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267" r:id="rId3"/>
    <p:sldId id="257" r:id="rId4"/>
    <p:sldId id="291" r:id="rId5"/>
    <p:sldId id="262" r:id="rId6"/>
    <p:sldId id="268" r:id="rId7"/>
    <p:sldId id="263" r:id="rId8"/>
    <p:sldId id="270" r:id="rId9"/>
    <p:sldId id="274" r:id="rId10"/>
    <p:sldId id="271" r:id="rId11"/>
    <p:sldId id="269" r:id="rId12"/>
    <p:sldId id="295" r:id="rId13"/>
    <p:sldId id="297" r:id="rId14"/>
    <p:sldId id="298" r:id="rId15"/>
    <p:sldId id="287" r:id="rId16"/>
    <p:sldId id="300" r:id="rId17"/>
    <p:sldId id="299" r:id="rId18"/>
    <p:sldId id="289" r:id="rId19"/>
    <p:sldId id="293" r:id="rId20"/>
    <p:sldId id="301" r:id="rId21"/>
    <p:sldId id="292" r:id="rId2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E6FA8-666D-6F4E-9949-36E1AAF1F60C}" type="datetimeFigureOut">
              <a:rPr lang="de-DE" smtClean="0"/>
              <a:pPr/>
              <a:t>27.10.2019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D0E8A-D4CB-F246-BA23-7E7E01E1C4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39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D0E8A-D4CB-F246-BA23-7E7E01E1C4C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10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D0E8A-D4CB-F246-BA23-7E7E01E1C4C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08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D0E8A-D4CB-F246-BA23-7E7E01E1C4C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93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717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9706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206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1159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998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772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811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547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151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8784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5B123-56D0-464D-A442-DE13821FDF42}" type="datetimeFigureOut">
              <a:rPr lang="bg-BG" smtClean="0"/>
              <a:pPr/>
              <a:t>27.10.2019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EA69D-A613-40C6-A2FF-F126D042EE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772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f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ПРОЕКТ ЕРАЗЪМ+\ЛОГО\images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5064" y="781463"/>
            <a:ext cx="2286000" cy="781050"/>
          </a:xfrm>
          <a:prstGeom prst="rect">
            <a:avLst/>
          </a:prstGeom>
          <a:noFill/>
        </p:spPr>
      </p:pic>
      <p:sp>
        <p:nvSpPr>
          <p:cNvPr id="7" name="Rectangle 3"/>
          <p:cNvSpPr/>
          <p:nvPr/>
        </p:nvSpPr>
        <p:spPr>
          <a:xfrm>
            <a:off x="457199" y="1972708"/>
            <a:ext cx="113191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Erasmus+ KA2</a:t>
            </a:r>
            <a:r>
              <a:rPr lang="en-US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Strategic Partnerships </a:t>
            </a:r>
            <a:endParaRPr lang="en-US" altLang="lt-LT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lang="bg-BG" sz="4000" dirty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roject :“</a:t>
            </a:r>
            <a:r>
              <a:rPr lang="en-US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A Learning Love</a:t>
            </a:r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- CALL</a:t>
            </a:r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endParaRPr lang="en-US" altLang="lt-LT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lt-LT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lt-L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lt-LT" altLang="lt-LT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28" y="4403121"/>
            <a:ext cx="1836920" cy="1974830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07" y="4527253"/>
            <a:ext cx="2343634" cy="204402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50" y="600488"/>
            <a:ext cx="40100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10491" y="1988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 ARE THE FLOWERS OF</a:t>
            </a:r>
            <a:r>
              <a:rPr lang="bg-B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LATINKA</a:t>
            </a:r>
            <a:r>
              <a:rPr lang="bg-B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bg-BG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Контейнер за съдържание 3" descr="DSC01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3491" y="1408386"/>
            <a:ext cx="8285019" cy="528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4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734291" y="182664"/>
            <a:ext cx="110697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accordance with the wishes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parents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cs typeface="Arial"/>
              </a:rPr>
              <a:t>	</a:t>
            </a:r>
            <a:endParaRPr lang="bg-BG" sz="2800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3685308" y="1939711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bg-BG" sz="3600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717"/>
            <a:ext cx="3685309" cy="2763982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5281231" y="2770708"/>
            <a:ext cx="2948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Folk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dances</a:t>
            </a:r>
            <a:endParaRPr lang="bg-B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Контейнер за съдържание 5" descr="DSCI9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432" y="1497504"/>
            <a:ext cx="3962568" cy="275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3" descr="DSC003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7329" y="4319904"/>
            <a:ext cx="3515957" cy="242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/>
          <a:stretch/>
        </p:blipFill>
        <p:spPr>
          <a:xfrm>
            <a:off x="6109854" y="4350925"/>
            <a:ext cx="3546764" cy="2395274"/>
          </a:xfrm>
          <a:prstGeom prst="rect">
            <a:avLst/>
          </a:prstGeom>
        </p:spPr>
      </p:pic>
      <p:sp>
        <p:nvSpPr>
          <p:cNvPr id="12" name="Правоъгълник 11"/>
          <p:cNvSpPr/>
          <p:nvPr/>
        </p:nvSpPr>
        <p:spPr>
          <a:xfrm rot="795032">
            <a:off x="9699212" y="4770668"/>
            <a:ext cx="2364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  <a:endParaRPr lang="bg-B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 rot="20503714">
            <a:off x="15487" y="4369273"/>
            <a:ext cx="340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Cheerleaders</a:t>
            </a:r>
            <a:endParaRPr lang="bg-B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554181" y="627965"/>
            <a:ext cx="308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Ecology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2725601" y="397132"/>
            <a:ext cx="4869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love and keep save our nature</a:t>
            </a:r>
            <a:endParaRPr lang="bg-BG" sz="2400" dirty="0"/>
          </a:p>
        </p:txBody>
      </p:sp>
      <p:pic>
        <p:nvPicPr>
          <p:cNvPr id="7" name="Контейнер за съдържание 8" descr="DSC032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12589" y="0"/>
            <a:ext cx="4471594" cy="316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онтейнер за съдържание 3" descr="DSC033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320" y="1408331"/>
            <a:ext cx="5092563" cy="3532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Контейнер за съдържание 9" descr="DSC01693 - Копие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90160" y="3263105"/>
            <a:ext cx="5384800" cy="359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7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 descr="DSC048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147" y="1623935"/>
            <a:ext cx="4645637" cy="3124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Контейнер за съдържание 6" descr="DSC003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0593" y="3283527"/>
            <a:ext cx="5439030" cy="3574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Контейнер за съдържание 9" descr="DSC004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3126" y="110836"/>
            <a:ext cx="4369743" cy="307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ово поле 5"/>
          <p:cNvSpPr txBox="1"/>
          <p:nvPr/>
        </p:nvSpPr>
        <p:spPr>
          <a:xfrm>
            <a:off x="637308" y="881904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4399083" y="512572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Fast, brave, skillful! 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7489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2951016" y="170764"/>
            <a:ext cx="587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Holidays and entertainment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207818" y="817095"/>
            <a:ext cx="568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Fertility Festival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 descr="DSC01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818" y="1440641"/>
            <a:ext cx="5760603" cy="392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онтейнер за съдържание 10" descr="DSC092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922761" y="2738182"/>
            <a:ext cx="5079788" cy="3906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Текстово поле 8"/>
          <p:cNvSpPr txBox="1"/>
          <p:nvPr/>
        </p:nvSpPr>
        <p:spPr>
          <a:xfrm>
            <a:off x="7010400" y="2124255"/>
            <a:ext cx="493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gifts of autumn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нтейнер за съдържание 8" descr="DSC059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0111" y="929932"/>
            <a:ext cx="5818908" cy="402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6774873" y="1967347"/>
            <a:ext cx="512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Pippi Longstocking dance with us</a:t>
            </a:r>
            <a:endParaRPr lang="bg-BG" sz="2400" dirty="0"/>
          </a:p>
        </p:txBody>
      </p:sp>
      <p:pic>
        <p:nvPicPr>
          <p:cNvPr id="8" name="Контейнер за съдържание 9" descr="DSC017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95355" y="2563090"/>
            <a:ext cx="5605700" cy="398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ово поле 2"/>
          <p:cNvSpPr txBox="1"/>
          <p:nvPr/>
        </p:nvSpPr>
        <p:spPr>
          <a:xfrm>
            <a:off x="180110" y="180246"/>
            <a:ext cx="530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are actors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40038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52400" y="4463671"/>
            <a:ext cx="3269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eTwinning projects</a:t>
            </a:r>
            <a:endParaRPr lang="bg-BG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2" y="4037824"/>
            <a:ext cx="2890980" cy="162617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30089"/>
          <a:stretch/>
        </p:blipFill>
        <p:spPr>
          <a:xfrm>
            <a:off x="0" y="-1"/>
            <a:ext cx="5656358" cy="311727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4" y="0"/>
            <a:ext cx="4128655" cy="309649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36" y="3269673"/>
            <a:ext cx="4784437" cy="35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2206" y="308624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/>
                <a:cs typeface="Arial"/>
              </a:rPr>
              <a:t>Our parents are partner  </a:t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83769" y="1638085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6" name="Контейнер за съдържание 6" descr="5-ta D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522" y="2052604"/>
            <a:ext cx="5430878" cy="435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https://scontent.fsof2-1.fna.fbcdn.net/v/t1.0-9/14463013_1305532352812892_2099856973333006932_n.jpg?oh=168d93dc9a9feeb1192c6339dc5268ea&amp;oe=58BD64B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252104"/>
            <a:ext cx="5504498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1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270164" y="1434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Golden autumn creators</a:t>
            </a:r>
            <a:endParaRPr lang="bg-BG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Контейнер за съдържание 8" descr="DSC017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2509" y="1233055"/>
            <a:ext cx="5384800" cy="35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489"/>
            <a:ext cx="5181600" cy="388561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6151419" y="1413164"/>
            <a:ext cx="543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International Day of Cooking</a:t>
            </a:r>
            <a:endParaRPr lang="bg-BG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1573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Latinka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Kindergarten Team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1\Desktop\снимки\LATINKI 2\PIC_0167д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8368" y="1302327"/>
            <a:ext cx="8660869" cy="5253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6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345524" y="1638670"/>
            <a:ext cx="1167734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Education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ulgaria is compulsory for children between 5 -16 years of age</a:t>
            </a:r>
          </a:p>
          <a:p>
            <a:pPr marL="285750" indent="-285750" algn="just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Two-term school year</a:t>
            </a:r>
          </a:p>
          <a:p>
            <a:pPr marL="285750" indent="-285750" algn="just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Educational levels: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pre-school education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school education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secondary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school education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1"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high school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ducation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tertiary education</a:t>
            </a:r>
          </a:p>
          <a:p>
            <a:pPr marL="285750" indent="-285750" algn="just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2206" y="308624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Arial"/>
                <a:cs typeface="Arial"/>
              </a:rPr>
              <a:t>General Facts</a:t>
            </a:r>
          </a:p>
          <a:p>
            <a:endParaRPr lang="en-US" sz="3600" dirty="0">
              <a:latin typeface="Arial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319" y="2332749"/>
            <a:ext cx="5660311" cy="394422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3620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2" y="1132607"/>
            <a:ext cx="7633854" cy="572539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246908" y="0"/>
            <a:ext cx="9462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Harrington" panose="04040505050A02020702" pitchFamily="82" charset="0"/>
              </a:rPr>
              <a:t>It's always fun with </a:t>
            </a:r>
            <a:r>
              <a:rPr lang="en-US" sz="7200" b="1" dirty="0" smtClean="0">
                <a:solidFill>
                  <a:srgbClr val="FF0000"/>
                </a:solidFill>
                <a:latin typeface="Harrington" panose="04040505050A02020702" pitchFamily="82" charset="0"/>
              </a:rPr>
              <a:t>us…</a:t>
            </a:r>
            <a:endParaRPr lang="bg-BG" sz="72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r="17260"/>
          <a:stretch/>
        </p:blipFill>
        <p:spPr>
          <a:xfrm>
            <a:off x="3833592" y="1967345"/>
            <a:ext cx="4455544" cy="4890655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374073" y="0"/>
            <a:ext cx="113745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Thank you!</a:t>
            </a:r>
            <a:endParaRPr lang="bg-BG" sz="11500" b="1" dirty="0">
              <a:solidFill>
                <a:schemeClr val="accent6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4" y="1900997"/>
            <a:ext cx="7170890" cy="386793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2206" y="308624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Pre-School Education</a:t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7394126" y="1792983"/>
            <a:ext cx="479787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3-7-year-old children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95% state-owned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5% privately-owned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expenses for the education are bared by the state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6817" y="1258240"/>
            <a:ext cx="6982636" cy="46293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" name="Textfeld 4"/>
          <p:cNvSpPr txBox="1"/>
          <p:nvPr/>
        </p:nvSpPr>
        <p:spPr>
          <a:xfrm>
            <a:off x="252206" y="308624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Primary School Education</a:t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4290" y="2053543"/>
            <a:ext cx="4830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Includes children from 1st to 8th grade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B</a:t>
            </a:r>
            <a:r>
              <a:rPr lang="en-US" sz="2400" dirty="0" smtClean="0">
                <a:latin typeface="Arial"/>
                <a:cs typeface="Arial"/>
              </a:rPr>
              <a:t>asic education certificate after 4</a:t>
            </a:r>
            <a:r>
              <a:rPr lang="en-US" sz="2400" baseline="30000" dirty="0" smtClean="0">
                <a:latin typeface="Arial"/>
                <a:cs typeface="Arial"/>
              </a:rPr>
              <a:t>th</a:t>
            </a:r>
            <a:r>
              <a:rPr lang="en-US" sz="2400" dirty="0" smtClean="0">
                <a:latin typeface="Arial"/>
                <a:cs typeface="Arial"/>
              </a:rPr>
              <a:t> grade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Primary school level certificate after 8</a:t>
            </a:r>
            <a:r>
              <a:rPr lang="en-US" sz="2400" baseline="30000" dirty="0" smtClean="0">
                <a:latin typeface="Arial"/>
                <a:cs typeface="Arial"/>
              </a:rPr>
              <a:t>th</a:t>
            </a:r>
            <a:r>
              <a:rPr lang="en-US" sz="2400" dirty="0" smtClean="0">
                <a:latin typeface="Arial"/>
                <a:cs typeface="Arial"/>
              </a:rPr>
              <a:t> grade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52206" y="308624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Pre-School Education</a:t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15398" y="1227389"/>
            <a:ext cx="11313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Pre-school day from 7:00am to 6:30pm.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Afternoon nap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n-US" sz="2400" dirty="0" smtClean="0">
                <a:latin typeface="Arial"/>
                <a:cs typeface="Arial"/>
              </a:rPr>
              <a:t> 1:30pm and 3:30pm.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Obligatory educational sessions: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bg-BG" sz="24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/3 sessions until noon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and 1/2 in the afternoon.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1494" y="2438063"/>
            <a:ext cx="5344675" cy="4008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504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308624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74609" y="1184506"/>
            <a:ext cx="105752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400" b="1" dirty="0" smtClean="0"/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four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age groups</a:t>
            </a:r>
            <a:endParaRPr lang="bg-BG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3-4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year olds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4-5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year olds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5-6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year olds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6-7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olds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74609" y="5292189"/>
            <a:ext cx="473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endParaRPr lang="en-US" sz="2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3" name="Picture 12" descr="91120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1982" y="2356338"/>
            <a:ext cx="5838093" cy="407963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2205" y="308623"/>
            <a:ext cx="11758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Pre-School Education</a:t>
            </a:r>
            <a:br>
              <a:rPr lang="en-US" sz="3600" dirty="0" smtClean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6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6519257" y="2140951"/>
            <a:ext cx="50145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Bulgarian language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world around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r>
              <a:rPr lang="en-US" dirty="0" smtClean="0">
                <a:latin typeface="Arial"/>
                <a:cs typeface="Arial"/>
              </a:rPr>
              <a:t>		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112327" y="1108264"/>
            <a:ext cx="670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use educational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en-US" dirty="0" smtClean="0">
                <a:latin typeface="Arial"/>
                <a:cs typeface="Arial"/>
              </a:rPr>
              <a:t>			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5" b="9004"/>
          <a:stretch/>
        </p:blipFill>
        <p:spPr>
          <a:xfrm>
            <a:off x="1100770" y="3333523"/>
            <a:ext cx="4288537" cy="1503219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6" y="367967"/>
            <a:ext cx="4431709" cy="332725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64788" r="3392" b="3903"/>
          <a:stretch/>
        </p:blipFill>
        <p:spPr>
          <a:xfrm>
            <a:off x="492418" y="5015345"/>
            <a:ext cx="5749747" cy="15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2965" y="564844"/>
            <a:ext cx="10591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lt-L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KINDERGARTEN “LATINKA” SHUMEN, BULGARIA</a:t>
            </a:r>
            <a:endParaRPr lang="lt-LT" altLang="lt-LT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0" y="579834"/>
            <a:ext cx="1475510" cy="1491049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26" y="1442008"/>
            <a:ext cx="6962705" cy="522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7962" cy="319347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7" y="1988127"/>
            <a:ext cx="3934690" cy="2951018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83" y="3768436"/>
            <a:ext cx="4119416" cy="3089562"/>
          </a:xfrm>
          <a:prstGeom prst="rect">
            <a:avLst/>
          </a:prstGeom>
        </p:spPr>
      </p:pic>
      <p:pic>
        <p:nvPicPr>
          <p:cNvPr id="10" name="Content Placeholder 4" descr="DSC01551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4025793"/>
            <a:ext cx="4488873" cy="283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ово поле 10"/>
          <p:cNvSpPr txBox="1"/>
          <p:nvPr/>
        </p:nvSpPr>
        <p:spPr>
          <a:xfrm>
            <a:off x="4364182" y="510992"/>
            <a:ext cx="3708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kindergarten yard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84" y="1"/>
            <a:ext cx="4119416" cy="30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3197"/>
      </p:ext>
    </p:extLst>
  </p:cSld>
  <p:clrMapOvr>
    <a:masterClrMapping/>
  </p:clrMapOvr>
  <p:transition spd="slow" advClick="0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263</Words>
  <Application>Microsoft Office PowerPoint</Application>
  <PresentationFormat>По избор</PresentationFormat>
  <Paragraphs>86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2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WE ARE THE FLOWERS OF “LATINKA”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Golden autumn creators</vt:lpstr>
      <vt:lpstr>The Latinka Kindergarten Team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ОБРАЗОВАНИЕТО В БЪЛГАРЯ</dc:title>
  <dc:creator>latinka</dc:creator>
  <cp:lastModifiedBy>svetla</cp:lastModifiedBy>
  <cp:revision>73</cp:revision>
  <dcterms:created xsi:type="dcterms:W3CDTF">2016-03-04T17:31:15Z</dcterms:created>
  <dcterms:modified xsi:type="dcterms:W3CDTF">2019-10-27T15:53:44Z</dcterms:modified>
</cp:coreProperties>
</file>