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66" r:id="rId5"/>
    <p:sldId id="267" r:id="rId6"/>
    <p:sldId id="260" r:id="rId7"/>
    <p:sldId id="261" r:id="rId8"/>
    <p:sldId id="268" r:id="rId9"/>
    <p:sldId id="262" r:id="rId10"/>
    <p:sldId id="271" r:id="rId11"/>
    <p:sldId id="258" r:id="rId12"/>
    <p:sldId id="263" r:id="rId13"/>
    <p:sldId id="264" r:id="rId14"/>
    <p:sldId id="265" r:id="rId15"/>
    <p:sldId id="269"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BC72F6-F390-4513-B2B8-DFC24E77A744}" type="datetimeFigureOut">
              <a:rPr lang="en-US" smtClean="0"/>
              <a:t>8/13/2017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E620CB-DB6D-417B-80EC-7C9881D25C9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BC72F6-F390-4513-B2B8-DFC24E77A744}" type="datetimeFigureOut">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20CB-DB6D-417B-80EC-7C9881D25C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1E620CB-DB6D-417B-80EC-7C9881D25C9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BC72F6-F390-4513-B2B8-DFC24E77A744}" type="datetimeFigureOut">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BC72F6-F390-4513-B2B8-DFC24E77A744}" type="datetimeFigureOut">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1E620CB-DB6D-417B-80EC-7C9881D25C9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4BC72F6-F390-4513-B2B8-DFC24E77A744}" type="datetimeFigureOut">
              <a:rPr lang="en-US" smtClean="0"/>
              <a:t>8/13/2017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E620CB-DB6D-417B-80EC-7C9881D25C9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4BC72F6-F390-4513-B2B8-DFC24E77A744}" type="datetimeFigureOut">
              <a:rPr lang="en-US" smtClean="0"/>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20CB-DB6D-417B-80EC-7C9881D25C9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BC72F6-F390-4513-B2B8-DFC24E77A744}" type="datetimeFigureOut">
              <a:rPr lang="en-US" smtClean="0"/>
              <a:t>8/13/2017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1E620CB-DB6D-417B-80EC-7C9881D25C9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BC72F6-F390-4513-B2B8-DFC24E77A744}" type="datetimeFigureOut">
              <a:rPr lang="en-US" smtClean="0"/>
              <a:t>8/13/2017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1E620CB-DB6D-417B-80EC-7C9881D25C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4BC72F6-F390-4513-B2B8-DFC24E77A744}" type="datetimeFigureOut">
              <a:rPr lang="en-US" smtClean="0"/>
              <a:t>8/13/2017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1E620CB-DB6D-417B-80EC-7C9881D25C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1E620CB-DB6D-417B-80EC-7C9881D25C9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4BC72F6-F390-4513-B2B8-DFC24E77A744}" type="datetimeFigureOut">
              <a:rPr lang="en-US" smtClean="0"/>
              <a:t>8/13/2017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1E620CB-DB6D-417B-80EC-7C9881D25C9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4BC72F6-F390-4513-B2B8-DFC24E77A744}" type="datetimeFigureOut">
              <a:rPr lang="en-US" smtClean="0"/>
              <a:t>8/13/2017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4BC72F6-F390-4513-B2B8-DFC24E77A744}" type="datetimeFigureOut">
              <a:rPr lang="en-US" smtClean="0"/>
              <a:t>8/13/2017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1E620CB-DB6D-417B-80EC-7C9881D25C9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INTERESTING PEOPLE IN ALBANIA</a:t>
            </a:r>
            <a:endParaRPr lang="en-US" dirty="0"/>
          </a:p>
        </p:txBody>
      </p:sp>
      <p:pic>
        <p:nvPicPr>
          <p:cNvPr id="13" name="Picture 12" descr="20160724095729_art.jpg"/>
          <p:cNvPicPr>
            <a:picLocks noChangeAspect="1"/>
          </p:cNvPicPr>
          <p:nvPr/>
        </p:nvPicPr>
        <p:blipFill>
          <a:blip r:embed="rId2"/>
          <a:stretch>
            <a:fillRect/>
          </a:stretch>
        </p:blipFill>
        <p:spPr>
          <a:xfrm>
            <a:off x="5143504" y="4572008"/>
            <a:ext cx="2230605" cy="1323972"/>
          </a:xfrm>
          <a:prstGeom prst="rect">
            <a:avLst/>
          </a:prstGeom>
        </p:spPr>
      </p:pic>
      <p:pic>
        <p:nvPicPr>
          <p:cNvPr id="16" name="Picture 15" descr="Inva-Mula.jpg"/>
          <p:cNvPicPr>
            <a:picLocks noChangeAspect="1"/>
          </p:cNvPicPr>
          <p:nvPr/>
        </p:nvPicPr>
        <p:blipFill>
          <a:blip r:embed="rId3" cstate="print"/>
          <a:stretch>
            <a:fillRect/>
          </a:stretch>
        </p:blipFill>
        <p:spPr>
          <a:xfrm>
            <a:off x="2714612" y="2714620"/>
            <a:ext cx="2556452" cy="1540362"/>
          </a:xfrm>
          <a:prstGeom prst="rect">
            <a:avLst/>
          </a:prstGeom>
        </p:spPr>
      </p:pic>
      <p:pic>
        <p:nvPicPr>
          <p:cNvPr id="18" name="Picture 17" descr="download (2).jpg"/>
          <p:cNvPicPr>
            <a:picLocks noChangeAspect="1"/>
          </p:cNvPicPr>
          <p:nvPr/>
        </p:nvPicPr>
        <p:blipFill>
          <a:blip r:embed="rId4"/>
          <a:stretch>
            <a:fillRect/>
          </a:stretch>
        </p:blipFill>
        <p:spPr>
          <a:xfrm>
            <a:off x="357158" y="2500306"/>
            <a:ext cx="2474796" cy="1385886"/>
          </a:xfrm>
          <a:prstGeom prst="rect">
            <a:avLst/>
          </a:prstGeom>
        </p:spPr>
      </p:pic>
      <p:pic>
        <p:nvPicPr>
          <p:cNvPr id="15" name="Picture 14" descr="Ermonela.jpg"/>
          <p:cNvPicPr>
            <a:picLocks noChangeAspect="1"/>
          </p:cNvPicPr>
          <p:nvPr/>
        </p:nvPicPr>
        <p:blipFill>
          <a:blip r:embed="rId5"/>
          <a:stretch>
            <a:fillRect/>
          </a:stretch>
        </p:blipFill>
        <p:spPr>
          <a:xfrm>
            <a:off x="4429124" y="2928934"/>
            <a:ext cx="2506029" cy="1671629"/>
          </a:xfrm>
          <a:prstGeom prst="rect">
            <a:avLst/>
          </a:prstGeom>
        </p:spPr>
      </p:pic>
      <p:pic>
        <p:nvPicPr>
          <p:cNvPr id="17" name="Picture 16" descr="kledi-kadiu-film.jpg"/>
          <p:cNvPicPr>
            <a:picLocks noChangeAspect="1"/>
          </p:cNvPicPr>
          <p:nvPr/>
        </p:nvPicPr>
        <p:blipFill>
          <a:blip r:embed="rId6"/>
          <a:stretch>
            <a:fillRect/>
          </a:stretch>
        </p:blipFill>
        <p:spPr>
          <a:xfrm>
            <a:off x="3500430" y="4214818"/>
            <a:ext cx="1686716" cy="1785935"/>
          </a:xfrm>
          <a:prstGeom prst="rect">
            <a:avLst/>
          </a:prstGeom>
        </p:spPr>
      </p:pic>
      <p:pic>
        <p:nvPicPr>
          <p:cNvPr id="14" name="Picture 13" descr="cana.jpg"/>
          <p:cNvPicPr>
            <a:picLocks noChangeAspect="1"/>
          </p:cNvPicPr>
          <p:nvPr/>
        </p:nvPicPr>
        <p:blipFill>
          <a:blip r:embed="rId7"/>
          <a:stretch>
            <a:fillRect/>
          </a:stretch>
        </p:blipFill>
        <p:spPr>
          <a:xfrm>
            <a:off x="1357290" y="3786190"/>
            <a:ext cx="2196028" cy="1743646"/>
          </a:xfrm>
          <a:prstGeom prst="rect">
            <a:avLst/>
          </a:prstGeom>
        </p:spPr>
      </p:pic>
      <p:pic>
        <p:nvPicPr>
          <p:cNvPr id="12" name="Picture 11" descr="220px-Kole_Idromeno_Self-portrait.jpg"/>
          <p:cNvPicPr>
            <a:picLocks noChangeAspect="1"/>
          </p:cNvPicPr>
          <p:nvPr/>
        </p:nvPicPr>
        <p:blipFill>
          <a:blip r:embed="rId8"/>
          <a:stretch>
            <a:fillRect/>
          </a:stretch>
        </p:blipFill>
        <p:spPr>
          <a:xfrm>
            <a:off x="2714612" y="5143512"/>
            <a:ext cx="1168986" cy="153562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Nik</a:t>
            </a:r>
            <a:r>
              <a:rPr lang="en-US" dirty="0" smtClean="0"/>
              <a:t> </a:t>
            </a:r>
            <a:r>
              <a:rPr lang="en-US" dirty="0" err="1" smtClean="0"/>
              <a:t>Xhelilaj</a:t>
            </a:r>
            <a:endParaRPr lang="en-US" dirty="0"/>
          </a:p>
        </p:txBody>
      </p:sp>
      <p:sp>
        <p:nvSpPr>
          <p:cNvPr id="3" name="Content Placeholder 2"/>
          <p:cNvSpPr>
            <a:spLocks noGrp="1"/>
          </p:cNvSpPr>
          <p:nvPr>
            <p:ph sz="quarter" idx="1"/>
          </p:nvPr>
        </p:nvSpPr>
        <p:spPr>
          <a:xfrm>
            <a:off x="214282" y="1600201"/>
            <a:ext cx="8643998" cy="2543180"/>
          </a:xfrm>
        </p:spPr>
        <p:txBody>
          <a:bodyPr>
            <a:normAutofit fontScale="92500" lnSpcReduction="10000"/>
          </a:bodyPr>
          <a:lstStyle/>
          <a:p>
            <a:r>
              <a:rPr lang="en-US" sz="2000" b="1" dirty="0" err="1"/>
              <a:t>Kreshnik</a:t>
            </a:r>
            <a:r>
              <a:rPr lang="en-US" sz="2000" b="1" dirty="0"/>
              <a:t> </a:t>
            </a:r>
            <a:r>
              <a:rPr lang="en-US" sz="2000" b="1" dirty="0" err="1"/>
              <a:t>Xhelilaj</a:t>
            </a:r>
            <a:r>
              <a:rPr lang="en-US" sz="2000" dirty="0"/>
              <a:t> (born 5 March </a:t>
            </a:r>
            <a:r>
              <a:rPr lang="en-US" sz="2000" dirty="0" smtClean="0"/>
              <a:t>1983,Tirana),</a:t>
            </a:r>
            <a:r>
              <a:rPr lang="en-US" sz="2000" dirty="0"/>
              <a:t> better known by his stage name </a:t>
            </a:r>
            <a:r>
              <a:rPr lang="en-US" sz="2000" b="1" dirty="0" err="1"/>
              <a:t>Nik</a:t>
            </a:r>
            <a:r>
              <a:rPr lang="en-US" sz="2000" b="1" dirty="0"/>
              <a:t> </a:t>
            </a:r>
            <a:r>
              <a:rPr lang="en-US" sz="2000" b="1" dirty="0" err="1"/>
              <a:t>Xhelilaj</a:t>
            </a:r>
            <a:r>
              <a:rPr lang="en-US" sz="2000" dirty="0"/>
              <a:t>, is an Albanian film and stage actor. He began his international career with the movie The Sadness of Mrs. </a:t>
            </a:r>
            <a:r>
              <a:rPr lang="en-US" sz="2000" dirty="0" err="1"/>
              <a:t>Snajdrova</a:t>
            </a:r>
            <a:r>
              <a:rPr lang="en-US" sz="2000" dirty="0"/>
              <a:t>, directed by </a:t>
            </a:r>
            <a:r>
              <a:rPr lang="en-US" sz="2000" dirty="0" err="1"/>
              <a:t>Pirro</a:t>
            </a:r>
            <a:r>
              <a:rPr lang="en-US" sz="2000" dirty="0"/>
              <a:t> </a:t>
            </a:r>
            <a:r>
              <a:rPr lang="en-US" sz="2000" dirty="0" err="1"/>
              <a:t>Milkani</a:t>
            </a:r>
            <a:r>
              <a:rPr lang="en-US" sz="2000" dirty="0"/>
              <a:t> and was the leading actor in three critically acclaimed Albanian films of the last few years, of which two entered in the List of Albanian submissions for the Academy Award for Best Foreign Language Film in 2008 and 2009. </a:t>
            </a:r>
            <a:r>
              <a:rPr lang="en-US" sz="2000" dirty="0" err="1"/>
              <a:t>Nik</a:t>
            </a:r>
            <a:r>
              <a:rPr lang="en-US" sz="2000" dirty="0"/>
              <a:t> has collected several "Best Actor" Awards in various international film </a:t>
            </a:r>
            <a:r>
              <a:rPr lang="en-US" sz="2000" dirty="0" err="1" smtClean="0"/>
              <a:t>festivals.He</a:t>
            </a:r>
            <a:r>
              <a:rPr lang="en-US" sz="2000" dirty="0" smtClean="0"/>
              <a:t> is very famous in Germany and recently in Turkey.</a:t>
            </a:r>
            <a:endParaRPr lang="en-US" sz="2000" dirty="0"/>
          </a:p>
        </p:txBody>
      </p:sp>
      <p:pic>
        <p:nvPicPr>
          <p:cNvPr id="4" name="Picture 3" descr="2,w=993,q=high,c=0.bild.jpg"/>
          <p:cNvPicPr>
            <a:picLocks noChangeAspect="1"/>
          </p:cNvPicPr>
          <p:nvPr/>
        </p:nvPicPr>
        <p:blipFill>
          <a:blip r:embed="rId2"/>
          <a:stretch>
            <a:fillRect/>
          </a:stretch>
        </p:blipFill>
        <p:spPr>
          <a:xfrm>
            <a:off x="357158" y="4214818"/>
            <a:ext cx="4214810" cy="2372688"/>
          </a:xfrm>
          <a:prstGeom prst="rect">
            <a:avLst/>
          </a:prstGeom>
        </p:spPr>
      </p:pic>
      <p:pic>
        <p:nvPicPr>
          <p:cNvPr id="5" name="Picture 4" descr="nik-xhelilaj-21668.jpg"/>
          <p:cNvPicPr>
            <a:picLocks noChangeAspect="1"/>
          </p:cNvPicPr>
          <p:nvPr/>
        </p:nvPicPr>
        <p:blipFill>
          <a:blip r:embed="rId3"/>
          <a:stretch>
            <a:fillRect/>
          </a:stretch>
        </p:blipFill>
        <p:spPr>
          <a:xfrm>
            <a:off x="6215074" y="3900490"/>
            <a:ext cx="2124648" cy="29575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r>
              <a:rPr lang="en-US" dirty="0" smtClean="0"/>
              <a:t>INVA MULA</a:t>
            </a:r>
            <a:endParaRPr lang="en-US" dirty="0"/>
          </a:p>
        </p:txBody>
      </p:sp>
      <p:sp>
        <p:nvSpPr>
          <p:cNvPr id="3" name="Content Placeholder 2"/>
          <p:cNvSpPr>
            <a:spLocks noGrp="1"/>
          </p:cNvSpPr>
          <p:nvPr>
            <p:ph sz="quarter" idx="1"/>
          </p:nvPr>
        </p:nvSpPr>
        <p:spPr>
          <a:xfrm>
            <a:off x="0" y="1000108"/>
            <a:ext cx="8858312" cy="2757494"/>
          </a:xfrm>
        </p:spPr>
        <p:txBody>
          <a:bodyPr>
            <a:normAutofit/>
          </a:bodyPr>
          <a:lstStyle/>
          <a:p>
            <a:r>
              <a:rPr lang="en-US" sz="2000" b="1" dirty="0" err="1"/>
              <a:t>Inva</a:t>
            </a:r>
            <a:r>
              <a:rPr lang="en-US" sz="2000" b="1" dirty="0"/>
              <a:t> </a:t>
            </a:r>
            <a:r>
              <a:rPr lang="en-US" sz="2000" b="1" dirty="0" err="1"/>
              <a:t>Mula</a:t>
            </a:r>
            <a:r>
              <a:rPr lang="en-US" sz="2000" dirty="0"/>
              <a:t> (born June 27, 1963) is an Albanian opera lyric soprano. She began her soprano career at a very early age. Her father (</a:t>
            </a:r>
            <a:r>
              <a:rPr lang="en-US" sz="2000" dirty="0" err="1"/>
              <a:t>Avni</a:t>
            </a:r>
            <a:r>
              <a:rPr lang="en-US" sz="2000" dirty="0"/>
              <a:t> </a:t>
            </a:r>
            <a:r>
              <a:rPr lang="en-US" sz="2000" dirty="0" err="1"/>
              <a:t>Mula</a:t>
            </a:r>
            <a:r>
              <a:rPr lang="en-US" sz="2000" dirty="0"/>
              <a:t>) and mother (Nina </a:t>
            </a:r>
            <a:r>
              <a:rPr lang="en-US" sz="2000" dirty="0" err="1"/>
              <a:t>Mula</a:t>
            </a:r>
            <a:r>
              <a:rPr lang="en-US" sz="2000" dirty="0"/>
              <a:t>) were also opera singers. She is also widely known in popular culture for providing the voice of the Diva </a:t>
            </a:r>
            <a:r>
              <a:rPr lang="en-US" sz="2000" dirty="0" err="1"/>
              <a:t>Plavalaguna</a:t>
            </a:r>
            <a:r>
              <a:rPr lang="en-US" sz="2000" dirty="0"/>
              <a:t> in the film </a:t>
            </a:r>
            <a:r>
              <a:rPr lang="en-US" sz="2000" i="1" dirty="0"/>
              <a:t>The Fifth Element</a:t>
            </a:r>
            <a:r>
              <a:rPr lang="en-US" sz="2000" dirty="0" smtClean="0"/>
              <a:t>.</a:t>
            </a:r>
            <a:r>
              <a:rPr lang="en-US" sz="2000" dirty="0"/>
              <a:t> </a:t>
            </a:r>
            <a:r>
              <a:rPr lang="en-US" sz="2000" dirty="0" err="1"/>
              <a:t>Mula</a:t>
            </a:r>
            <a:r>
              <a:rPr lang="en-US" sz="2000" dirty="0"/>
              <a:t> has sung in </a:t>
            </a:r>
            <a:r>
              <a:rPr lang="en-US" sz="2000" i="1" dirty="0"/>
              <a:t>Lucia </a:t>
            </a:r>
            <a:r>
              <a:rPr lang="en-US" sz="2000" i="1" dirty="0" err="1"/>
              <a:t>di</a:t>
            </a:r>
            <a:r>
              <a:rPr lang="en-US" sz="2000" i="1" dirty="0"/>
              <a:t> Lammermoor</a:t>
            </a:r>
            <a:r>
              <a:rPr lang="en-US" sz="2000" dirty="0"/>
              <a:t>, </a:t>
            </a:r>
            <a:r>
              <a:rPr lang="en-US" sz="2000" i="1" dirty="0"/>
              <a:t>La </a:t>
            </a:r>
            <a:r>
              <a:rPr lang="en-US" sz="2000" i="1" dirty="0" err="1"/>
              <a:t>bohème</a:t>
            </a:r>
            <a:r>
              <a:rPr lang="en-US" sz="2000" dirty="0"/>
              <a:t>, and </a:t>
            </a:r>
            <a:r>
              <a:rPr lang="en-US" sz="2000" i="1" dirty="0" err="1"/>
              <a:t>Manon</a:t>
            </a:r>
            <a:r>
              <a:rPr lang="en-US" sz="2000" dirty="0"/>
              <a:t>, among others. She is also a renowned </a:t>
            </a:r>
            <a:r>
              <a:rPr lang="en-US" sz="2000" dirty="0" err="1"/>
              <a:t>Violetta</a:t>
            </a:r>
            <a:r>
              <a:rPr lang="en-US" sz="2000" dirty="0"/>
              <a:t> in </a:t>
            </a:r>
            <a:r>
              <a:rPr lang="en-US" sz="2000" i="1" dirty="0"/>
              <a:t>La </a:t>
            </a:r>
            <a:r>
              <a:rPr lang="en-US" sz="2000" i="1" dirty="0" err="1"/>
              <a:t>Traviata</a:t>
            </a:r>
            <a:r>
              <a:rPr lang="en-US" sz="2000" dirty="0"/>
              <a:t>, and has sung the role in many cities around the world, including Tokyo, Bilbao, Orange, Trieste, and Toronto.</a:t>
            </a:r>
          </a:p>
        </p:txBody>
      </p:sp>
      <p:pic>
        <p:nvPicPr>
          <p:cNvPr id="4" name="Picture 3" descr="inva-himn (1).jpg"/>
          <p:cNvPicPr>
            <a:picLocks noChangeAspect="1"/>
          </p:cNvPicPr>
          <p:nvPr/>
        </p:nvPicPr>
        <p:blipFill>
          <a:blip r:embed="rId2"/>
          <a:stretch>
            <a:fillRect/>
          </a:stretch>
        </p:blipFill>
        <p:spPr>
          <a:xfrm>
            <a:off x="2143108" y="3493535"/>
            <a:ext cx="5072058" cy="33644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Saimir</a:t>
            </a:r>
            <a:r>
              <a:rPr lang="en-US" dirty="0" smtClean="0"/>
              <a:t> </a:t>
            </a:r>
            <a:r>
              <a:rPr lang="en-US" dirty="0" err="1" smtClean="0"/>
              <a:t>Pirgu</a:t>
            </a:r>
            <a:endParaRPr lang="en-US" dirty="0"/>
          </a:p>
        </p:txBody>
      </p:sp>
      <p:sp>
        <p:nvSpPr>
          <p:cNvPr id="3" name="Content Placeholder 2"/>
          <p:cNvSpPr>
            <a:spLocks noGrp="1"/>
          </p:cNvSpPr>
          <p:nvPr>
            <p:ph sz="quarter" idx="1"/>
          </p:nvPr>
        </p:nvSpPr>
        <p:spPr>
          <a:xfrm>
            <a:off x="142844" y="1600201"/>
            <a:ext cx="8543956" cy="2757494"/>
          </a:xfrm>
        </p:spPr>
        <p:txBody>
          <a:bodyPr>
            <a:normAutofit/>
          </a:bodyPr>
          <a:lstStyle/>
          <a:p>
            <a:r>
              <a:rPr lang="en-US" sz="2000" b="1" dirty="0" err="1"/>
              <a:t>Saimir</a:t>
            </a:r>
            <a:r>
              <a:rPr lang="en-US" sz="2000" b="1" dirty="0"/>
              <a:t> </a:t>
            </a:r>
            <a:r>
              <a:rPr lang="en-US" sz="2000" b="1" dirty="0" err="1"/>
              <a:t>Pirgu</a:t>
            </a:r>
            <a:r>
              <a:rPr lang="en-US" sz="2000" dirty="0"/>
              <a:t> (born 23 September 1981 in </a:t>
            </a:r>
            <a:r>
              <a:rPr lang="en-US" sz="2000" dirty="0" err="1"/>
              <a:t>Elbasan</a:t>
            </a:r>
            <a:r>
              <a:rPr lang="en-US" sz="2000" dirty="0"/>
              <a:t>) is an Albanian international opera singer (tenor</a:t>
            </a:r>
            <a:r>
              <a:rPr lang="en-US" sz="2000" dirty="0" smtClean="0"/>
              <a:t>).</a:t>
            </a:r>
            <a:r>
              <a:rPr lang="en-US" sz="2000" dirty="0"/>
              <a:t> In 2014 he was awarded the Italian citizenship by the President of the Italian Republic </a:t>
            </a:r>
            <a:r>
              <a:rPr lang="en-US" sz="2000" u="sng" dirty="0"/>
              <a:t>Giorgio Napolitano</a:t>
            </a:r>
            <a:r>
              <a:rPr lang="en-US" sz="2000" dirty="0" smtClean="0"/>
              <a:t>.</a:t>
            </a:r>
            <a:r>
              <a:rPr lang="en-US" sz="2000" dirty="0"/>
              <a:t> He graduated in singing at the Conservatory Claudio </a:t>
            </a:r>
            <a:r>
              <a:rPr lang="en-US" sz="2000" dirty="0" smtClean="0"/>
              <a:t>Monteverdi in</a:t>
            </a:r>
            <a:r>
              <a:rPr lang="en-US" sz="2000" dirty="0"/>
              <a:t> </a:t>
            </a:r>
            <a:r>
              <a:rPr lang="en-US" sz="2000" dirty="0" smtClean="0"/>
              <a:t>Bolzano where </a:t>
            </a:r>
            <a:r>
              <a:rPr lang="en-US" sz="2000" dirty="0"/>
              <a:t>he studied with Vito Maria </a:t>
            </a:r>
            <a:r>
              <a:rPr lang="en-US" sz="2000" dirty="0" err="1"/>
              <a:t>Brunetti</a:t>
            </a:r>
            <a:r>
              <a:rPr lang="en-US" sz="2000" dirty="0"/>
              <a:t>.</a:t>
            </a:r>
          </a:p>
          <a:p>
            <a:r>
              <a:rPr lang="en-US" sz="2000" dirty="0"/>
              <a:t>At the age of 22 he was discovered by Claudio </a:t>
            </a:r>
            <a:r>
              <a:rPr lang="en-US" sz="2000" dirty="0" err="1"/>
              <a:t>Abbado</a:t>
            </a:r>
            <a:r>
              <a:rPr lang="en-US" sz="2000" dirty="0"/>
              <a:t> who chose him to play the role of </a:t>
            </a:r>
            <a:r>
              <a:rPr lang="en-US" sz="2000" dirty="0" err="1"/>
              <a:t>Ferrando</a:t>
            </a:r>
            <a:r>
              <a:rPr lang="en-US" sz="2000" dirty="0"/>
              <a:t> in Mozart's </a:t>
            </a:r>
            <a:r>
              <a:rPr lang="en-US" sz="2000" i="1" dirty="0" err="1"/>
              <a:t>Così</a:t>
            </a:r>
            <a:r>
              <a:rPr lang="en-US" sz="2000" i="1" dirty="0"/>
              <a:t> fan </a:t>
            </a:r>
            <a:r>
              <a:rPr lang="en-US" sz="2000" i="1" dirty="0" err="1"/>
              <a:t>tutte</a:t>
            </a:r>
            <a:r>
              <a:rPr lang="en-US" sz="2000" dirty="0" smtClean="0"/>
              <a:t>.</a:t>
            </a:r>
            <a:r>
              <a:rPr lang="en-US" sz="2000" dirty="0"/>
              <a:t> </a:t>
            </a:r>
            <a:r>
              <a:rPr lang="en-US" sz="2000" dirty="0" err="1"/>
              <a:t>Pirgu</a:t>
            </a:r>
            <a:r>
              <a:rPr lang="en-US" sz="2000" dirty="0"/>
              <a:t> made his debut with Opera Australia in </a:t>
            </a:r>
            <a:r>
              <a:rPr lang="en-US" sz="2000" dirty="0" smtClean="0"/>
              <a:t>2017.</a:t>
            </a:r>
            <a:endParaRPr lang="en-US" sz="2000" dirty="0"/>
          </a:p>
          <a:p>
            <a:endParaRPr lang="en-US" sz="2000" dirty="0"/>
          </a:p>
        </p:txBody>
      </p:sp>
      <p:pic>
        <p:nvPicPr>
          <p:cNvPr id="4" name="Picture 3" descr="Saimir-Pirgu.jpg"/>
          <p:cNvPicPr>
            <a:picLocks noChangeAspect="1"/>
          </p:cNvPicPr>
          <p:nvPr/>
        </p:nvPicPr>
        <p:blipFill>
          <a:blip r:embed="rId2" cstate="print"/>
          <a:stretch>
            <a:fillRect/>
          </a:stretch>
        </p:blipFill>
        <p:spPr>
          <a:xfrm>
            <a:off x="5072066" y="4143380"/>
            <a:ext cx="3857620" cy="2571119"/>
          </a:xfrm>
          <a:prstGeom prst="rect">
            <a:avLst/>
          </a:prstGeom>
        </p:spPr>
      </p:pic>
      <p:pic>
        <p:nvPicPr>
          <p:cNvPr id="5" name="Picture 4" descr="Saimir-Pirgu-362x321.jpg"/>
          <p:cNvPicPr>
            <a:picLocks noChangeAspect="1"/>
          </p:cNvPicPr>
          <p:nvPr/>
        </p:nvPicPr>
        <p:blipFill>
          <a:blip r:embed="rId3"/>
          <a:stretch>
            <a:fillRect/>
          </a:stretch>
        </p:blipFill>
        <p:spPr>
          <a:xfrm>
            <a:off x="1357290" y="4286256"/>
            <a:ext cx="2529649" cy="22431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err="1" smtClean="0"/>
              <a:t>Ermonela</a:t>
            </a:r>
            <a:r>
              <a:rPr lang="en-US" dirty="0" smtClean="0"/>
              <a:t> </a:t>
            </a:r>
            <a:r>
              <a:rPr lang="en-US" dirty="0" err="1" smtClean="0"/>
              <a:t>Jaho</a:t>
            </a:r>
            <a:endParaRPr lang="en-US" dirty="0"/>
          </a:p>
        </p:txBody>
      </p:sp>
      <p:sp>
        <p:nvSpPr>
          <p:cNvPr id="3" name="Content Placeholder 2"/>
          <p:cNvSpPr>
            <a:spLocks noGrp="1"/>
          </p:cNvSpPr>
          <p:nvPr>
            <p:ph sz="quarter" idx="1"/>
          </p:nvPr>
        </p:nvSpPr>
        <p:spPr>
          <a:xfrm>
            <a:off x="0" y="1357298"/>
            <a:ext cx="9144000" cy="2900369"/>
          </a:xfrm>
        </p:spPr>
        <p:txBody>
          <a:bodyPr>
            <a:normAutofit lnSpcReduction="10000"/>
          </a:bodyPr>
          <a:lstStyle/>
          <a:p>
            <a:r>
              <a:rPr lang="en-US" sz="2000" b="1" dirty="0" err="1"/>
              <a:t>Ermonela</a:t>
            </a:r>
            <a:r>
              <a:rPr lang="en-US" sz="2000" b="1" dirty="0"/>
              <a:t> </a:t>
            </a:r>
            <a:r>
              <a:rPr lang="en-US" sz="2000" b="1" dirty="0" err="1"/>
              <a:t>Jaho</a:t>
            </a:r>
            <a:r>
              <a:rPr lang="en-US" sz="2000" dirty="0"/>
              <a:t> is an Albanian soprano</a:t>
            </a:r>
            <a:r>
              <a:rPr lang="en-US" sz="2000" dirty="0" smtClean="0"/>
              <a:t>.</a:t>
            </a:r>
            <a:r>
              <a:rPr lang="en-US" sz="2000" dirty="0"/>
              <a:t> She holds dual citizenship, Italian and Albanian</a:t>
            </a:r>
            <a:r>
              <a:rPr lang="en-US" sz="2000" dirty="0" smtClean="0"/>
              <a:t>.</a:t>
            </a:r>
            <a:r>
              <a:rPr lang="en-US" sz="2000" dirty="0"/>
              <a:t> She has been described by </a:t>
            </a:r>
            <a:r>
              <a:rPr lang="en-US" sz="2000" i="1" dirty="0"/>
              <a:t>The Economist</a:t>
            </a:r>
            <a:r>
              <a:rPr lang="en-US" sz="2000" dirty="0"/>
              <a:t> as "the world’s most acclaimed soprano</a:t>
            </a:r>
            <a:r>
              <a:rPr lang="en-US" sz="2000" dirty="0" smtClean="0"/>
              <a:t>".</a:t>
            </a:r>
            <a:r>
              <a:rPr lang="en-US" sz="2000" dirty="0"/>
              <a:t> She has won many international competitions including the </a:t>
            </a:r>
            <a:r>
              <a:rPr lang="en-US" sz="2000" dirty="0" err="1"/>
              <a:t>Giacomo</a:t>
            </a:r>
            <a:r>
              <a:rPr lang="en-US" sz="2000" dirty="0"/>
              <a:t> Puccini competition in Milan, </a:t>
            </a:r>
            <a:r>
              <a:rPr lang="en-US" sz="2000" dirty="0" err="1" smtClean="0"/>
              <a:t>Spontini</a:t>
            </a:r>
            <a:r>
              <a:rPr lang="en-US" sz="2000" dirty="0"/>
              <a:t> International Competition in </a:t>
            </a:r>
            <a:r>
              <a:rPr lang="en-US" sz="2000" dirty="0" err="1" smtClean="0"/>
              <a:t>Ancona</a:t>
            </a:r>
            <a:r>
              <a:rPr lang="en-US" sz="2000" dirty="0" smtClean="0"/>
              <a:t>,</a:t>
            </a:r>
            <a:r>
              <a:rPr lang="en-US" sz="2000" dirty="0"/>
              <a:t> </a:t>
            </a:r>
            <a:r>
              <a:rPr lang="en-US" sz="2000" dirty="0" err="1"/>
              <a:t>Zandonai</a:t>
            </a:r>
            <a:r>
              <a:rPr lang="en-US" sz="2000" dirty="0"/>
              <a:t> in </a:t>
            </a:r>
            <a:r>
              <a:rPr lang="en-US" sz="2000" dirty="0" err="1" smtClean="0"/>
              <a:t>Rovereto</a:t>
            </a:r>
            <a:r>
              <a:rPr lang="en-US" sz="2000" dirty="0" smtClean="0"/>
              <a:t>, </a:t>
            </a:r>
            <a:r>
              <a:rPr lang="en-US" sz="2000" dirty="0"/>
              <a:t>and The Best Singer at the Wexford </a:t>
            </a:r>
            <a:r>
              <a:rPr lang="en-US" sz="2000" dirty="0" smtClean="0"/>
              <a:t>Festival. </a:t>
            </a:r>
            <a:r>
              <a:rPr lang="en-US" sz="2000" dirty="0"/>
              <a:t>She has performed in opera houses worldwide including the Royal Opera in London</a:t>
            </a:r>
            <a:r>
              <a:rPr lang="en-US" sz="2000" dirty="0" smtClean="0"/>
              <a:t>,</a:t>
            </a:r>
            <a:r>
              <a:rPr lang="en-US" sz="2000" dirty="0"/>
              <a:t> the Metropolitan Opera in New York City, the Berlin </a:t>
            </a:r>
            <a:r>
              <a:rPr lang="en-US" sz="2000" dirty="0" err="1"/>
              <a:t>Staatsoper</a:t>
            </a:r>
            <a:r>
              <a:rPr lang="en-US" sz="2000" dirty="0"/>
              <a:t>, the Paris </a:t>
            </a:r>
            <a:r>
              <a:rPr lang="en-US" sz="2000" dirty="0" smtClean="0"/>
              <a:t>Champs-Élysées,</a:t>
            </a:r>
            <a:r>
              <a:rPr lang="en-US" sz="2000" dirty="0"/>
              <a:t> Opera Company of Philadelphia, </a:t>
            </a:r>
            <a:r>
              <a:rPr lang="en-US" sz="2000" dirty="0" err="1"/>
              <a:t>Opéra</a:t>
            </a:r>
            <a:r>
              <a:rPr lang="en-US" sz="2000" dirty="0"/>
              <a:t> de Marseille, Arena </a:t>
            </a:r>
            <a:r>
              <a:rPr lang="en-US" sz="2000" dirty="0" err="1"/>
              <a:t>di</a:t>
            </a:r>
            <a:r>
              <a:rPr lang="en-US" sz="2000" dirty="0"/>
              <a:t> Verona, Gran </a:t>
            </a:r>
            <a:r>
              <a:rPr lang="en-US" sz="2000" dirty="0" err="1"/>
              <a:t>Teatre</a:t>
            </a:r>
            <a:r>
              <a:rPr lang="en-US" sz="2000" dirty="0"/>
              <a:t> del </a:t>
            </a:r>
            <a:r>
              <a:rPr lang="en-US" sz="2000" dirty="0" err="1" smtClean="0"/>
              <a:t>Liceu</a:t>
            </a:r>
            <a:r>
              <a:rPr lang="en-US" sz="2000" dirty="0"/>
              <a:t>, etc.</a:t>
            </a:r>
          </a:p>
        </p:txBody>
      </p:sp>
      <p:pic>
        <p:nvPicPr>
          <p:cNvPr id="4" name="Picture 3" descr="ErmonelaJaho1.jpg"/>
          <p:cNvPicPr>
            <a:picLocks noChangeAspect="1"/>
          </p:cNvPicPr>
          <p:nvPr/>
        </p:nvPicPr>
        <p:blipFill>
          <a:blip r:embed="rId2"/>
          <a:stretch>
            <a:fillRect/>
          </a:stretch>
        </p:blipFill>
        <p:spPr>
          <a:xfrm>
            <a:off x="1142976" y="4357694"/>
            <a:ext cx="3238496" cy="2266947"/>
          </a:xfrm>
          <a:prstGeom prst="rect">
            <a:avLst/>
          </a:prstGeom>
        </p:spPr>
      </p:pic>
      <p:pic>
        <p:nvPicPr>
          <p:cNvPr id="5" name="Picture 4" descr="hqdefault.jpg"/>
          <p:cNvPicPr>
            <a:picLocks noChangeAspect="1"/>
          </p:cNvPicPr>
          <p:nvPr/>
        </p:nvPicPr>
        <p:blipFill>
          <a:blip r:embed="rId3"/>
          <a:stretch>
            <a:fillRect/>
          </a:stretch>
        </p:blipFill>
        <p:spPr>
          <a:xfrm>
            <a:off x="5286380" y="4357694"/>
            <a:ext cx="3071818" cy="23038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Kledi</a:t>
            </a:r>
            <a:r>
              <a:rPr lang="en-US" dirty="0" smtClean="0"/>
              <a:t> </a:t>
            </a:r>
            <a:r>
              <a:rPr lang="en-US" dirty="0" err="1" smtClean="0"/>
              <a:t>Kadiu</a:t>
            </a:r>
            <a:endParaRPr lang="en-US" dirty="0"/>
          </a:p>
        </p:txBody>
      </p:sp>
      <p:sp>
        <p:nvSpPr>
          <p:cNvPr id="3" name="Content Placeholder 2"/>
          <p:cNvSpPr>
            <a:spLocks noGrp="1"/>
          </p:cNvSpPr>
          <p:nvPr>
            <p:ph sz="quarter" idx="1"/>
          </p:nvPr>
        </p:nvSpPr>
        <p:spPr>
          <a:xfrm>
            <a:off x="457200" y="1600201"/>
            <a:ext cx="8229600" cy="2114552"/>
          </a:xfrm>
        </p:spPr>
        <p:txBody>
          <a:bodyPr>
            <a:normAutofit/>
          </a:bodyPr>
          <a:lstStyle/>
          <a:p>
            <a:r>
              <a:rPr lang="en-US" sz="2000" b="1" dirty="0" err="1"/>
              <a:t>Kledi</a:t>
            </a:r>
            <a:r>
              <a:rPr lang="en-US" sz="2000" b="1" dirty="0"/>
              <a:t> </a:t>
            </a:r>
            <a:r>
              <a:rPr lang="en-US" sz="2000" b="1" dirty="0" err="1"/>
              <a:t>Kadiu</a:t>
            </a:r>
            <a:r>
              <a:rPr lang="en-US" sz="2000" dirty="0"/>
              <a:t> (born 7 April 1974</a:t>
            </a:r>
            <a:r>
              <a:rPr lang="en-US" sz="2000" dirty="0" smtClean="0"/>
              <a:t>)</a:t>
            </a:r>
            <a:r>
              <a:rPr lang="en-US" sz="2000" dirty="0"/>
              <a:t> is an Albanian-born, naturalized Italian dancer, actor, television personality, and author. He is a regular dancer on the popular talent show </a:t>
            </a:r>
            <a:r>
              <a:rPr lang="en-US" sz="2000" i="1" dirty="0" err="1"/>
              <a:t>Amici</a:t>
            </a:r>
            <a:r>
              <a:rPr lang="en-US" sz="2000" i="1" dirty="0"/>
              <a:t> </a:t>
            </a:r>
            <a:r>
              <a:rPr lang="en-US" sz="2000" i="1" dirty="0" err="1"/>
              <a:t>di</a:t>
            </a:r>
            <a:r>
              <a:rPr lang="en-US" sz="2000" i="1" dirty="0"/>
              <a:t> Maria De </a:t>
            </a:r>
            <a:r>
              <a:rPr lang="en-US" sz="2000" i="1" dirty="0" err="1" smtClean="0"/>
              <a:t>Filippi</a:t>
            </a:r>
            <a:r>
              <a:rPr lang="en-US" sz="2000" dirty="0" smtClean="0"/>
              <a:t> </a:t>
            </a:r>
            <a:r>
              <a:rPr lang="en-US" sz="2000" dirty="0"/>
              <a:t>which is presented by Maria De </a:t>
            </a:r>
            <a:r>
              <a:rPr lang="en-US" sz="2000" dirty="0" err="1"/>
              <a:t>Filippi</a:t>
            </a:r>
            <a:r>
              <a:rPr lang="en-US" sz="2000" dirty="0"/>
              <a:t> on </a:t>
            </a:r>
            <a:r>
              <a:rPr lang="en-US" sz="2000" u="sng" dirty="0" err="1"/>
              <a:t>Mediaset</a:t>
            </a:r>
            <a:r>
              <a:rPr lang="en-US" sz="2000" dirty="0" err="1"/>
              <a:t>'s</a:t>
            </a:r>
            <a:r>
              <a:rPr lang="en-US" sz="2000" dirty="0"/>
              <a:t> </a:t>
            </a:r>
            <a:r>
              <a:rPr lang="en-US" sz="2000" dirty="0" err="1"/>
              <a:t>Canale</a:t>
            </a:r>
            <a:r>
              <a:rPr lang="en-US" sz="2000" dirty="0"/>
              <a:t> 5. He starred in his first film </a:t>
            </a:r>
            <a:r>
              <a:rPr lang="en-US" sz="2000" i="1" dirty="0" err="1"/>
              <a:t>Passa</a:t>
            </a:r>
            <a:r>
              <a:rPr lang="en-US" sz="2000" i="1" dirty="0"/>
              <a:t> a Due</a:t>
            </a:r>
            <a:r>
              <a:rPr lang="en-US" sz="2000" dirty="0"/>
              <a:t> in 2005. He is the founder of the </a:t>
            </a:r>
            <a:r>
              <a:rPr lang="en-US" sz="2000" i="1" dirty="0" err="1"/>
              <a:t>Kledi</a:t>
            </a:r>
            <a:r>
              <a:rPr lang="en-US" sz="2000" i="1" dirty="0"/>
              <a:t> Dance school</a:t>
            </a:r>
            <a:r>
              <a:rPr lang="en-US" sz="2000" dirty="0"/>
              <a:t> in Rome.</a:t>
            </a:r>
          </a:p>
        </p:txBody>
      </p:sp>
      <p:pic>
        <p:nvPicPr>
          <p:cNvPr id="4" name="Picture 3" descr="kledi_new_home_041.jpg"/>
          <p:cNvPicPr>
            <a:picLocks noChangeAspect="1"/>
          </p:cNvPicPr>
          <p:nvPr/>
        </p:nvPicPr>
        <p:blipFill>
          <a:blip r:embed="rId2"/>
          <a:stretch>
            <a:fillRect/>
          </a:stretch>
        </p:blipFill>
        <p:spPr>
          <a:xfrm>
            <a:off x="2285984" y="3500438"/>
            <a:ext cx="5643570" cy="32332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Luan </a:t>
            </a:r>
            <a:r>
              <a:rPr lang="en-US" dirty="0" err="1" smtClean="0"/>
              <a:t>Krasniqi</a:t>
            </a:r>
            <a:endParaRPr lang="en-US" dirty="0"/>
          </a:p>
        </p:txBody>
      </p:sp>
      <p:sp>
        <p:nvSpPr>
          <p:cNvPr id="3" name="Content Placeholder 2"/>
          <p:cNvSpPr>
            <a:spLocks noGrp="1"/>
          </p:cNvSpPr>
          <p:nvPr>
            <p:ph sz="quarter" idx="1"/>
          </p:nvPr>
        </p:nvSpPr>
        <p:spPr>
          <a:xfrm>
            <a:off x="214282" y="1600201"/>
            <a:ext cx="8786874" cy="1900238"/>
          </a:xfrm>
        </p:spPr>
        <p:txBody>
          <a:bodyPr>
            <a:normAutofit lnSpcReduction="10000"/>
          </a:bodyPr>
          <a:lstStyle/>
          <a:p>
            <a:r>
              <a:rPr lang="en-US" sz="2000" b="1" dirty="0"/>
              <a:t>Luan </a:t>
            </a:r>
            <a:r>
              <a:rPr lang="en-US" sz="2000" b="1" dirty="0" err="1" smtClean="0"/>
              <a:t>Krasniqi</a:t>
            </a:r>
            <a:r>
              <a:rPr lang="en-US" sz="2000" dirty="0"/>
              <a:t> (born 10 May 1971) is an Albanian-German former professional boxer. He held the </a:t>
            </a:r>
            <a:r>
              <a:rPr lang="en-US" sz="2000" dirty="0" err="1"/>
              <a:t>Europeanheavyweight</a:t>
            </a:r>
            <a:r>
              <a:rPr lang="en-US" sz="2000" dirty="0"/>
              <a:t> title and also challenged for the WBO world heavyweight title</a:t>
            </a:r>
            <a:r>
              <a:rPr lang="en-US" sz="2000" dirty="0" smtClean="0"/>
              <a:t>.</a:t>
            </a:r>
            <a:r>
              <a:rPr lang="en-US" sz="2000" dirty="0"/>
              <a:t> The highlight of his career was the fight against Rene </a:t>
            </a:r>
            <a:r>
              <a:rPr lang="en-US" sz="2000" dirty="0" err="1"/>
              <a:t>Monse</a:t>
            </a:r>
            <a:r>
              <a:rPr lang="en-US" sz="2000" dirty="0"/>
              <a:t>, when he became European Champion. He was the first German European Champion after 29 years.</a:t>
            </a:r>
          </a:p>
        </p:txBody>
      </p:sp>
      <p:pic>
        <p:nvPicPr>
          <p:cNvPr id="4" name="Picture 3" descr="luani1.jpg"/>
          <p:cNvPicPr>
            <a:picLocks noChangeAspect="1"/>
          </p:cNvPicPr>
          <p:nvPr/>
        </p:nvPicPr>
        <p:blipFill>
          <a:blip r:embed="rId2"/>
          <a:stretch>
            <a:fillRect/>
          </a:stretch>
        </p:blipFill>
        <p:spPr>
          <a:xfrm>
            <a:off x="5715008" y="3205153"/>
            <a:ext cx="2737680" cy="3652847"/>
          </a:xfrm>
          <a:prstGeom prst="rect">
            <a:avLst/>
          </a:prstGeom>
        </p:spPr>
      </p:pic>
      <p:pic>
        <p:nvPicPr>
          <p:cNvPr id="5" name="Picture 4" descr="launi.jpg"/>
          <p:cNvPicPr>
            <a:picLocks noChangeAspect="1"/>
          </p:cNvPicPr>
          <p:nvPr/>
        </p:nvPicPr>
        <p:blipFill>
          <a:blip r:embed="rId3"/>
          <a:stretch>
            <a:fillRect/>
          </a:stretch>
        </p:blipFill>
        <p:spPr>
          <a:xfrm>
            <a:off x="428596" y="3571876"/>
            <a:ext cx="4895850" cy="28289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LORIK CANA</a:t>
            </a:r>
            <a:endParaRPr lang="en-US" dirty="0"/>
          </a:p>
        </p:txBody>
      </p:sp>
      <p:sp>
        <p:nvSpPr>
          <p:cNvPr id="3" name="Content Placeholder 2"/>
          <p:cNvSpPr>
            <a:spLocks noGrp="1"/>
          </p:cNvSpPr>
          <p:nvPr>
            <p:ph sz="quarter" idx="1"/>
          </p:nvPr>
        </p:nvSpPr>
        <p:spPr>
          <a:xfrm>
            <a:off x="457200" y="1600201"/>
            <a:ext cx="8229600" cy="2114552"/>
          </a:xfrm>
        </p:spPr>
        <p:txBody>
          <a:bodyPr>
            <a:normAutofit lnSpcReduction="10000"/>
          </a:bodyPr>
          <a:lstStyle/>
          <a:p>
            <a:r>
              <a:rPr lang="en-US" sz="2000" b="1" dirty="0" err="1"/>
              <a:t>Lorik</a:t>
            </a:r>
            <a:r>
              <a:rPr lang="en-US" sz="2000" b="1" dirty="0"/>
              <a:t> </a:t>
            </a:r>
            <a:r>
              <a:rPr lang="en-US" sz="2000" b="1" dirty="0" err="1"/>
              <a:t>Agim</a:t>
            </a:r>
            <a:r>
              <a:rPr lang="en-US" sz="2000" b="1" dirty="0"/>
              <a:t> Cana</a:t>
            </a:r>
            <a:r>
              <a:rPr lang="en-US" sz="2000" dirty="0"/>
              <a:t> (</a:t>
            </a:r>
            <a:r>
              <a:rPr lang="en-US" sz="2000" dirty="0" smtClean="0"/>
              <a:t> </a:t>
            </a:r>
            <a:r>
              <a:rPr lang="en-US" sz="2000" dirty="0"/>
              <a:t>born 27 July 1983) is an Albanian former professional footballer. He played </a:t>
            </a:r>
            <a:r>
              <a:rPr lang="en-US" sz="2000" dirty="0" smtClean="0"/>
              <a:t>for</a:t>
            </a:r>
            <a:r>
              <a:rPr lang="en-US" sz="2000" dirty="0"/>
              <a:t> Sunderland, </a:t>
            </a:r>
            <a:r>
              <a:rPr lang="en-US" sz="2000" dirty="0" err="1"/>
              <a:t>Galatasaray</a:t>
            </a:r>
            <a:r>
              <a:rPr lang="en-US" sz="2000" dirty="0"/>
              <a:t>, Lazio, FC </a:t>
            </a:r>
            <a:r>
              <a:rPr lang="en-US" sz="2000" dirty="0" err="1" smtClean="0"/>
              <a:t>Nantes,Paris</a:t>
            </a:r>
            <a:r>
              <a:rPr lang="en-US" sz="2000" dirty="0" smtClean="0"/>
              <a:t> Saint-</a:t>
            </a:r>
            <a:r>
              <a:rPr lang="en-US" sz="2000" dirty="0" err="1" smtClean="0"/>
              <a:t>Germain</a:t>
            </a:r>
            <a:r>
              <a:rPr lang="en-US" sz="2000" dirty="0"/>
              <a:t> and </a:t>
            </a:r>
            <a:r>
              <a:rPr lang="en-US" sz="2000" dirty="0" smtClean="0"/>
              <a:t>captained </a:t>
            </a:r>
            <a:r>
              <a:rPr lang="en-US" sz="2000" dirty="0" err="1" smtClean="0"/>
              <a:t>Olympique</a:t>
            </a:r>
            <a:r>
              <a:rPr lang="en-US" sz="2000" dirty="0" smtClean="0"/>
              <a:t> </a:t>
            </a:r>
            <a:r>
              <a:rPr lang="en-US" sz="2000" dirty="0"/>
              <a:t>de Marseille as well as the Albanian national team for which he held the appearance record for Albania's most capped player of all time, with 93 caps since he made his debut in 2003 until his retirement in 2016. </a:t>
            </a:r>
          </a:p>
        </p:txBody>
      </p:sp>
      <p:pic>
        <p:nvPicPr>
          <p:cNvPr id="4" name="Picture 3" descr="lorikk.jpg"/>
          <p:cNvPicPr>
            <a:picLocks noChangeAspect="1"/>
          </p:cNvPicPr>
          <p:nvPr/>
        </p:nvPicPr>
        <p:blipFill>
          <a:blip r:embed="rId2"/>
          <a:stretch>
            <a:fillRect/>
          </a:stretch>
        </p:blipFill>
        <p:spPr>
          <a:xfrm>
            <a:off x="1857356" y="3684263"/>
            <a:ext cx="5667388" cy="31737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Skanderbeg</a:t>
            </a:r>
            <a:endParaRPr lang="en-US" dirty="0"/>
          </a:p>
        </p:txBody>
      </p:sp>
      <p:sp>
        <p:nvSpPr>
          <p:cNvPr id="3" name="Content Placeholder 2"/>
          <p:cNvSpPr>
            <a:spLocks noGrp="1"/>
          </p:cNvSpPr>
          <p:nvPr>
            <p:ph sz="quarter" idx="1"/>
          </p:nvPr>
        </p:nvSpPr>
        <p:spPr>
          <a:xfrm>
            <a:off x="0" y="1643050"/>
            <a:ext cx="4000496" cy="5214950"/>
          </a:xfrm>
        </p:spPr>
        <p:txBody>
          <a:bodyPr>
            <a:normAutofit fontScale="92500" lnSpcReduction="20000"/>
          </a:bodyPr>
          <a:lstStyle/>
          <a:p>
            <a:r>
              <a:rPr lang="en-US" sz="2000" b="1" dirty="0" err="1" smtClean="0"/>
              <a:t>George</a:t>
            </a:r>
            <a:r>
              <a:rPr lang="en-US" sz="2000" b="1" dirty="0" err="1" smtClean="0"/>
              <a:t>Castriot</a:t>
            </a:r>
            <a:r>
              <a:rPr lang="en-US" sz="2000" dirty="0" smtClean="0"/>
              <a:t> (Albanian: </a:t>
            </a:r>
            <a:r>
              <a:rPr lang="en-US" sz="2000" i="1" dirty="0" err="1" smtClean="0"/>
              <a:t>Gjergj</a:t>
            </a:r>
            <a:r>
              <a:rPr lang="en-US" sz="2000" i="1" dirty="0" smtClean="0"/>
              <a:t> </a:t>
            </a:r>
            <a:r>
              <a:rPr lang="en-US" sz="2000" i="1" dirty="0" err="1" smtClean="0"/>
              <a:t>Kastrioti</a:t>
            </a:r>
            <a:r>
              <a:rPr lang="en-US" sz="2000" dirty="0" smtClean="0"/>
              <a:t>, 6 May 1405 – 17 January 1468), known as </a:t>
            </a:r>
            <a:r>
              <a:rPr lang="en-US" sz="2000" b="1" dirty="0" smtClean="0"/>
              <a:t>Skanderbeg</a:t>
            </a:r>
            <a:r>
              <a:rPr lang="en-US" sz="2000" dirty="0" smtClean="0"/>
              <a:t> (Albanian: </a:t>
            </a:r>
            <a:r>
              <a:rPr lang="en-US" sz="2000" i="1" dirty="0" err="1" smtClean="0"/>
              <a:t>Skënderbej</a:t>
            </a:r>
            <a:r>
              <a:rPr lang="en-US" sz="2000" i="1" dirty="0" smtClean="0"/>
              <a:t> or </a:t>
            </a:r>
            <a:r>
              <a:rPr lang="en-US" sz="2000" i="1" dirty="0" err="1" smtClean="0"/>
              <a:t>Skënderbeu</a:t>
            </a:r>
            <a:r>
              <a:rPr lang="en-US" sz="2000" dirty="0" smtClean="0"/>
              <a:t> , was an Albanian nobleman and military commander, who served the Ottoman Empire , the Republic of Venice , and lastly the Kingdom of Naples until his death. After leaving Ottoman service, he led a rebellion against the Ottoman Empire in Albania. Skanderbeg's military skills presented a major obstacle to Ottoman expansion, and he was considered by many in western Europe to be a model of Christian resistance against the Ottoman Muslims</a:t>
            </a:r>
            <a:endParaRPr lang="en-US" sz="2000" dirty="0"/>
          </a:p>
        </p:txBody>
      </p:sp>
      <p:pic>
        <p:nvPicPr>
          <p:cNvPr id="4" name="Picture 3" descr="10553324_839986702700001_5466115901254661993_n.jpg"/>
          <p:cNvPicPr>
            <a:picLocks noChangeAspect="1"/>
          </p:cNvPicPr>
          <p:nvPr/>
        </p:nvPicPr>
        <p:blipFill>
          <a:blip r:embed="rId2"/>
          <a:stretch>
            <a:fillRect/>
          </a:stretch>
        </p:blipFill>
        <p:spPr>
          <a:xfrm>
            <a:off x="4714876" y="1698452"/>
            <a:ext cx="3935024" cy="48183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Ismail </a:t>
            </a:r>
            <a:r>
              <a:rPr lang="en-US" b="1" dirty="0" err="1" smtClean="0"/>
              <a:t>Qemali</a:t>
            </a:r>
            <a:endParaRPr lang="en-US" dirty="0"/>
          </a:p>
        </p:txBody>
      </p:sp>
      <p:sp>
        <p:nvSpPr>
          <p:cNvPr id="3" name="Content Placeholder 2"/>
          <p:cNvSpPr>
            <a:spLocks noGrp="1"/>
          </p:cNvSpPr>
          <p:nvPr>
            <p:ph sz="quarter" idx="1"/>
          </p:nvPr>
        </p:nvSpPr>
        <p:spPr>
          <a:xfrm>
            <a:off x="457200" y="1600201"/>
            <a:ext cx="8229600" cy="2471742"/>
          </a:xfrm>
        </p:spPr>
        <p:txBody>
          <a:bodyPr>
            <a:normAutofit/>
          </a:bodyPr>
          <a:lstStyle/>
          <a:p>
            <a:r>
              <a:rPr lang="en-US" sz="2000" b="1" dirty="0" smtClean="0"/>
              <a:t>Ismail </a:t>
            </a:r>
            <a:r>
              <a:rPr lang="en-US" sz="2000" b="1" dirty="0" err="1"/>
              <a:t>Qemal</a:t>
            </a:r>
            <a:r>
              <a:rPr lang="en-US" sz="2000" b="1" dirty="0"/>
              <a:t> </a:t>
            </a:r>
            <a:r>
              <a:rPr lang="en-US" sz="2000" b="1" dirty="0" err="1"/>
              <a:t>Bej</a:t>
            </a:r>
            <a:r>
              <a:rPr lang="en-US" sz="2000" b="1" dirty="0"/>
              <a:t> </a:t>
            </a:r>
            <a:r>
              <a:rPr lang="en-US" sz="2000" b="1" dirty="0" err="1"/>
              <a:t>Vlora</a:t>
            </a:r>
            <a:r>
              <a:rPr lang="en-US" sz="2000" dirty="0"/>
              <a:t> </a:t>
            </a:r>
            <a:r>
              <a:rPr lang="en-US" sz="2000" dirty="0" smtClean="0"/>
              <a:t>16 </a:t>
            </a:r>
            <a:r>
              <a:rPr lang="en-US" sz="2000" dirty="0"/>
              <a:t>October 1844 – 24 January 1919), commonly </a:t>
            </a:r>
            <a:r>
              <a:rPr lang="en-US" sz="2000" b="1" dirty="0"/>
              <a:t>Ismail </a:t>
            </a:r>
            <a:r>
              <a:rPr lang="en-US" sz="2000" b="1" dirty="0" err="1"/>
              <a:t>Qemali</a:t>
            </a:r>
            <a:r>
              <a:rPr lang="en-US" sz="2000" dirty="0"/>
              <a:t>, was a member of the Albanian national movement. As founder of Independent Albania, he served as its first President, Prime </a:t>
            </a:r>
            <a:r>
              <a:rPr lang="en-US" sz="2000" dirty="0" smtClean="0"/>
              <a:t>Minister</a:t>
            </a:r>
            <a:r>
              <a:rPr lang="en-US" sz="2000" dirty="0"/>
              <a:t> and Foreign Minister of the first government of Albania until January 1914, when he was forced to step aside by the International Commission of </a:t>
            </a:r>
            <a:r>
              <a:rPr lang="en-US" sz="2000" dirty="0" smtClean="0"/>
              <a:t>Control established </a:t>
            </a:r>
            <a:r>
              <a:rPr lang="en-US" sz="2000" dirty="0"/>
              <a:t>by the six Great </a:t>
            </a:r>
            <a:r>
              <a:rPr lang="en-US" sz="2000" dirty="0" smtClean="0"/>
              <a:t>Powers.</a:t>
            </a:r>
            <a:endParaRPr lang="en-US" sz="2000" dirty="0"/>
          </a:p>
        </p:txBody>
      </p:sp>
      <p:pic>
        <p:nvPicPr>
          <p:cNvPr id="4" name="Picture 3" descr="ismail-qemali_1480240907-2621835.jpg"/>
          <p:cNvPicPr>
            <a:picLocks noChangeAspect="1"/>
          </p:cNvPicPr>
          <p:nvPr/>
        </p:nvPicPr>
        <p:blipFill>
          <a:blip r:embed="rId2"/>
          <a:stretch>
            <a:fillRect/>
          </a:stretch>
        </p:blipFill>
        <p:spPr>
          <a:xfrm>
            <a:off x="2214546" y="3857628"/>
            <a:ext cx="5029193" cy="275691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NOLI</a:t>
            </a:r>
            <a:endParaRPr lang="en-US" dirty="0"/>
          </a:p>
        </p:txBody>
      </p:sp>
      <p:sp>
        <p:nvSpPr>
          <p:cNvPr id="3" name="Content Placeholder 2"/>
          <p:cNvSpPr>
            <a:spLocks noGrp="1"/>
          </p:cNvSpPr>
          <p:nvPr>
            <p:ph sz="quarter" idx="1"/>
          </p:nvPr>
        </p:nvSpPr>
        <p:spPr>
          <a:xfrm>
            <a:off x="142844" y="1600201"/>
            <a:ext cx="8858312" cy="2614618"/>
          </a:xfrm>
        </p:spPr>
        <p:txBody>
          <a:bodyPr>
            <a:normAutofit fontScale="92500"/>
          </a:bodyPr>
          <a:lstStyle/>
          <a:p>
            <a:r>
              <a:rPr lang="en-US" sz="2000" b="1" dirty="0" err="1"/>
              <a:t>Theofan</a:t>
            </a:r>
            <a:r>
              <a:rPr lang="en-US" sz="2000" b="1" dirty="0"/>
              <a:t> </a:t>
            </a:r>
            <a:r>
              <a:rPr lang="en-US" sz="2000" b="1" dirty="0" err="1"/>
              <a:t>Stilian</a:t>
            </a:r>
            <a:r>
              <a:rPr lang="en-US" sz="2000" b="1" dirty="0"/>
              <a:t> </a:t>
            </a:r>
            <a:r>
              <a:rPr lang="en-US" sz="2000" b="1" dirty="0" err="1"/>
              <a:t>Noli</a:t>
            </a:r>
            <a:r>
              <a:rPr lang="en-US" sz="2000" dirty="0"/>
              <a:t>, known as </a:t>
            </a:r>
            <a:r>
              <a:rPr lang="en-US" sz="2000" b="1" dirty="0"/>
              <a:t>Fan </a:t>
            </a:r>
            <a:r>
              <a:rPr lang="en-US" sz="2000" b="1" dirty="0" err="1"/>
              <a:t>Noli</a:t>
            </a:r>
            <a:r>
              <a:rPr lang="en-US" sz="2000" dirty="0"/>
              <a:t> (6 January 1882 – 13 March 1965) was an Albanian writer, scholar, diplomat, politician, historian, orator and founder of the Orthodox Church of Albania, who served as Prime </a:t>
            </a:r>
            <a:r>
              <a:rPr lang="en-US" sz="2000" dirty="0" smtClean="0"/>
              <a:t>Minister and </a:t>
            </a:r>
            <a:r>
              <a:rPr lang="en-US" sz="2000" dirty="0"/>
              <a:t>regent of Albania in 1924 during the June Revolution.</a:t>
            </a:r>
          </a:p>
          <a:p>
            <a:r>
              <a:rPr lang="en-US" sz="2000" dirty="0"/>
              <a:t>Fan </a:t>
            </a:r>
            <a:r>
              <a:rPr lang="en-US" sz="2000" dirty="0" err="1"/>
              <a:t>Noli</a:t>
            </a:r>
            <a:r>
              <a:rPr lang="en-US" sz="2000" dirty="0"/>
              <a:t> is venerated in Albania as a champion of literature, history, theology, diplomacy, journalism, music and national unity. He played an important role in the consolidation of Albanian as the national language of </a:t>
            </a:r>
            <a:r>
              <a:rPr lang="en-US" sz="2000" dirty="0" smtClean="0"/>
              <a:t>Albania.</a:t>
            </a:r>
            <a:endParaRPr lang="en-US" dirty="0"/>
          </a:p>
        </p:txBody>
      </p:sp>
      <p:pic>
        <p:nvPicPr>
          <p:cNvPr id="4" name="Picture 3" descr="fan-s-noli-si-u-b-euml-ra-shkrimtar-audio-e-rrall-euml_hd.jpg"/>
          <p:cNvPicPr>
            <a:picLocks noChangeAspect="1"/>
          </p:cNvPicPr>
          <p:nvPr/>
        </p:nvPicPr>
        <p:blipFill>
          <a:blip r:embed="rId2"/>
          <a:stretch>
            <a:fillRect/>
          </a:stretch>
        </p:blipFill>
        <p:spPr>
          <a:xfrm>
            <a:off x="2214546" y="4214818"/>
            <a:ext cx="4381488" cy="24645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Enver</a:t>
            </a:r>
            <a:r>
              <a:rPr lang="en-US" dirty="0" smtClean="0"/>
              <a:t> Hoxha</a:t>
            </a:r>
            <a:endParaRPr lang="en-US" dirty="0"/>
          </a:p>
        </p:txBody>
      </p:sp>
      <p:sp>
        <p:nvSpPr>
          <p:cNvPr id="3" name="Content Placeholder 2"/>
          <p:cNvSpPr>
            <a:spLocks noGrp="1"/>
          </p:cNvSpPr>
          <p:nvPr>
            <p:ph sz="quarter" idx="1"/>
          </p:nvPr>
        </p:nvSpPr>
        <p:spPr>
          <a:xfrm>
            <a:off x="0" y="1600201"/>
            <a:ext cx="9144000" cy="2328866"/>
          </a:xfrm>
        </p:spPr>
        <p:txBody>
          <a:bodyPr>
            <a:normAutofit/>
          </a:bodyPr>
          <a:lstStyle/>
          <a:p>
            <a:r>
              <a:rPr lang="en-US" sz="1600" b="1" dirty="0" err="1" smtClean="0"/>
              <a:t>Enver</a:t>
            </a:r>
            <a:r>
              <a:rPr lang="en-US" sz="1600" b="1" dirty="0" smtClean="0"/>
              <a:t> Hoxha</a:t>
            </a:r>
            <a:r>
              <a:rPr lang="en-US" sz="1600" dirty="0"/>
              <a:t> was an Albanian communist politician who served as the head of state of Albania from 1944 until his death in 1985, as the First Secretary of the Party of </a:t>
            </a:r>
            <a:r>
              <a:rPr lang="en-US" sz="1600" dirty="0" err="1"/>
              <a:t>Labour</a:t>
            </a:r>
            <a:r>
              <a:rPr lang="en-US" sz="1600" dirty="0"/>
              <a:t> of Albania. He was chairman of the Democratic Front of Albania and commander-in-chief of the armed forces from 1944 until his death.  </a:t>
            </a:r>
            <a:r>
              <a:rPr lang="en-US" sz="1600" dirty="0" smtClean="0"/>
              <a:t>During </a:t>
            </a:r>
            <a:r>
              <a:rPr lang="en-US" sz="1600" dirty="0"/>
              <a:t>his 40-year-rule, </a:t>
            </a:r>
            <a:r>
              <a:rPr lang="en-US" sz="1600" dirty="0" err="1"/>
              <a:t>Hoxha's</a:t>
            </a:r>
            <a:r>
              <a:rPr lang="en-US" sz="1600" dirty="0"/>
              <a:t> regime committed a series of political repressions which included the establishment and use of forced labor camps, wrongful incarcerations, extrajudicial killings and executions that targeted and eliminated anti-communists and other dissidents, and evictions of families from their homes to remote villages strictly controlled by his </a:t>
            </a:r>
            <a:r>
              <a:rPr lang="en-US" sz="1600" u="sng" dirty="0"/>
              <a:t>secret </a:t>
            </a:r>
            <a:r>
              <a:rPr lang="en-US" sz="1600" u="sng" dirty="0" smtClean="0"/>
              <a:t>police</a:t>
            </a:r>
            <a:r>
              <a:rPr lang="en-US" sz="1600" u="sng" dirty="0"/>
              <a:t>.</a:t>
            </a:r>
            <a:r>
              <a:rPr lang="en-US" sz="1600" dirty="0" smtClean="0"/>
              <a:t> </a:t>
            </a:r>
            <a:r>
              <a:rPr lang="en-US" sz="1600" dirty="0"/>
              <a:t>His rule was also characterized by the use of Stalinist methods to destroy associates who threatened his power.</a:t>
            </a:r>
          </a:p>
        </p:txBody>
      </p:sp>
      <p:pic>
        <p:nvPicPr>
          <p:cNvPr id="4" name="Picture 3" descr="enver-hoxha-02.jpg"/>
          <p:cNvPicPr>
            <a:picLocks noChangeAspect="1"/>
          </p:cNvPicPr>
          <p:nvPr/>
        </p:nvPicPr>
        <p:blipFill>
          <a:blip r:embed="rId2"/>
          <a:stretch>
            <a:fillRect/>
          </a:stretch>
        </p:blipFill>
        <p:spPr>
          <a:xfrm>
            <a:off x="4500562" y="3857628"/>
            <a:ext cx="4381504" cy="2826070"/>
          </a:xfrm>
          <a:prstGeom prst="rect">
            <a:avLst/>
          </a:prstGeom>
        </p:spPr>
      </p:pic>
      <p:pic>
        <p:nvPicPr>
          <p:cNvPr id="5" name="Picture 4" descr="HODŽA_druhá_míza.jpg"/>
          <p:cNvPicPr>
            <a:picLocks noChangeAspect="1"/>
          </p:cNvPicPr>
          <p:nvPr/>
        </p:nvPicPr>
        <p:blipFill>
          <a:blip r:embed="rId3"/>
          <a:stretch>
            <a:fillRect/>
          </a:stretch>
        </p:blipFill>
        <p:spPr>
          <a:xfrm>
            <a:off x="1071538" y="3929066"/>
            <a:ext cx="2500330" cy="25003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TERESA</a:t>
            </a:r>
            <a:endParaRPr lang="en-US" dirty="0"/>
          </a:p>
        </p:txBody>
      </p:sp>
      <p:sp>
        <p:nvSpPr>
          <p:cNvPr id="3" name="Content Placeholder 2"/>
          <p:cNvSpPr>
            <a:spLocks noGrp="1"/>
          </p:cNvSpPr>
          <p:nvPr>
            <p:ph sz="quarter" idx="1"/>
          </p:nvPr>
        </p:nvSpPr>
        <p:spPr>
          <a:xfrm>
            <a:off x="457200" y="1600201"/>
            <a:ext cx="8229600" cy="1757362"/>
          </a:xfrm>
        </p:spPr>
        <p:txBody>
          <a:bodyPr>
            <a:normAutofit lnSpcReduction="10000"/>
          </a:bodyPr>
          <a:lstStyle/>
          <a:p>
            <a:r>
              <a:rPr lang="en-US" sz="2000" b="1" dirty="0"/>
              <a:t>Mother Teresa</a:t>
            </a:r>
            <a:r>
              <a:rPr lang="en-US" sz="2000" dirty="0"/>
              <a:t>, known in the Catholic Church as </a:t>
            </a:r>
            <a:r>
              <a:rPr lang="en-US" sz="2000" b="1" dirty="0"/>
              <a:t>Saint Teresa of </a:t>
            </a:r>
            <a:r>
              <a:rPr lang="en-US" sz="2000" b="1" dirty="0" smtClean="0"/>
              <a:t>Calcutta</a:t>
            </a:r>
            <a:r>
              <a:rPr lang="en-US" sz="2000" dirty="0"/>
              <a:t> (born </a:t>
            </a:r>
            <a:r>
              <a:rPr lang="en-US" sz="2000" b="1" dirty="0" err="1"/>
              <a:t>Anjezë</a:t>
            </a:r>
            <a:r>
              <a:rPr lang="en-US" sz="2000" b="1" dirty="0"/>
              <a:t> </a:t>
            </a:r>
            <a:r>
              <a:rPr lang="en-US" sz="2000" b="1" dirty="0" err="1"/>
              <a:t>Gonxhe</a:t>
            </a:r>
            <a:r>
              <a:rPr lang="en-US" sz="2000" b="1" dirty="0"/>
              <a:t> </a:t>
            </a:r>
            <a:r>
              <a:rPr lang="en-US" sz="2000" b="1" dirty="0" err="1"/>
              <a:t>Bojaxhiu</a:t>
            </a:r>
            <a:r>
              <a:rPr lang="en-US" sz="2000" dirty="0"/>
              <a:t>; </a:t>
            </a:r>
            <a:r>
              <a:rPr lang="en-US" sz="2000" dirty="0" smtClean="0"/>
              <a:t>(26 </a:t>
            </a:r>
            <a:r>
              <a:rPr lang="en-US" sz="2000" dirty="0"/>
              <a:t>August 1910 – 5 September 1997), was an </a:t>
            </a:r>
            <a:r>
              <a:rPr lang="en-US" sz="2000" dirty="0" smtClean="0"/>
              <a:t>Albanian-Indian</a:t>
            </a:r>
            <a:r>
              <a:rPr lang="en-US" sz="2000" baseline="30000" dirty="0"/>
              <a:t> </a:t>
            </a:r>
            <a:r>
              <a:rPr lang="en-US" sz="2000" dirty="0" smtClean="0"/>
              <a:t>Roman </a:t>
            </a:r>
            <a:r>
              <a:rPr lang="en-US" sz="2000" dirty="0"/>
              <a:t>Catholic nun and missionary</a:t>
            </a:r>
            <a:r>
              <a:rPr lang="en-US" sz="2000" dirty="0" smtClean="0"/>
              <a:t>.</a:t>
            </a:r>
            <a:r>
              <a:rPr lang="en-US" sz="2000" dirty="0"/>
              <a:t> She was born in Skopje </a:t>
            </a:r>
            <a:r>
              <a:rPr lang="en-US" sz="2000" dirty="0" smtClean="0"/>
              <a:t>. </a:t>
            </a:r>
            <a:r>
              <a:rPr lang="en-US" sz="2000" dirty="0"/>
              <a:t>After living in Macedonia for eighteen years she moved to Ireland and then to India, where she lived for most of her life.</a:t>
            </a:r>
          </a:p>
        </p:txBody>
      </p:sp>
      <p:pic>
        <p:nvPicPr>
          <p:cNvPr id="4" name="Picture 3" descr="mother1-1.jpg"/>
          <p:cNvPicPr>
            <a:picLocks noChangeAspect="1"/>
          </p:cNvPicPr>
          <p:nvPr/>
        </p:nvPicPr>
        <p:blipFill>
          <a:blip r:embed="rId2"/>
          <a:stretch>
            <a:fillRect/>
          </a:stretch>
        </p:blipFill>
        <p:spPr>
          <a:xfrm>
            <a:off x="1142976" y="3429000"/>
            <a:ext cx="2555603" cy="3071834"/>
          </a:xfrm>
          <a:prstGeom prst="rect">
            <a:avLst/>
          </a:prstGeom>
        </p:spPr>
      </p:pic>
      <p:pic>
        <p:nvPicPr>
          <p:cNvPr id="5" name="Picture 4" descr="120907140659-teresa-5-super-169.jpg"/>
          <p:cNvPicPr>
            <a:picLocks noChangeAspect="1"/>
          </p:cNvPicPr>
          <p:nvPr/>
        </p:nvPicPr>
        <p:blipFill>
          <a:blip r:embed="rId3"/>
          <a:stretch>
            <a:fillRect/>
          </a:stretch>
        </p:blipFill>
        <p:spPr>
          <a:xfrm>
            <a:off x="4286248" y="3786190"/>
            <a:ext cx="4262128" cy="23984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ISMAIL KADARE</a:t>
            </a:r>
            <a:endParaRPr lang="en-US" dirty="0"/>
          </a:p>
        </p:txBody>
      </p:sp>
      <p:sp>
        <p:nvSpPr>
          <p:cNvPr id="3" name="Content Placeholder 2"/>
          <p:cNvSpPr>
            <a:spLocks noGrp="1"/>
          </p:cNvSpPr>
          <p:nvPr>
            <p:ph sz="quarter" idx="1"/>
          </p:nvPr>
        </p:nvSpPr>
        <p:spPr>
          <a:xfrm>
            <a:off x="214282" y="1600201"/>
            <a:ext cx="8572560" cy="2328866"/>
          </a:xfrm>
        </p:spPr>
        <p:txBody>
          <a:bodyPr>
            <a:normAutofit lnSpcReduction="10000"/>
          </a:bodyPr>
          <a:lstStyle/>
          <a:p>
            <a:r>
              <a:rPr lang="en-US" sz="2000" b="1" dirty="0"/>
              <a:t>I</a:t>
            </a:r>
            <a:r>
              <a:rPr lang="en-US" sz="2000" b="1" dirty="0" smtClean="0"/>
              <a:t>smail </a:t>
            </a:r>
            <a:r>
              <a:rPr lang="en-US" sz="2000" b="1" dirty="0" err="1"/>
              <a:t>Kadare</a:t>
            </a:r>
            <a:r>
              <a:rPr lang="en-US" sz="2000" dirty="0"/>
              <a:t> </a:t>
            </a:r>
            <a:r>
              <a:rPr lang="en-US" sz="2000" dirty="0" smtClean="0"/>
              <a:t>( </a:t>
            </a:r>
            <a:r>
              <a:rPr lang="en-US" sz="2000" dirty="0"/>
              <a:t>born 28 January 1936) is an Albanian novelist and poet. He has been a leading literary figure in Albania since the 1960s. He focused on poetry until the publication of his first novel, </a:t>
            </a:r>
            <a:r>
              <a:rPr lang="en-US" sz="2000" i="1" dirty="0"/>
              <a:t>The General of the Dead Army</a:t>
            </a:r>
            <a:r>
              <a:rPr lang="en-US" sz="2000" dirty="0"/>
              <a:t>, which made him famous inside and outside of Albania. In 1996, he became a lifetime member of the </a:t>
            </a:r>
            <a:r>
              <a:rPr lang="en-US" sz="2000" dirty="0" err="1"/>
              <a:t>Académie</a:t>
            </a:r>
            <a:r>
              <a:rPr lang="en-US" sz="2000" dirty="0"/>
              <a:t> des Sciences Morales et </a:t>
            </a:r>
            <a:r>
              <a:rPr lang="en-US" sz="2000" dirty="0" err="1"/>
              <a:t>Politiques</a:t>
            </a:r>
            <a:r>
              <a:rPr lang="en-US" sz="2000" dirty="0"/>
              <a:t> of France</a:t>
            </a:r>
            <a:r>
              <a:rPr lang="en-US" sz="2000" dirty="0" smtClean="0"/>
              <a:t>.</a:t>
            </a:r>
            <a:r>
              <a:rPr lang="en-US" sz="2000" dirty="0"/>
              <a:t> </a:t>
            </a:r>
            <a:r>
              <a:rPr lang="en-US" sz="2000" dirty="0" err="1"/>
              <a:t>Kadare</a:t>
            </a:r>
            <a:r>
              <a:rPr lang="en-US" sz="2000" dirty="0"/>
              <a:t> is regarded by some as one of the greatest European writers and intellectuals of the 20th </a:t>
            </a:r>
            <a:r>
              <a:rPr lang="en-US" sz="2000" dirty="0" smtClean="0"/>
              <a:t>century.</a:t>
            </a:r>
            <a:endParaRPr lang="en-US" sz="2000" dirty="0"/>
          </a:p>
        </p:txBody>
      </p:sp>
      <p:pic>
        <p:nvPicPr>
          <p:cNvPr id="4" name="Picture 3" descr="Ismail_Kadare.jpg"/>
          <p:cNvPicPr>
            <a:picLocks noChangeAspect="1"/>
          </p:cNvPicPr>
          <p:nvPr/>
        </p:nvPicPr>
        <p:blipFill>
          <a:blip r:embed="rId2"/>
          <a:stretch>
            <a:fillRect/>
          </a:stretch>
        </p:blipFill>
        <p:spPr>
          <a:xfrm>
            <a:off x="5643570" y="3709026"/>
            <a:ext cx="2409826" cy="3148974"/>
          </a:xfrm>
          <a:prstGeom prst="rect">
            <a:avLst/>
          </a:prstGeom>
        </p:spPr>
      </p:pic>
      <p:pic>
        <p:nvPicPr>
          <p:cNvPr id="5" name="Picture 4" descr="mqdefault.jpg"/>
          <p:cNvPicPr>
            <a:picLocks noChangeAspect="1"/>
          </p:cNvPicPr>
          <p:nvPr/>
        </p:nvPicPr>
        <p:blipFill>
          <a:blip r:embed="rId3"/>
          <a:stretch>
            <a:fillRect/>
          </a:stretch>
        </p:blipFill>
        <p:spPr>
          <a:xfrm>
            <a:off x="1357290" y="4357694"/>
            <a:ext cx="3175022" cy="1785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Kolë</a:t>
            </a:r>
            <a:r>
              <a:rPr lang="en-US" dirty="0" smtClean="0"/>
              <a:t> </a:t>
            </a:r>
            <a:r>
              <a:rPr lang="en-US" dirty="0" err="1" smtClean="0"/>
              <a:t>Idromeno</a:t>
            </a:r>
            <a:endParaRPr lang="en-US" dirty="0"/>
          </a:p>
        </p:txBody>
      </p:sp>
      <p:sp>
        <p:nvSpPr>
          <p:cNvPr id="3" name="Content Placeholder 2"/>
          <p:cNvSpPr>
            <a:spLocks noGrp="1"/>
          </p:cNvSpPr>
          <p:nvPr>
            <p:ph sz="quarter" idx="1"/>
          </p:nvPr>
        </p:nvSpPr>
        <p:spPr>
          <a:xfrm>
            <a:off x="457200" y="1600201"/>
            <a:ext cx="8229600" cy="1543047"/>
          </a:xfrm>
        </p:spPr>
        <p:txBody>
          <a:bodyPr>
            <a:normAutofit lnSpcReduction="10000"/>
          </a:bodyPr>
          <a:lstStyle/>
          <a:p>
            <a:r>
              <a:rPr lang="en-US" sz="2000" b="1" dirty="0" err="1"/>
              <a:t>Kolë</a:t>
            </a:r>
            <a:r>
              <a:rPr lang="en-US" sz="2000" b="1" dirty="0"/>
              <a:t> </a:t>
            </a:r>
            <a:r>
              <a:rPr lang="en-US" sz="2000" b="1" dirty="0" err="1"/>
              <a:t>Idromeno</a:t>
            </a:r>
            <a:r>
              <a:rPr lang="en-US" sz="2000" dirty="0"/>
              <a:t> (born </a:t>
            </a:r>
            <a:r>
              <a:rPr lang="en-US" sz="2000" b="1" dirty="0"/>
              <a:t>Nikola </a:t>
            </a:r>
            <a:r>
              <a:rPr lang="en-US" sz="2000" b="1" dirty="0" err="1"/>
              <a:t>Arsen</a:t>
            </a:r>
            <a:r>
              <a:rPr lang="en-US" sz="2000" b="1" dirty="0"/>
              <a:t> </a:t>
            </a:r>
            <a:r>
              <a:rPr lang="en-US" sz="2000" b="1" dirty="0" err="1"/>
              <a:t>Idromeno</a:t>
            </a:r>
            <a:r>
              <a:rPr lang="en-US" sz="2000" dirty="0"/>
              <a:t>, 1860–1939) was an Albanian painter, sculptor, photographer, architect and engineer</a:t>
            </a:r>
            <a:r>
              <a:rPr lang="en-US" sz="2000" dirty="0" smtClean="0"/>
              <a:t>.</a:t>
            </a:r>
            <a:r>
              <a:rPr lang="en-US" sz="2000" dirty="0"/>
              <a:t> </a:t>
            </a:r>
            <a:r>
              <a:rPr lang="en-US" sz="2000" dirty="0" err="1"/>
              <a:t>Idromeno</a:t>
            </a:r>
            <a:r>
              <a:rPr lang="en-US" sz="2000" dirty="0"/>
              <a:t> was the first painter to show motion pictures in Albania in 1912. He had kept up a correspondence with the </a:t>
            </a:r>
            <a:r>
              <a:rPr lang="en-US" sz="2000" dirty="0" err="1"/>
              <a:t>Lumière</a:t>
            </a:r>
            <a:r>
              <a:rPr lang="en-US" sz="2000" dirty="0"/>
              <a:t> brothers in Paris.</a:t>
            </a:r>
          </a:p>
        </p:txBody>
      </p:sp>
      <p:pic>
        <p:nvPicPr>
          <p:cNvPr id="4" name="Picture 3" descr="220px-Kole_Idromeno_Self-portrait.jpg"/>
          <p:cNvPicPr>
            <a:picLocks noChangeAspect="1"/>
          </p:cNvPicPr>
          <p:nvPr/>
        </p:nvPicPr>
        <p:blipFill>
          <a:blip r:embed="rId2"/>
          <a:stretch>
            <a:fillRect/>
          </a:stretch>
        </p:blipFill>
        <p:spPr>
          <a:xfrm>
            <a:off x="714348" y="3214686"/>
            <a:ext cx="2011680" cy="2642616"/>
          </a:xfrm>
          <a:prstGeom prst="rect">
            <a:avLst/>
          </a:prstGeom>
        </p:spPr>
      </p:pic>
      <p:pic>
        <p:nvPicPr>
          <p:cNvPr id="5" name="Picture 4" descr="b64f22154b3972708bf05a5f62e133d0.jpg"/>
          <p:cNvPicPr>
            <a:picLocks noChangeAspect="1"/>
          </p:cNvPicPr>
          <p:nvPr/>
        </p:nvPicPr>
        <p:blipFill>
          <a:blip r:embed="rId3" cstate="print"/>
          <a:stretch>
            <a:fillRect/>
          </a:stretch>
        </p:blipFill>
        <p:spPr>
          <a:xfrm>
            <a:off x="3428992" y="3214686"/>
            <a:ext cx="2319135" cy="2786058"/>
          </a:xfrm>
          <a:prstGeom prst="rect">
            <a:avLst/>
          </a:prstGeom>
        </p:spPr>
      </p:pic>
      <p:pic>
        <p:nvPicPr>
          <p:cNvPr id="6" name="Picture 5" descr="Kolë_Idromeno_Pamje_nga_Ulqini_1897.jpg"/>
          <p:cNvPicPr>
            <a:picLocks noChangeAspect="1"/>
          </p:cNvPicPr>
          <p:nvPr/>
        </p:nvPicPr>
        <p:blipFill>
          <a:blip r:embed="rId4"/>
          <a:stretch>
            <a:fillRect/>
          </a:stretch>
        </p:blipFill>
        <p:spPr>
          <a:xfrm>
            <a:off x="6000760" y="3500438"/>
            <a:ext cx="2979740" cy="2164460"/>
          </a:xfrm>
          <a:prstGeom prst="rect">
            <a:avLst/>
          </a:prstGeom>
        </p:spPr>
      </p:pic>
      <p:sp>
        <p:nvSpPr>
          <p:cNvPr id="7" name="TextBox 6"/>
          <p:cNvSpPr txBox="1"/>
          <p:nvPr/>
        </p:nvSpPr>
        <p:spPr>
          <a:xfrm>
            <a:off x="3643306" y="6072206"/>
            <a:ext cx="1708416" cy="369332"/>
          </a:xfrm>
          <a:prstGeom prst="rect">
            <a:avLst/>
          </a:prstGeom>
          <a:noFill/>
        </p:spPr>
        <p:txBody>
          <a:bodyPr wrap="none" rtlCol="0">
            <a:spAutoFit/>
          </a:bodyPr>
          <a:lstStyle/>
          <a:p>
            <a:r>
              <a:rPr lang="en-US" dirty="0" err="1" smtClean="0"/>
              <a:t>Scodra</a:t>
            </a:r>
            <a:r>
              <a:rPr lang="en-US" dirty="0" smtClean="0"/>
              <a:t> Wedding</a:t>
            </a:r>
            <a:endParaRPr lang="en-US" dirty="0"/>
          </a:p>
        </p:txBody>
      </p:sp>
      <p:sp>
        <p:nvSpPr>
          <p:cNvPr id="8" name="TextBox 7"/>
          <p:cNvSpPr txBox="1"/>
          <p:nvPr/>
        </p:nvSpPr>
        <p:spPr>
          <a:xfrm>
            <a:off x="6858016" y="5786454"/>
            <a:ext cx="1734706" cy="369332"/>
          </a:xfrm>
          <a:prstGeom prst="rect">
            <a:avLst/>
          </a:prstGeom>
          <a:noFill/>
        </p:spPr>
        <p:txBody>
          <a:bodyPr wrap="none" rtlCol="0">
            <a:spAutoFit/>
          </a:bodyPr>
          <a:lstStyle/>
          <a:p>
            <a:r>
              <a:rPr lang="en-US" dirty="0" smtClean="0"/>
              <a:t>View from </a:t>
            </a:r>
            <a:r>
              <a:rPr lang="en-US" dirty="0" err="1" smtClean="0"/>
              <a:t>Ulcinj</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a:t>
            </a:r>
            <a:r>
              <a:rPr lang="en-US" dirty="0" err="1" smtClean="0"/>
              <a:t>Belushi</a:t>
            </a:r>
            <a:endParaRPr lang="en-US" dirty="0"/>
          </a:p>
        </p:txBody>
      </p:sp>
      <p:sp>
        <p:nvSpPr>
          <p:cNvPr id="3" name="Content Placeholder 2"/>
          <p:cNvSpPr>
            <a:spLocks noGrp="1"/>
          </p:cNvSpPr>
          <p:nvPr>
            <p:ph sz="quarter" idx="1"/>
          </p:nvPr>
        </p:nvSpPr>
        <p:spPr>
          <a:xfrm>
            <a:off x="285720" y="1357298"/>
            <a:ext cx="8643998" cy="2471741"/>
          </a:xfrm>
        </p:spPr>
        <p:txBody>
          <a:bodyPr>
            <a:normAutofit fontScale="92500" lnSpcReduction="20000"/>
          </a:bodyPr>
          <a:lstStyle/>
          <a:p>
            <a:r>
              <a:rPr lang="en-US" sz="2000" b="1" dirty="0"/>
              <a:t>James Adam </a:t>
            </a:r>
            <a:r>
              <a:rPr lang="en-US" sz="2000" b="1" dirty="0" err="1"/>
              <a:t>Belushi</a:t>
            </a:r>
            <a:r>
              <a:rPr lang="en-US" sz="2000" dirty="0"/>
              <a:t> </a:t>
            </a:r>
            <a:r>
              <a:rPr lang="en-US" sz="2000" dirty="0" smtClean="0"/>
              <a:t>(born </a:t>
            </a:r>
            <a:r>
              <a:rPr lang="en-US" sz="2000" dirty="0"/>
              <a:t>June 15, 1954) is an American comic actor, voice actor, comedian, singer and musician</a:t>
            </a:r>
            <a:r>
              <a:rPr lang="en-US" sz="2000" dirty="0" smtClean="0"/>
              <a:t>.</a:t>
            </a:r>
            <a:endParaRPr lang="en-US" sz="2000" dirty="0"/>
          </a:p>
          <a:p>
            <a:r>
              <a:rPr lang="en-US" sz="2000" dirty="0"/>
              <a:t>He is the younger brother of comic actor John </a:t>
            </a:r>
            <a:r>
              <a:rPr lang="en-US" sz="2000" dirty="0" err="1"/>
              <a:t>Belushi</a:t>
            </a:r>
            <a:r>
              <a:rPr lang="en-US" sz="2000" dirty="0"/>
              <a:t> and father of actor Robert </a:t>
            </a:r>
            <a:r>
              <a:rPr lang="en-US" sz="2000" dirty="0" err="1"/>
              <a:t>Belushi</a:t>
            </a:r>
            <a:r>
              <a:rPr lang="en-US" sz="2000" dirty="0"/>
              <a:t>. He played the role of Jim </a:t>
            </a:r>
            <a:r>
              <a:rPr lang="en-US" sz="2000" dirty="0" err="1"/>
              <a:t>Orenthal</a:t>
            </a:r>
            <a:r>
              <a:rPr lang="en-US" sz="2000" dirty="0"/>
              <a:t> on the sitcom </a:t>
            </a:r>
            <a:r>
              <a:rPr lang="en-US" sz="2000" i="1" dirty="0"/>
              <a:t>According to Jim</a:t>
            </a:r>
            <a:r>
              <a:rPr lang="en-US" sz="2000" dirty="0"/>
              <a:t> (2001–2009). His other television roles include </a:t>
            </a:r>
            <a:r>
              <a:rPr lang="en-US" sz="2000" i="1" dirty="0"/>
              <a:t>Saturday Night Live</a:t>
            </a:r>
            <a:r>
              <a:rPr lang="en-US" sz="2000" dirty="0"/>
              <a:t> </a:t>
            </a:r>
            <a:r>
              <a:rPr lang="en-US" sz="2000" dirty="0" smtClean="0"/>
              <a:t>,</a:t>
            </a:r>
            <a:r>
              <a:rPr lang="en-US" sz="2000" dirty="0"/>
              <a:t> </a:t>
            </a:r>
            <a:r>
              <a:rPr lang="en-US" sz="2000" i="1" dirty="0"/>
              <a:t>Wild Palms</a:t>
            </a:r>
            <a:r>
              <a:rPr lang="en-US" sz="2000" dirty="0"/>
              <a:t>  </a:t>
            </a:r>
            <a:r>
              <a:rPr lang="en-US" sz="2000" dirty="0" smtClean="0"/>
              <a:t>,</a:t>
            </a:r>
            <a:r>
              <a:rPr lang="en-US" sz="2000" dirty="0"/>
              <a:t> </a:t>
            </a:r>
            <a:r>
              <a:rPr lang="en-US" sz="2000" i="1" dirty="0"/>
              <a:t>Show Me a Hero</a:t>
            </a:r>
            <a:r>
              <a:rPr lang="en-US" sz="2000" dirty="0"/>
              <a:t> </a:t>
            </a:r>
            <a:r>
              <a:rPr lang="en-US" sz="2000" dirty="0" smtClean="0"/>
              <a:t> </a:t>
            </a:r>
            <a:r>
              <a:rPr lang="en-US" sz="2000" dirty="0"/>
              <a:t>and </a:t>
            </a:r>
            <a:r>
              <a:rPr lang="en-US" sz="2000" i="1" dirty="0"/>
              <a:t>Twin </a:t>
            </a:r>
            <a:r>
              <a:rPr lang="en-US" sz="2000" i="1" dirty="0" smtClean="0"/>
              <a:t>Peaks</a:t>
            </a:r>
            <a:r>
              <a:rPr lang="en-US" sz="2000" dirty="0" smtClean="0"/>
              <a:t>.</a:t>
            </a:r>
            <a:endParaRPr lang="en-US" sz="2000" dirty="0"/>
          </a:p>
          <a:p>
            <a:r>
              <a:rPr lang="en-US" sz="2000" dirty="0" err="1"/>
              <a:t>Belushi</a:t>
            </a:r>
            <a:r>
              <a:rPr lang="en-US" sz="2000" dirty="0"/>
              <a:t> has appeared in films such as </a:t>
            </a:r>
            <a:r>
              <a:rPr lang="en-US" sz="2000" i="1" dirty="0"/>
              <a:t>Thief</a:t>
            </a:r>
            <a:r>
              <a:rPr lang="en-US" sz="2000" dirty="0"/>
              <a:t> </a:t>
            </a:r>
            <a:r>
              <a:rPr lang="en-US" sz="2000" dirty="0" smtClean="0"/>
              <a:t>,</a:t>
            </a:r>
            <a:r>
              <a:rPr lang="en-US" sz="2000" dirty="0"/>
              <a:t> </a:t>
            </a:r>
            <a:r>
              <a:rPr lang="en-US" sz="2000" i="1" dirty="0"/>
              <a:t>Trading Places</a:t>
            </a:r>
            <a:r>
              <a:rPr lang="en-US" sz="2000" dirty="0"/>
              <a:t> </a:t>
            </a:r>
            <a:r>
              <a:rPr lang="en-US" sz="2000" dirty="0" smtClean="0"/>
              <a:t>,</a:t>
            </a:r>
            <a:r>
              <a:rPr lang="en-US" sz="2000" dirty="0"/>
              <a:t> </a:t>
            </a:r>
            <a:r>
              <a:rPr lang="en-US" sz="2000" i="1" dirty="0"/>
              <a:t>About Last </a:t>
            </a:r>
            <a:r>
              <a:rPr lang="en-US" sz="2000" i="1" dirty="0" smtClean="0"/>
              <a:t>Night</a:t>
            </a:r>
            <a:r>
              <a:rPr lang="en-US" sz="2000" dirty="0"/>
              <a:t> </a:t>
            </a:r>
            <a:r>
              <a:rPr lang="en-US" sz="2000" dirty="0" smtClean="0"/>
              <a:t>,</a:t>
            </a:r>
            <a:r>
              <a:rPr lang="en-US" sz="2000" dirty="0"/>
              <a:t> </a:t>
            </a:r>
            <a:r>
              <a:rPr lang="en-US" sz="2000" i="1" dirty="0" smtClean="0"/>
              <a:t>Salvador</a:t>
            </a:r>
            <a:r>
              <a:rPr lang="en-US" sz="2000" dirty="0" smtClean="0"/>
              <a:t>,</a:t>
            </a:r>
            <a:r>
              <a:rPr lang="en-US" sz="2000" dirty="0"/>
              <a:t> </a:t>
            </a:r>
            <a:r>
              <a:rPr lang="en-US" sz="2000" i="1" dirty="0"/>
              <a:t>Red </a:t>
            </a:r>
            <a:r>
              <a:rPr lang="en-US" sz="2000" i="1" dirty="0" smtClean="0"/>
              <a:t>Heat and</a:t>
            </a:r>
            <a:r>
              <a:rPr lang="en-US" sz="2000" dirty="0"/>
              <a:t> </a:t>
            </a:r>
            <a:r>
              <a:rPr lang="en-US" sz="2000" i="1" dirty="0" smtClean="0"/>
              <a:t>The </a:t>
            </a:r>
            <a:r>
              <a:rPr lang="en-US" sz="2000" i="1" dirty="0"/>
              <a:t>Ghost Writer</a:t>
            </a:r>
            <a:r>
              <a:rPr lang="en-US" sz="2000" dirty="0"/>
              <a:t> </a:t>
            </a:r>
            <a:r>
              <a:rPr lang="en-US" sz="2000" dirty="0" smtClean="0"/>
              <a:t>.</a:t>
            </a:r>
            <a:endParaRPr lang="en-US" sz="2000" dirty="0"/>
          </a:p>
          <a:p>
            <a:endParaRPr lang="en-US" dirty="0"/>
          </a:p>
        </p:txBody>
      </p:sp>
      <p:pic>
        <p:nvPicPr>
          <p:cNvPr id="4" name="Picture 3" descr="1200px-Belushi.jpg"/>
          <p:cNvPicPr>
            <a:picLocks noChangeAspect="1"/>
          </p:cNvPicPr>
          <p:nvPr/>
        </p:nvPicPr>
        <p:blipFill>
          <a:blip r:embed="rId2" cstate="print"/>
          <a:stretch>
            <a:fillRect/>
          </a:stretch>
        </p:blipFill>
        <p:spPr>
          <a:xfrm>
            <a:off x="6929454" y="4000504"/>
            <a:ext cx="1705520" cy="2714620"/>
          </a:xfrm>
          <a:prstGeom prst="rect">
            <a:avLst/>
          </a:prstGeom>
        </p:spPr>
      </p:pic>
      <p:pic>
        <p:nvPicPr>
          <p:cNvPr id="5" name="Picture 4" descr="Web_Jim_BluesShirt_Goutb_ByGary_Lupton-250x250.jpg"/>
          <p:cNvPicPr>
            <a:picLocks noChangeAspect="1"/>
          </p:cNvPicPr>
          <p:nvPr/>
        </p:nvPicPr>
        <p:blipFill>
          <a:blip r:embed="rId3"/>
          <a:stretch>
            <a:fillRect/>
          </a:stretch>
        </p:blipFill>
        <p:spPr>
          <a:xfrm>
            <a:off x="2214546" y="4071942"/>
            <a:ext cx="2381250" cy="23812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79</TotalTime>
  <Words>82</Words>
  <Application>Microsoft Office PowerPoint</Application>
  <PresentationFormat>On-screen Show (4:3)</PresentationFormat>
  <Paragraphs>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INTERESTING PEOPLE IN ALBANIA</vt:lpstr>
      <vt:lpstr>Skanderbeg</vt:lpstr>
      <vt:lpstr>Ismail Qemali</vt:lpstr>
      <vt:lpstr>FAN NOLI</vt:lpstr>
      <vt:lpstr>Enver Hoxha</vt:lpstr>
      <vt:lpstr>MOTHER TERESA</vt:lpstr>
      <vt:lpstr>ISMAIL KADARE</vt:lpstr>
      <vt:lpstr>Kolë Idromeno</vt:lpstr>
      <vt:lpstr>James Belushi</vt:lpstr>
      <vt:lpstr>Nik Xhelilaj</vt:lpstr>
      <vt:lpstr>INVA MULA</vt:lpstr>
      <vt:lpstr>Saimir Pirgu</vt:lpstr>
      <vt:lpstr>Ermonela Jaho</vt:lpstr>
      <vt:lpstr>Kledi Kadiu</vt:lpstr>
      <vt:lpstr>Luan Krasniqi</vt:lpstr>
      <vt:lpstr>LORIK CANA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PERSON IN ALBANIA</dc:title>
  <dc:creator>Endrit Hoxha</dc:creator>
  <cp:lastModifiedBy>Endrit Hoxha</cp:lastModifiedBy>
  <cp:revision>8</cp:revision>
  <dcterms:created xsi:type="dcterms:W3CDTF">2017-08-13T18:13:29Z</dcterms:created>
  <dcterms:modified xsi:type="dcterms:W3CDTF">2017-08-13T19:33:20Z</dcterms:modified>
</cp:coreProperties>
</file>