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F178A5A-8437-458C-9AFA-26B18E69AFE1}" type="datetimeFigureOut">
              <a:rPr lang="en-US" smtClean="0"/>
              <a:pPr/>
              <a:t>8/15/2017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E3CC1E-592E-4E2D-A23A-4C44E7AE520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178A5A-8437-458C-9AFA-26B18E69AFE1}"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3CC1E-592E-4E2D-A23A-4C44E7AE52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0E3CC1E-592E-4E2D-A23A-4C44E7AE520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178A5A-8437-458C-9AFA-26B18E69AFE1}"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178A5A-8437-458C-9AFA-26B18E69AFE1}"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0E3CC1E-592E-4E2D-A23A-4C44E7AE520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F178A5A-8437-458C-9AFA-26B18E69AFE1}" type="datetimeFigureOut">
              <a:rPr lang="en-US" smtClean="0"/>
              <a:pPr/>
              <a:t>8/15/2017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E3CC1E-592E-4E2D-A23A-4C44E7AE520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F178A5A-8437-458C-9AFA-26B18E69AFE1}"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3CC1E-592E-4E2D-A23A-4C44E7AE520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F178A5A-8437-458C-9AFA-26B18E69AFE1}" type="datetimeFigureOut">
              <a:rPr lang="en-US" smtClean="0"/>
              <a:pPr/>
              <a:t>8/15/2017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0E3CC1E-592E-4E2D-A23A-4C44E7AE520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178A5A-8437-458C-9AFA-26B18E69AFE1}" type="datetimeFigureOut">
              <a:rPr lang="en-US" smtClean="0"/>
              <a:pPr/>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0E3CC1E-592E-4E2D-A23A-4C44E7AE52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F178A5A-8437-458C-9AFA-26B18E69AFE1}" type="datetimeFigureOut">
              <a:rPr lang="en-US" smtClean="0"/>
              <a:pPr/>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0E3CC1E-592E-4E2D-A23A-4C44E7AE52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E3CC1E-592E-4E2D-A23A-4C44E7AE520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F178A5A-8437-458C-9AFA-26B18E69AFE1}" type="datetimeFigureOut">
              <a:rPr lang="en-US" smtClean="0"/>
              <a:pPr/>
              <a:t>8/15/2017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0E3CC1E-592E-4E2D-A23A-4C44E7AE520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F178A5A-8437-458C-9AFA-26B18E69AFE1}" type="datetimeFigureOut">
              <a:rPr lang="en-US" smtClean="0"/>
              <a:pPr/>
              <a:t>8/15/2017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178A5A-8437-458C-9AFA-26B18E69AFE1}" type="datetimeFigureOut">
              <a:rPr lang="en-US" smtClean="0"/>
              <a:pPr/>
              <a:t>8/15/2017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0E3CC1E-592E-4E2D-A23A-4C44E7AE520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1752600"/>
          </a:xfrm>
        </p:spPr>
        <p:txBody>
          <a:bodyPr>
            <a:noAutofit/>
          </a:bodyPr>
          <a:lstStyle/>
          <a:p>
            <a:r>
              <a:rPr lang="en-US" sz="6000" dirty="0" smtClean="0"/>
              <a:t>Albanian Culture and traditions</a:t>
            </a:r>
            <a:endParaRPr lang="en-US" sz="6000" dirty="0"/>
          </a:p>
        </p:txBody>
      </p:sp>
      <p:pic>
        <p:nvPicPr>
          <p:cNvPr id="4" name="Picture 3" descr="images.jpg"/>
          <p:cNvPicPr>
            <a:picLocks noChangeAspect="1"/>
          </p:cNvPicPr>
          <p:nvPr/>
        </p:nvPicPr>
        <p:blipFill>
          <a:blip r:embed="rId2"/>
          <a:stretch>
            <a:fillRect/>
          </a:stretch>
        </p:blipFill>
        <p:spPr>
          <a:xfrm>
            <a:off x="1143000" y="2819400"/>
            <a:ext cx="6740692" cy="3086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Death’s traditions</a:t>
            </a:r>
            <a:endParaRPr lang="en-US" sz="6000" dirty="0"/>
          </a:p>
        </p:txBody>
      </p:sp>
      <p:sp>
        <p:nvSpPr>
          <p:cNvPr id="3" name="Content Placeholder 2"/>
          <p:cNvSpPr>
            <a:spLocks noGrp="1"/>
          </p:cNvSpPr>
          <p:nvPr>
            <p:ph sz="quarter" idx="1"/>
          </p:nvPr>
        </p:nvSpPr>
        <p:spPr>
          <a:xfrm>
            <a:off x="0" y="1524000"/>
            <a:ext cx="9144000" cy="2895600"/>
          </a:xfrm>
        </p:spPr>
        <p:txBody>
          <a:bodyPr>
            <a:normAutofit/>
          </a:bodyPr>
          <a:lstStyle/>
          <a:p>
            <a:r>
              <a:rPr lang="en-US" sz="1800" dirty="0" smtClean="0"/>
              <a:t>When someone dies in Albania all the relatives ,friends and family stay all the night in the </a:t>
            </a:r>
            <a:r>
              <a:rPr lang="en-US" sz="1800" dirty="0" err="1" smtClean="0"/>
              <a:t>dead’s</a:t>
            </a:r>
            <a:r>
              <a:rPr lang="en-US" sz="1800" dirty="0" smtClean="0"/>
              <a:t>  house in his honor. The day after they bury him and after they eat lunch in his honor. Also they serve a dessert called “</a:t>
            </a:r>
            <a:r>
              <a:rPr lang="en-US" sz="1800" dirty="0" err="1" smtClean="0"/>
              <a:t>revani</a:t>
            </a:r>
            <a:r>
              <a:rPr lang="en-US" sz="1800" dirty="0" smtClean="0"/>
              <a:t>”.</a:t>
            </a:r>
          </a:p>
          <a:p>
            <a:r>
              <a:rPr lang="en-US" sz="1800" dirty="0" smtClean="0"/>
              <a:t>The closest relative wear black clothes for 6 months or 1 year. It depends on the region of Albania.</a:t>
            </a:r>
          </a:p>
          <a:p>
            <a:r>
              <a:rPr lang="en-US" sz="1800" dirty="0" smtClean="0"/>
              <a:t>Also, they have some special days called “</a:t>
            </a:r>
            <a:r>
              <a:rPr lang="en-US" sz="1800" dirty="0" err="1" smtClean="0"/>
              <a:t>perkujtimore</a:t>
            </a:r>
            <a:r>
              <a:rPr lang="en-US" sz="1800" dirty="0" smtClean="0"/>
              <a:t>” (commemoration) when all the relatives go to visit the tomb of the death person. </a:t>
            </a:r>
          </a:p>
          <a:p>
            <a:r>
              <a:rPr lang="en-US" sz="1800" dirty="0" smtClean="0"/>
              <a:t>These dates are 3</a:t>
            </a:r>
            <a:r>
              <a:rPr lang="en-US" sz="1800" baseline="30000" dirty="0" smtClean="0"/>
              <a:t>rd</a:t>
            </a:r>
            <a:r>
              <a:rPr lang="en-US" sz="1800" dirty="0" smtClean="0"/>
              <a:t>  (</a:t>
            </a:r>
            <a:r>
              <a:rPr lang="en-US" sz="1800" dirty="0" err="1" smtClean="0"/>
              <a:t>te</a:t>
            </a:r>
            <a:r>
              <a:rPr lang="en-US" sz="1800" dirty="0" smtClean="0"/>
              <a:t> </a:t>
            </a:r>
            <a:r>
              <a:rPr lang="en-US" sz="1800" dirty="0" err="1" smtClean="0"/>
              <a:t>tretat</a:t>
            </a:r>
            <a:r>
              <a:rPr lang="en-US" sz="1800" dirty="0" smtClean="0"/>
              <a:t>) 7</a:t>
            </a:r>
            <a:r>
              <a:rPr lang="en-US" sz="1800" baseline="30000" dirty="0" smtClean="0"/>
              <a:t>th</a:t>
            </a:r>
            <a:r>
              <a:rPr lang="en-US" sz="1800" dirty="0" smtClean="0"/>
              <a:t> ( for </a:t>
            </a:r>
            <a:r>
              <a:rPr lang="en-US" sz="1800" dirty="0" err="1" smtClean="0"/>
              <a:t>muslims:te</a:t>
            </a:r>
            <a:r>
              <a:rPr lang="en-US" sz="1800" dirty="0" smtClean="0"/>
              <a:t> </a:t>
            </a:r>
            <a:r>
              <a:rPr lang="en-US" sz="1800" dirty="0" err="1" smtClean="0"/>
              <a:t>shtatat</a:t>
            </a:r>
            <a:r>
              <a:rPr lang="en-US" sz="1800" dirty="0" smtClean="0"/>
              <a:t>) 9</a:t>
            </a:r>
            <a:r>
              <a:rPr lang="en-US" sz="1800" baseline="30000" dirty="0" smtClean="0"/>
              <a:t>th</a:t>
            </a:r>
            <a:r>
              <a:rPr lang="en-US" sz="1800" dirty="0" smtClean="0"/>
              <a:t> (for </a:t>
            </a:r>
            <a:r>
              <a:rPr lang="en-US" sz="1800" dirty="0" err="1" smtClean="0"/>
              <a:t>christians:te</a:t>
            </a:r>
            <a:r>
              <a:rPr lang="en-US" sz="1800" dirty="0" smtClean="0"/>
              <a:t> </a:t>
            </a:r>
            <a:r>
              <a:rPr lang="en-US" sz="1800" dirty="0" err="1" smtClean="0"/>
              <a:t>nentat</a:t>
            </a:r>
            <a:r>
              <a:rPr lang="en-US" sz="1800" dirty="0" smtClean="0"/>
              <a:t>) and 40</a:t>
            </a:r>
            <a:r>
              <a:rPr lang="en-US" sz="1800" baseline="30000" dirty="0" smtClean="0"/>
              <a:t>th</a:t>
            </a:r>
            <a:r>
              <a:rPr lang="en-US" sz="1800" dirty="0" smtClean="0"/>
              <a:t> (</a:t>
            </a:r>
            <a:r>
              <a:rPr lang="en-US" sz="1800" dirty="0" err="1" smtClean="0"/>
              <a:t>te</a:t>
            </a:r>
            <a:r>
              <a:rPr lang="en-US" sz="1800" dirty="0" smtClean="0"/>
              <a:t> </a:t>
            </a:r>
            <a:r>
              <a:rPr lang="en-US" sz="1800" dirty="0" err="1" smtClean="0"/>
              <a:t>dyzetat</a:t>
            </a:r>
            <a:r>
              <a:rPr lang="en-US" sz="1800" dirty="0" smtClean="0"/>
              <a:t>). Also, after 6 moths and after 1 year( </a:t>
            </a:r>
            <a:r>
              <a:rPr lang="en-US" sz="1800" dirty="0" err="1" smtClean="0"/>
              <a:t>qivuri</a:t>
            </a:r>
            <a:r>
              <a:rPr lang="en-US" sz="1800" dirty="0" smtClean="0"/>
              <a:t>-means bier).</a:t>
            </a:r>
          </a:p>
          <a:p>
            <a:endParaRPr lang="en-US" sz="2000" dirty="0" smtClean="0"/>
          </a:p>
          <a:p>
            <a:endParaRPr lang="en-US" sz="2000" dirty="0"/>
          </a:p>
        </p:txBody>
      </p:sp>
      <p:pic>
        <p:nvPicPr>
          <p:cNvPr id="4" name="Picture 3" descr="auto_gec21481091327.jpg"/>
          <p:cNvPicPr>
            <a:picLocks noChangeAspect="1"/>
          </p:cNvPicPr>
          <p:nvPr/>
        </p:nvPicPr>
        <p:blipFill>
          <a:blip r:embed="rId2"/>
          <a:stretch>
            <a:fillRect/>
          </a:stretch>
        </p:blipFill>
        <p:spPr>
          <a:xfrm>
            <a:off x="2743200" y="4267200"/>
            <a:ext cx="3743324" cy="218433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1</a:t>
            </a:r>
            <a:r>
              <a:rPr lang="en-US" sz="6000" baseline="30000" dirty="0" smtClean="0"/>
              <a:t>st</a:t>
            </a:r>
            <a:r>
              <a:rPr lang="en-US" sz="6000" dirty="0" smtClean="0"/>
              <a:t> May</a:t>
            </a:r>
            <a:endParaRPr lang="en-US" sz="6000" dirty="0"/>
          </a:p>
        </p:txBody>
      </p:sp>
      <p:sp>
        <p:nvSpPr>
          <p:cNvPr id="3" name="Content Placeholder 2"/>
          <p:cNvSpPr>
            <a:spLocks noGrp="1"/>
          </p:cNvSpPr>
          <p:nvPr>
            <p:ph sz="quarter" idx="1"/>
          </p:nvPr>
        </p:nvSpPr>
        <p:spPr>
          <a:xfrm>
            <a:off x="0" y="1600201"/>
            <a:ext cx="9144000" cy="2362200"/>
          </a:xfrm>
        </p:spPr>
        <p:txBody>
          <a:bodyPr>
            <a:normAutofit/>
          </a:bodyPr>
          <a:lstStyle/>
          <a:p>
            <a:r>
              <a:rPr lang="en-US" sz="2400" dirty="0" smtClean="0"/>
              <a:t>1</a:t>
            </a:r>
            <a:r>
              <a:rPr lang="en-US" sz="2400" baseline="30000" dirty="0" smtClean="0"/>
              <a:t>st</a:t>
            </a:r>
            <a:r>
              <a:rPr lang="en-US" sz="2400" dirty="0" smtClean="0"/>
              <a:t> May for everyone in the world is Labor Day and they organize protestations. But for Albanians it is very different . This date they celebrate organizing picnics in the nature with relatives and families.</a:t>
            </a:r>
            <a:endParaRPr lang="en-US" sz="2400" dirty="0"/>
          </a:p>
        </p:txBody>
      </p:sp>
      <p:pic>
        <p:nvPicPr>
          <p:cNvPr id="4" name="Picture 3" descr="0071.jpg"/>
          <p:cNvPicPr>
            <a:picLocks noChangeAspect="1"/>
          </p:cNvPicPr>
          <p:nvPr/>
        </p:nvPicPr>
        <p:blipFill>
          <a:blip r:embed="rId2"/>
          <a:stretch>
            <a:fillRect/>
          </a:stretch>
        </p:blipFill>
        <p:spPr>
          <a:xfrm>
            <a:off x="1981200" y="2971800"/>
            <a:ext cx="5003745" cy="3352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t>1</a:t>
            </a:r>
            <a:r>
              <a:rPr lang="en-US" sz="6600" baseline="30000" dirty="0" smtClean="0"/>
              <a:t>st</a:t>
            </a:r>
            <a:r>
              <a:rPr lang="en-US" sz="6600" dirty="0" smtClean="0"/>
              <a:t> </a:t>
            </a:r>
            <a:r>
              <a:rPr lang="en-US" sz="6600" dirty="0"/>
              <a:t>J</a:t>
            </a:r>
            <a:r>
              <a:rPr lang="en-US" sz="6600" dirty="0" smtClean="0"/>
              <a:t>anuary </a:t>
            </a:r>
            <a:endParaRPr lang="en-US" sz="6600" dirty="0"/>
          </a:p>
        </p:txBody>
      </p:sp>
      <p:sp>
        <p:nvSpPr>
          <p:cNvPr id="3" name="Content Placeholder 2"/>
          <p:cNvSpPr>
            <a:spLocks noGrp="1"/>
          </p:cNvSpPr>
          <p:nvPr>
            <p:ph sz="quarter" idx="1"/>
          </p:nvPr>
        </p:nvSpPr>
        <p:spPr>
          <a:xfrm>
            <a:off x="457200" y="1600201"/>
            <a:ext cx="8229600" cy="1752600"/>
          </a:xfrm>
        </p:spPr>
        <p:txBody>
          <a:bodyPr>
            <a:normAutofit/>
          </a:bodyPr>
          <a:lstStyle/>
          <a:p>
            <a:r>
              <a:rPr lang="en-US" sz="2000" dirty="0" smtClean="0"/>
              <a:t>After celebrating the New Year on 31</a:t>
            </a:r>
            <a:r>
              <a:rPr lang="en-US" sz="2000" baseline="30000" dirty="0" smtClean="0"/>
              <a:t>st</a:t>
            </a:r>
            <a:r>
              <a:rPr lang="en-US" sz="2000" dirty="0" smtClean="0"/>
              <a:t> of December, on the 1</a:t>
            </a:r>
            <a:r>
              <a:rPr lang="en-US" sz="2000" baseline="30000" dirty="0" smtClean="0"/>
              <a:t>st</a:t>
            </a:r>
            <a:r>
              <a:rPr lang="en-US" sz="2000" dirty="0" smtClean="0"/>
              <a:t> January the </a:t>
            </a:r>
            <a:r>
              <a:rPr lang="en-US" sz="2000" dirty="0" err="1" smtClean="0"/>
              <a:t>albanians</a:t>
            </a:r>
            <a:r>
              <a:rPr lang="en-US" sz="2000" dirty="0" smtClean="0"/>
              <a:t> prepare a kind of pie where they put a coin and cut the pie in pieces of how many members has the family. Who gets the coin it means the he/she will have a lucky year.</a:t>
            </a:r>
            <a:endParaRPr lang="en-US" sz="2000" dirty="0"/>
          </a:p>
        </p:txBody>
      </p:sp>
      <p:pic>
        <p:nvPicPr>
          <p:cNvPr id="4" name="Picture 3" descr="412.jpg"/>
          <p:cNvPicPr>
            <a:picLocks noChangeAspect="1"/>
          </p:cNvPicPr>
          <p:nvPr/>
        </p:nvPicPr>
        <p:blipFill>
          <a:blip r:embed="rId2"/>
          <a:stretch>
            <a:fillRect/>
          </a:stretch>
        </p:blipFill>
        <p:spPr>
          <a:xfrm>
            <a:off x="5105400" y="3048000"/>
            <a:ext cx="3042094" cy="3262312"/>
          </a:xfrm>
          <a:prstGeom prst="rect">
            <a:avLst/>
          </a:prstGeom>
        </p:spPr>
      </p:pic>
      <p:pic>
        <p:nvPicPr>
          <p:cNvPr id="5" name="Picture 4" descr="hqdefault.jpg"/>
          <p:cNvPicPr>
            <a:picLocks noChangeAspect="1"/>
          </p:cNvPicPr>
          <p:nvPr/>
        </p:nvPicPr>
        <p:blipFill>
          <a:blip r:embed="rId3"/>
          <a:stretch>
            <a:fillRect/>
          </a:stretch>
        </p:blipFill>
        <p:spPr>
          <a:xfrm>
            <a:off x="533400" y="3124200"/>
            <a:ext cx="4114800" cy="3086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t>Weddings</a:t>
            </a:r>
            <a:endParaRPr lang="en-US" sz="6600" dirty="0"/>
          </a:p>
        </p:txBody>
      </p:sp>
      <p:sp>
        <p:nvSpPr>
          <p:cNvPr id="3" name="Content Placeholder 2"/>
          <p:cNvSpPr>
            <a:spLocks noGrp="1"/>
          </p:cNvSpPr>
          <p:nvPr>
            <p:ph sz="quarter" idx="1"/>
          </p:nvPr>
        </p:nvSpPr>
        <p:spPr>
          <a:xfrm>
            <a:off x="0" y="1600201"/>
            <a:ext cx="8915400" cy="1447800"/>
          </a:xfrm>
        </p:spPr>
        <p:txBody>
          <a:bodyPr>
            <a:normAutofit lnSpcReduction="10000"/>
          </a:bodyPr>
          <a:lstStyle/>
          <a:p>
            <a:r>
              <a:rPr lang="en-US" sz="2400" dirty="0"/>
              <a:t>The wedding day is a memorable day in almost every culture. But for centuries it has had a special place in Albanians life. There are some core events that compose the whole Wedding party.</a:t>
            </a:r>
          </a:p>
        </p:txBody>
      </p:sp>
      <p:pic>
        <p:nvPicPr>
          <p:cNvPr id="5" name="Picture 4" descr="ccedil-ifti-i-sapomartuar-gjilanas-k-euml-mb-euml-rrug-euml-ve-t-euml-qytetit-bashk-euml-me-krushqit-foto_hd.jpg"/>
          <p:cNvPicPr>
            <a:picLocks noChangeAspect="1"/>
          </p:cNvPicPr>
          <p:nvPr/>
        </p:nvPicPr>
        <p:blipFill>
          <a:blip r:embed="rId2"/>
          <a:stretch>
            <a:fillRect/>
          </a:stretch>
        </p:blipFill>
        <p:spPr>
          <a:xfrm>
            <a:off x="2057400" y="3048000"/>
            <a:ext cx="5638800" cy="31718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Weddings last one </a:t>
            </a:r>
            <a:r>
              <a:rPr lang="en-US" dirty="0" smtClean="0"/>
              <a:t>week.</a:t>
            </a:r>
            <a:endParaRPr lang="en-US" dirty="0"/>
          </a:p>
        </p:txBody>
      </p:sp>
      <p:sp>
        <p:nvSpPr>
          <p:cNvPr id="3" name="Content Placeholder 2"/>
          <p:cNvSpPr>
            <a:spLocks noGrp="1"/>
          </p:cNvSpPr>
          <p:nvPr>
            <p:ph sz="quarter" idx="1"/>
          </p:nvPr>
        </p:nvSpPr>
        <p:spPr>
          <a:xfrm>
            <a:off x="0" y="1600201"/>
            <a:ext cx="9144000" cy="2286000"/>
          </a:xfrm>
        </p:spPr>
        <p:txBody>
          <a:bodyPr>
            <a:normAutofit/>
          </a:bodyPr>
          <a:lstStyle/>
          <a:p>
            <a:r>
              <a:rPr lang="en-US" sz="2000" dirty="0"/>
              <a:t>Traditional Albanian weddings are rather epic – they begin seven days before the ceremony. Especially at the home of the groom the wedding starts one week before. The guests sing songs and dance characteristic dancing. It is like a big party that involves the whole village, or neighborhood. The wedding party of the brides usually is held on Wednesday or on Saturday. Whereas the groom’s wedding ceremony, one day after, on Thursday or on Sunday.</a:t>
            </a:r>
          </a:p>
        </p:txBody>
      </p:sp>
      <p:pic>
        <p:nvPicPr>
          <p:cNvPr id="4" name="Picture 3" descr="386933_114729838675364_92200154_n.jpg"/>
          <p:cNvPicPr>
            <a:picLocks noChangeAspect="1"/>
          </p:cNvPicPr>
          <p:nvPr/>
        </p:nvPicPr>
        <p:blipFill>
          <a:blip r:embed="rId2"/>
          <a:stretch>
            <a:fillRect/>
          </a:stretch>
        </p:blipFill>
        <p:spPr>
          <a:xfrm>
            <a:off x="2743200" y="3581400"/>
            <a:ext cx="3962400"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Bride’s Dowry</a:t>
            </a:r>
          </a:p>
        </p:txBody>
      </p:sp>
      <p:sp>
        <p:nvSpPr>
          <p:cNvPr id="3" name="Content Placeholder 2"/>
          <p:cNvSpPr>
            <a:spLocks noGrp="1"/>
          </p:cNvSpPr>
          <p:nvPr>
            <p:ph sz="quarter" idx="1"/>
          </p:nvPr>
        </p:nvSpPr>
        <p:spPr>
          <a:xfrm>
            <a:off x="0" y="1371600"/>
            <a:ext cx="9144000" cy="2362200"/>
          </a:xfrm>
        </p:spPr>
        <p:txBody>
          <a:bodyPr>
            <a:normAutofit/>
          </a:bodyPr>
          <a:lstStyle/>
          <a:p>
            <a:r>
              <a:rPr lang="en-US" sz="2000" dirty="0"/>
              <a:t>As a rule the bride brings to groom’s house her dowry. The dowry is not money but contains presents to all the groom’s relatives, different types of embroidery, pillows, blankets, carpets, even bedroom </a:t>
            </a:r>
            <a:r>
              <a:rPr lang="en-US" sz="2000" dirty="0" err="1"/>
              <a:t>furnitures</a:t>
            </a:r>
            <a:r>
              <a:rPr lang="en-US" sz="2000" dirty="0"/>
              <a:t>. But this tradition changes from region to region.</a:t>
            </a:r>
          </a:p>
          <a:p>
            <a:r>
              <a:rPr lang="en-US" sz="2000" dirty="0"/>
              <a:t>On the other hand, the groom has to send to the bride’s family presents and money. There are special presents to the bride such as: clothes for all four seasons, golden jewelry, expensive watch etc.</a:t>
            </a:r>
          </a:p>
          <a:p>
            <a:endParaRPr lang="en-US" sz="2000" dirty="0"/>
          </a:p>
        </p:txBody>
      </p:sp>
      <p:pic>
        <p:nvPicPr>
          <p:cNvPr id="4" name="Picture 3" descr="article-2255688-16B89858000005DC-108_634x466.jpg"/>
          <p:cNvPicPr>
            <a:picLocks noChangeAspect="1"/>
          </p:cNvPicPr>
          <p:nvPr/>
        </p:nvPicPr>
        <p:blipFill>
          <a:blip r:embed="rId2"/>
          <a:stretch>
            <a:fillRect/>
          </a:stretch>
        </p:blipFill>
        <p:spPr>
          <a:xfrm>
            <a:off x="4876800" y="3617216"/>
            <a:ext cx="3871127" cy="2845340"/>
          </a:xfrm>
          <a:prstGeom prst="rect">
            <a:avLst/>
          </a:prstGeom>
        </p:spPr>
      </p:pic>
      <p:pic>
        <p:nvPicPr>
          <p:cNvPr id="5" name="Picture 4" descr="paja.jpg"/>
          <p:cNvPicPr>
            <a:picLocks noChangeAspect="1"/>
          </p:cNvPicPr>
          <p:nvPr/>
        </p:nvPicPr>
        <p:blipFill>
          <a:blip r:embed="rId3"/>
          <a:stretch>
            <a:fillRect/>
          </a:stretch>
        </p:blipFill>
        <p:spPr>
          <a:xfrm>
            <a:off x="381000" y="3733800"/>
            <a:ext cx="4233862" cy="23209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err="1" smtClean="0"/>
              <a:t>Paja</a:t>
            </a:r>
            <a:r>
              <a:rPr lang="en-US" sz="5400" b="1" dirty="0" smtClean="0"/>
              <a:t>(</a:t>
            </a:r>
            <a:r>
              <a:rPr lang="en-US" sz="5400" b="1" dirty="0" err="1" smtClean="0"/>
              <a:t>Paya</a:t>
            </a:r>
            <a:r>
              <a:rPr lang="en-US" sz="5400" b="1" dirty="0" smtClean="0"/>
              <a:t>)</a:t>
            </a:r>
            <a:endParaRPr lang="en-US" sz="5400" dirty="0"/>
          </a:p>
        </p:txBody>
      </p:sp>
      <p:sp>
        <p:nvSpPr>
          <p:cNvPr id="3" name="Content Placeholder 2"/>
          <p:cNvSpPr>
            <a:spLocks noGrp="1"/>
          </p:cNvSpPr>
          <p:nvPr>
            <p:ph sz="quarter" idx="1"/>
          </p:nvPr>
        </p:nvSpPr>
        <p:spPr>
          <a:xfrm>
            <a:off x="0" y="1524000"/>
            <a:ext cx="9144000" cy="2743200"/>
          </a:xfrm>
        </p:spPr>
        <p:txBody>
          <a:bodyPr>
            <a:normAutofit/>
          </a:bodyPr>
          <a:lstStyle/>
          <a:p>
            <a:r>
              <a:rPr lang="en-US" dirty="0" smtClean="0"/>
              <a:t> </a:t>
            </a:r>
            <a:r>
              <a:rPr lang="en-US" sz="2200" dirty="0" smtClean="0"/>
              <a:t>“</a:t>
            </a:r>
            <a:r>
              <a:rPr lang="en-US" sz="2000" dirty="0" err="1" smtClean="0"/>
              <a:t>Paja</a:t>
            </a:r>
            <a:r>
              <a:rPr lang="en-US" sz="2000" dirty="0"/>
              <a:t>" (pronounced </a:t>
            </a:r>
            <a:r>
              <a:rPr lang="en-US" sz="2000" i="1" dirty="0" err="1"/>
              <a:t>paya</a:t>
            </a:r>
            <a:r>
              <a:rPr lang="en-US" sz="2000" dirty="0"/>
              <a:t>) of the girl, which are the goods parents give to the daughter to wear, to furnish the house, gifts for her husband and the intimate cousins. Elements are typically made by weaving clothes using looms. The preparation of the "</a:t>
            </a:r>
            <a:r>
              <a:rPr lang="en-US" sz="2000" dirty="0" err="1"/>
              <a:t>paja</a:t>
            </a:r>
            <a:r>
              <a:rPr lang="en-US" sz="2000" dirty="0"/>
              <a:t>" for the parents of the bride is a pleasure which means also accomplishing the obligations toward the daughter. This is also an expression of the love of parents, but is connected with the economical conditions of the </a:t>
            </a:r>
            <a:r>
              <a:rPr lang="en-US" sz="2000" dirty="0" smtClean="0"/>
              <a:t>family. The groom‘s family goes into the bride’s house on Thursday to take the </a:t>
            </a:r>
            <a:r>
              <a:rPr lang="en-US" sz="2000" dirty="0" err="1" smtClean="0"/>
              <a:t>paya</a:t>
            </a:r>
            <a:r>
              <a:rPr lang="en-US" sz="2000" dirty="0" smtClean="0"/>
              <a:t>.</a:t>
            </a:r>
            <a:endParaRPr lang="en-US" sz="2000" dirty="0"/>
          </a:p>
        </p:txBody>
      </p:sp>
      <p:pic>
        <p:nvPicPr>
          <p:cNvPr id="4" name="Picture 3" descr="paja-e-nuses-tradita-q-euml-po-vazhdon-edhe-sot_hd.jpg"/>
          <p:cNvPicPr>
            <a:picLocks noChangeAspect="1"/>
          </p:cNvPicPr>
          <p:nvPr/>
        </p:nvPicPr>
        <p:blipFill>
          <a:blip r:embed="rId2"/>
          <a:stretch>
            <a:fillRect/>
          </a:stretch>
        </p:blipFill>
        <p:spPr>
          <a:xfrm>
            <a:off x="4114800" y="3962400"/>
            <a:ext cx="4572000" cy="2571750"/>
          </a:xfrm>
          <a:prstGeom prst="rect">
            <a:avLst/>
          </a:prstGeom>
        </p:spPr>
      </p:pic>
      <p:pic>
        <p:nvPicPr>
          <p:cNvPr id="5" name="Picture 4" descr="c2c286e2-d03f-4057-9847-71388f656d28---0.jpg"/>
          <p:cNvPicPr>
            <a:picLocks noChangeAspect="1"/>
          </p:cNvPicPr>
          <p:nvPr/>
        </p:nvPicPr>
        <p:blipFill>
          <a:blip r:embed="rId3"/>
          <a:stretch>
            <a:fillRect/>
          </a:stretch>
        </p:blipFill>
        <p:spPr>
          <a:xfrm>
            <a:off x="685800" y="4191000"/>
            <a:ext cx="2971800" cy="21727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err="1"/>
              <a:t>Krushqit</a:t>
            </a:r>
            <a:r>
              <a:rPr lang="en-US" sz="4800" dirty="0"/>
              <a:t> (groom maids)</a:t>
            </a:r>
          </a:p>
        </p:txBody>
      </p:sp>
      <p:sp>
        <p:nvSpPr>
          <p:cNvPr id="3" name="Content Placeholder 2"/>
          <p:cNvSpPr>
            <a:spLocks noGrp="1"/>
          </p:cNvSpPr>
          <p:nvPr>
            <p:ph sz="quarter" idx="1"/>
          </p:nvPr>
        </p:nvSpPr>
        <p:spPr>
          <a:xfrm>
            <a:off x="0" y="1600201"/>
            <a:ext cx="9144000" cy="1905000"/>
          </a:xfrm>
        </p:spPr>
        <p:txBody>
          <a:bodyPr>
            <a:normAutofit lnSpcReduction="10000"/>
          </a:bodyPr>
          <a:lstStyle/>
          <a:p>
            <a:r>
              <a:rPr lang="en-US" sz="2000" dirty="0" err="1"/>
              <a:t>Krushqit</a:t>
            </a:r>
            <a:r>
              <a:rPr lang="en-US" sz="2000" dirty="0"/>
              <a:t> are a type of groom’s maids. They accompany the groom and go to take the bride form her family, on the wedding day. The firs groom maid is his uncle, but the group is really big usually consisting of more than 10 people, singing and dancing. They travel to the bride in decorated cars. The main car is that of the new couple, and next to this comes a car, which holds the Albanian Flag.</a:t>
            </a:r>
          </a:p>
        </p:txBody>
      </p:sp>
      <p:pic>
        <p:nvPicPr>
          <p:cNvPr id="4" name="Picture 3" descr="074.jpg"/>
          <p:cNvPicPr>
            <a:picLocks noChangeAspect="1"/>
          </p:cNvPicPr>
          <p:nvPr/>
        </p:nvPicPr>
        <p:blipFill>
          <a:blip r:embed="rId2" cstate="print"/>
          <a:stretch>
            <a:fillRect/>
          </a:stretch>
        </p:blipFill>
        <p:spPr>
          <a:xfrm>
            <a:off x="3276600" y="3200400"/>
            <a:ext cx="4267200" cy="3200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a:t>The flowers to the </a:t>
            </a:r>
            <a:r>
              <a:rPr lang="en-US" dirty="0" smtClean="0"/>
              <a:t>bride and</a:t>
            </a:r>
            <a:br>
              <a:rPr lang="en-US" dirty="0" smtClean="0"/>
            </a:br>
            <a:r>
              <a:rPr lang="en-US" dirty="0" smtClean="0"/>
              <a:t> </a:t>
            </a:r>
            <a:r>
              <a:rPr lang="en-US" dirty="0"/>
              <a:t>Bride’s cry</a:t>
            </a:r>
          </a:p>
        </p:txBody>
      </p:sp>
      <p:sp>
        <p:nvSpPr>
          <p:cNvPr id="3" name="Content Placeholder 2"/>
          <p:cNvSpPr>
            <a:spLocks noGrp="1"/>
          </p:cNvSpPr>
          <p:nvPr>
            <p:ph sz="quarter" idx="1"/>
          </p:nvPr>
        </p:nvSpPr>
        <p:spPr>
          <a:xfrm>
            <a:off x="0" y="1600201"/>
            <a:ext cx="9144000" cy="2133600"/>
          </a:xfrm>
        </p:spPr>
        <p:txBody>
          <a:bodyPr>
            <a:normAutofit/>
          </a:bodyPr>
          <a:lstStyle/>
          <a:p>
            <a:r>
              <a:rPr lang="en-US" sz="2000" dirty="0"/>
              <a:t>A little kid, the youngest from the groom’s family holds a bunch of flowers to send them to the bride</a:t>
            </a:r>
            <a:r>
              <a:rPr lang="en-US" sz="2000" dirty="0" smtClean="0"/>
              <a:t>.</a:t>
            </a:r>
            <a:r>
              <a:rPr lang="en-US" sz="2000" dirty="0"/>
              <a:t> </a:t>
            </a:r>
            <a:endParaRPr lang="en-US" sz="2000" dirty="0" smtClean="0"/>
          </a:p>
          <a:p>
            <a:r>
              <a:rPr lang="en-US" sz="2000" dirty="0" smtClean="0"/>
              <a:t>After </a:t>
            </a:r>
            <a:r>
              <a:rPr lang="en-US" sz="2000" dirty="0"/>
              <a:t>the groom and his relatives arrive at bride’s home, they take her with them. This is a moving moment. Usually bride and her family cry altogether because the bride is leaving her father’s house to go to a new one.</a:t>
            </a:r>
          </a:p>
          <a:p>
            <a:endParaRPr lang="en-US" sz="2000" dirty="0"/>
          </a:p>
        </p:txBody>
      </p:sp>
      <p:pic>
        <p:nvPicPr>
          <p:cNvPr id="4" name="Picture 3" descr="557495_115619335253081_179558948_n.jpg"/>
          <p:cNvPicPr>
            <a:picLocks noChangeAspect="1"/>
          </p:cNvPicPr>
          <p:nvPr/>
        </p:nvPicPr>
        <p:blipFill>
          <a:blip r:embed="rId2"/>
          <a:stretch>
            <a:fillRect/>
          </a:stretch>
        </p:blipFill>
        <p:spPr>
          <a:xfrm>
            <a:off x="4648200" y="3429000"/>
            <a:ext cx="3860800" cy="2895600"/>
          </a:xfrm>
          <a:prstGeom prst="rect">
            <a:avLst/>
          </a:prstGeom>
        </p:spPr>
      </p:pic>
      <p:pic>
        <p:nvPicPr>
          <p:cNvPr id="5" name="Picture 4" descr="31738fbe92fa02e536bf33baa7daf6fb--flower-girl-pictures-bride-pictures.jpg"/>
          <p:cNvPicPr>
            <a:picLocks noChangeAspect="1"/>
          </p:cNvPicPr>
          <p:nvPr/>
        </p:nvPicPr>
        <p:blipFill>
          <a:blip r:embed="rId3"/>
          <a:stretch>
            <a:fillRect/>
          </a:stretch>
        </p:blipFill>
        <p:spPr>
          <a:xfrm>
            <a:off x="1905000" y="3429000"/>
            <a:ext cx="1854200" cy="2781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r>
              <a:rPr lang="en-US" dirty="0"/>
              <a:t>Honey and </a:t>
            </a:r>
            <a:r>
              <a:rPr lang="en-US" dirty="0" smtClean="0"/>
              <a:t>Bread</a:t>
            </a:r>
            <a:br>
              <a:rPr lang="en-US" dirty="0" smtClean="0"/>
            </a:br>
            <a:r>
              <a:rPr lang="en-US" dirty="0"/>
              <a:t>Money under the Sandals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0" y="1600200"/>
            <a:ext cx="9144000" cy="2133600"/>
          </a:xfrm>
        </p:spPr>
        <p:txBody>
          <a:bodyPr>
            <a:normAutofit lnSpcReduction="10000"/>
          </a:bodyPr>
          <a:lstStyle/>
          <a:p>
            <a:r>
              <a:rPr lang="en-US" sz="2000" dirty="0"/>
              <a:t>At the door of the house, there stands the mother-in-law singing and waiting for the bride to give her honey and bread to eat. This is done wishing that their relationship is going to be sweet as the honey</a:t>
            </a:r>
            <a:r>
              <a:rPr lang="en-US" sz="2000" dirty="0" smtClean="0"/>
              <a:t>.</a:t>
            </a:r>
            <a:r>
              <a:rPr lang="en-US" sz="2000" dirty="0"/>
              <a:t> </a:t>
            </a:r>
            <a:endParaRPr lang="en-US" sz="2000" dirty="0" smtClean="0"/>
          </a:p>
          <a:p>
            <a:r>
              <a:rPr lang="en-US" sz="2000" dirty="0" smtClean="0"/>
              <a:t>When </a:t>
            </a:r>
            <a:r>
              <a:rPr lang="en-US" sz="2000" dirty="0"/>
              <a:t>the bride enters her new home, a little boy waits to take off her sandals. There he finds some money, hidden there intentionally. After that, the same boy is sit on the bride’s lap, to bring her good luck in giving birth to male children.</a:t>
            </a:r>
          </a:p>
        </p:txBody>
      </p:sp>
      <p:pic>
        <p:nvPicPr>
          <p:cNvPr id="4" name="Picture 3" descr="bride-wearing-sandals.jpg"/>
          <p:cNvPicPr>
            <a:picLocks noChangeAspect="1"/>
          </p:cNvPicPr>
          <p:nvPr/>
        </p:nvPicPr>
        <p:blipFill>
          <a:blip r:embed="rId2"/>
          <a:stretch>
            <a:fillRect/>
          </a:stretch>
        </p:blipFill>
        <p:spPr>
          <a:xfrm>
            <a:off x="3962400" y="3657600"/>
            <a:ext cx="4229100" cy="2816986"/>
          </a:xfrm>
          <a:prstGeom prst="rect">
            <a:avLst/>
          </a:prstGeom>
        </p:spPr>
      </p:pic>
      <p:pic>
        <p:nvPicPr>
          <p:cNvPr id="5" name="Picture 4" descr="mjalti.jpg"/>
          <p:cNvPicPr>
            <a:picLocks noChangeAspect="1"/>
          </p:cNvPicPr>
          <p:nvPr/>
        </p:nvPicPr>
        <p:blipFill>
          <a:blip r:embed="rId3"/>
          <a:stretch>
            <a:fillRect/>
          </a:stretch>
        </p:blipFill>
        <p:spPr>
          <a:xfrm>
            <a:off x="457200" y="4038600"/>
            <a:ext cx="2919097" cy="160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dance and a lot of money</a:t>
            </a:r>
          </a:p>
        </p:txBody>
      </p:sp>
      <p:sp>
        <p:nvSpPr>
          <p:cNvPr id="3" name="Content Placeholder 2"/>
          <p:cNvSpPr>
            <a:spLocks noGrp="1"/>
          </p:cNvSpPr>
          <p:nvPr>
            <p:ph sz="quarter" idx="1"/>
          </p:nvPr>
        </p:nvSpPr>
        <p:spPr>
          <a:xfrm>
            <a:off x="0" y="1600200"/>
            <a:ext cx="9144000" cy="2514600"/>
          </a:xfrm>
        </p:spPr>
        <p:txBody>
          <a:bodyPr>
            <a:normAutofit/>
          </a:bodyPr>
          <a:lstStyle/>
          <a:p>
            <a:r>
              <a:rPr lang="en-US" sz="2000" dirty="0"/>
              <a:t>The wedding ceremony involves a traditional bride-groom dance in which all the family and friends get involved, during the course of which everyone gives them money or attaches bank notes to them.</a:t>
            </a:r>
          </a:p>
          <a:p>
            <a:r>
              <a:rPr lang="en-US" sz="2000" dirty="0" smtClean="0"/>
              <a:t>The couple dance a traditional song called “</a:t>
            </a:r>
            <a:r>
              <a:rPr lang="en-US" sz="2000" dirty="0" err="1"/>
              <a:t>N</a:t>
            </a:r>
            <a:r>
              <a:rPr lang="en-US" sz="2000" dirty="0" err="1" smtClean="0"/>
              <a:t>apoloni</a:t>
            </a:r>
            <a:r>
              <a:rPr lang="en-US" sz="2000" dirty="0" smtClean="0"/>
              <a:t>” and “</a:t>
            </a:r>
            <a:r>
              <a:rPr lang="en-US" sz="2000" dirty="0" err="1" smtClean="0"/>
              <a:t>Shamia</a:t>
            </a:r>
            <a:r>
              <a:rPr lang="en-US" sz="2000" dirty="0" smtClean="0"/>
              <a:t> e </a:t>
            </a:r>
            <a:r>
              <a:rPr lang="en-US" sz="2000" dirty="0" err="1" smtClean="0"/>
              <a:t>beqarit</a:t>
            </a:r>
            <a:r>
              <a:rPr lang="en-US" sz="2000" dirty="0" smtClean="0"/>
              <a:t>” (bachelor’s headscarf) where the groom burns the headscarf. Everyone in the wedding dance the traditional songs especially the ones called “</a:t>
            </a:r>
            <a:r>
              <a:rPr lang="en-US" sz="2000" dirty="0" err="1" smtClean="0"/>
              <a:t>valle</a:t>
            </a:r>
            <a:r>
              <a:rPr lang="en-US" sz="2000" dirty="0" smtClean="0"/>
              <a:t>”.</a:t>
            </a:r>
            <a:br>
              <a:rPr lang="en-US" sz="2000" dirty="0" smtClean="0"/>
            </a:br>
            <a:endParaRPr lang="en-US" sz="2000" dirty="0"/>
          </a:p>
        </p:txBody>
      </p:sp>
      <p:pic>
        <p:nvPicPr>
          <p:cNvPr id="4" name="Picture 3" descr="u1_12.IsmetInesa-Nelaj.JPG"/>
          <p:cNvPicPr>
            <a:picLocks noChangeAspect="1"/>
          </p:cNvPicPr>
          <p:nvPr/>
        </p:nvPicPr>
        <p:blipFill>
          <a:blip r:embed="rId2"/>
          <a:stretch>
            <a:fillRect/>
          </a:stretch>
        </p:blipFill>
        <p:spPr>
          <a:xfrm>
            <a:off x="2514600" y="3581400"/>
            <a:ext cx="4292600" cy="285764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67</TotalTime>
  <Words>810</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Albanian Culture and traditions</vt:lpstr>
      <vt:lpstr>Weddings</vt:lpstr>
      <vt:lpstr>Weddings last one week.</vt:lpstr>
      <vt:lpstr>Bride’s Dowry</vt:lpstr>
      <vt:lpstr>Paja(Paya)</vt:lpstr>
      <vt:lpstr>Krushqit (groom maids)</vt:lpstr>
      <vt:lpstr>The flowers to the bride and  Bride’s cry</vt:lpstr>
      <vt:lpstr>Honey and Bread Money under the Sandals  </vt:lpstr>
      <vt:lpstr>Traditional dance and a lot of money</vt:lpstr>
      <vt:lpstr>Death’s traditions</vt:lpstr>
      <vt:lpstr>1st May</vt:lpstr>
      <vt:lpstr>1st January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Albanian Culture and traditions</dc:title>
  <dc:creator>user</dc:creator>
  <cp:lastModifiedBy>Endrit Hoxha</cp:lastModifiedBy>
  <cp:revision>7</cp:revision>
  <dcterms:created xsi:type="dcterms:W3CDTF">2017-08-15T13:16:58Z</dcterms:created>
  <dcterms:modified xsi:type="dcterms:W3CDTF">2017-08-15T14:32:18Z</dcterms:modified>
</cp:coreProperties>
</file>