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2" r:id="rId16"/>
    <p:sldId id="271"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55B70-8719-4F20-A749-8A56EDEE60DB}" type="datetimeFigureOut">
              <a:rPr lang="en-US" smtClean="0"/>
              <a:pPr/>
              <a:t>8/14/2017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6EA80D-67F9-468D-B8D9-56CCD4CCCC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6EA80D-67F9-468D-B8D9-56CCD4CCCCA5}"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0B88A71-2815-45A4-BF75-EBE84DAF66EF}" type="datetimeFigureOut">
              <a:rPr lang="en-US" smtClean="0"/>
              <a:pPr/>
              <a:t>8/14/2017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1681FD-8771-4B50-AA20-2AEC6794B9D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B88A71-2815-45A4-BF75-EBE84DAF66EF}" type="datetimeFigureOut">
              <a:rPr lang="en-US" smtClean="0"/>
              <a:pPr/>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681FD-8771-4B50-AA20-2AEC6794B9D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31681FD-8771-4B50-AA20-2AEC6794B9D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B88A71-2815-45A4-BF75-EBE84DAF66EF}" type="datetimeFigureOut">
              <a:rPr lang="en-US" smtClean="0"/>
              <a:pPr/>
              <a:t>8/14/2017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0B88A71-2815-45A4-BF75-EBE84DAF66EF}" type="datetimeFigureOut">
              <a:rPr lang="en-US" smtClean="0"/>
              <a:pPr/>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31681FD-8771-4B50-AA20-2AEC6794B9D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0B88A71-2815-45A4-BF75-EBE84DAF66EF}" type="datetimeFigureOut">
              <a:rPr lang="en-US" smtClean="0"/>
              <a:pPr/>
              <a:t>8/14/2017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1681FD-8771-4B50-AA20-2AEC6794B9D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0B88A71-2815-45A4-BF75-EBE84DAF66EF}" type="datetimeFigureOut">
              <a:rPr lang="en-US" smtClean="0"/>
              <a:pPr/>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681FD-8771-4B50-AA20-2AEC6794B9D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0B88A71-2815-45A4-BF75-EBE84DAF66EF}" type="datetimeFigureOut">
              <a:rPr lang="en-US" smtClean="0"/>
              <a:pPr/>
              <a:t>8/14/2017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31681FD-8771-4B50-AA20-2AEC6794B9D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B88A71-2815-45A4-BF75-EBE84DAF66EF}" type="datetimeFigureOut">
              <a:rPr lang="en-US" smtClean="0"/>
              <a:pPr/>
              <a:t>8/14/2017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31681FD-8771-4B50-AA20-2AEC6794B9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0B88A71-2815-45A4-BF75-EBE84DAF66EF}" type="datetimeFigureOut">
              <a:rPr lang="en-US" smtClean="0"/>
              <a:pPr/>
              <a:t>8/14/2017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31681FD-8771-4B50-AA20-2AEC6794B9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31681FD-8771-4B50-AA20-2AEC6794B9D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0B88A71-2815-45A4-BF75-EBE84DAF66EF}" type="datetimeFigureOut">
              <a:rPr lang="en-US" smtClean="0"/>
              <a:pPr/>
              <a:t>8/14/2017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31681FD-8771-4B50-AA20-2AEC6794B9D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0B88A71-2815-45A4-BF75-EBE84DAF66EF}" type="datetimeFigureOut">
              <a:rPr lang="en-US" smtClean="0"/>
              <a:pPr/>
              <a:t>8/14/2017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0B88A71-2815-45A4-BF75-EBE84DAF66EF}" type="datetimeFigureOut">
              <a:rPr lang="en-US" smtClean="0"/>
              <a:pPr/>
              <a:t>8/14/2017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31681FD-8771-4B50-AA20-2AEC6794B9D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42000"/>
          </a:stretch>
        </a:blipFill>
        <a:effectLst/>
      </p:bgPr>
    </p:bg>
    <p:spTree>
      <p:nvGrpSpPr>
        <p:cNvPr id="1" name=""/>
        <p:cNvGrpSpPr/>
        <p:nvPr/>
      </p:nvGrpSpPr>
      <p:grpSpPr>
        <a:xfrm>
          <a:off x="0" y="0"/>
          <a:ext cx="0" cy="0"/>
          <a:chOff x="0" y="0"/>
          <a:chExt cx="0" cy="0"/>
        </a:xfrm>
      </p:grpSpPr>
      <p:sp>
        <p:nvSpPr>
          <p:cNvPr id="4" name="Rectangle 3"/>
          <p:cNvSpPr/>
          <p:nvPr/>
        </p:nvSpPr>
        <p:spPr>
          <a:xfrm>
            <a:off x="304801" y="685800"/>
            <a:ext cx="8610600" cy="1569660"/>
          </a:xfrm>
          <a:prstGeom prst="rect">
            <a:avLst/>
          </a:prstGeom>
        </p:spPr>
        <p:txBody>
          <a:bodyPr wrap="square">
            <a:spAutoFit/>
          </a:bodyPr>
          <a:lstStyle/>
          <a:p>
            <a:pPr algn="ctr"/>
            <a:r>
              <a:rPr lang="en-US" sz="4800" b="1" dirty="0" smtClean="0">
                <a:solidFill>
                  <a:schemeClr val="tx1">
                    <a:lumMod val="50000"/>
                    <a:lumOff val="50000"/>
                  </a:schemeClr>
                </a:solidFill>
                <a:effectLst>
                  <a:outerShdw blurRad="38100" dist="38100" dir="2700000" algn="tl">
                    <a:srgbClr val="000000">
                      <a:alpha val="43137"/>
                    </a:srgbClr>
                  </a:outerShdw>
                </a:effectLst>
              </a:rPr>
              <a:t>Traditional dishes in Albania</a:t>
            </a:r>
            <a:endParaRPr lang="en-US" sz="48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600" dirty="0" err="1" smtClean="0"/>
              <a:t>Qofte</a:t>
            </a:r>
            <a:r>
              <a:rPr lang="en-US" sz="6600" dirty="0" smtClean="0"/>
              <a:t> </a:t>
            </a:r>
            <a:endParaRPr lang="en-US" sz="6600" dirty="0"/>
          </a:p>
        </p:txBody>
      </p:sp>
      <p:sp>
        <p:nvSpPr>
          <p:cNvPr id="3" name="Content Placeholder 2"/>
          <p:cNvSpPr>
            <a:spLocks noGrp="1"/>
          </p:cNvSpPr>
          <p:nvPr>
            <p:ph sz="quarter" idx="1"/>
          </p:nvPr>
        </p:nvSpPr>
        <p:spPr>
          <a:xfrm>
            <a:off x="228600" y="1524000"/>
            <a:ext cx="8915400" cy="2057399"/>
          </a:xfrm>
        </p:spPr>
        <p:txBody>
          <a:bodyPr>
            <a:normAutofit/>
          </a:bodyPr>
          <a:lstStyle/>
          <a:p>
            <a:r>
              <a:rPr lang="en-US" sz="2000" dirty="0"/>
              <a:t>Albanian </a:t>
            </a:r>
            <a:r>
              <a:rPr lang="en-US" sz="2000" dirty="0" err="1"/>
              <a:t>Qofte</a:t>
            </a:r>
            <a:r>
              <a:rPr lang="en-US" sz="2000" dirty="0"/>
              <a:t> (meatballs) are amazing and one of Albania’s national dishes as well as a part of the Middle Eastern cuisine. Commonly made and fried in all parts of Albania mean that there are many different versions of the </a:t>
            </a:r>
            <a:r>
              <a:rPr lang="en-US" sz="2000" dirty="0" err="1"/>
              <a:t>qofte</a:t>
            </a:r>
            <a:r>
              <a:rPr lang="en-US" sz="2000" dirty="0"/>
              <a:t> recipe including versions that use mint or feta cheese.</a:t>
            </a:r>
          </a:p>
        </p:txBody>
      </p:sp>
      <p:pic>
        <p:nvPicPr>
          <p:cNvPr id="4" name="Picture 3" descr="meatballs.jpg"/>
          <p:cNvPicPr>
            <a:picLocks noChangeAspect="1"/>
          </p:cNvPicPr>
          <p:nvPr/>
        </p:nvPicPr>
        <p:blipFill>
          <a:blip r:embed="rId2"/>
          <a:stretch>
            <a:fillRect/>
          </a:stretch>
        </p:blipFill>
        <p:spPr>
          <a:xfrm>
            <a:off x="2438400" y="3048000"/>
            <a:ext cx="4705350" cy="335754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err="1" smtClean="0"/>
              <a:t>Tave</a:t>
            </a:r>
            <a:r>
              <a:rPr lang="en-US" sz="5400" dirty="0" smtClean="0"/>
              <a:t> me </a:t>
            </a:r>
            <a:r>
              <a:rPr lang="en-US" sz="5400" dirty="0" err="1" smtClean="0"/>
              <a:t>peshk</a:t>
            </a:r>
            <a:r>
              <a:rPr lang="en-US" sz="5400" dirty="0" smtClean="0"/>
              <a:t> </a:t>
            </a:r>
            <a:r>
              <a:rPr lang="en-US" sz="5400" dirty="0" err="1"/>
              <a:t>K</a:t>
            </a:r>
            <a:r>
              <a:rPr lang="en-US" sz="5400" dirty="0" err="1" smtClean="0"/>
              <a:t>orani</a:t>
            </a:r>
            <a:endParaRPr lang="en-US" sz="5400" dirty="0"/>
          </a:p>
        </p:txBody>
      </p:sp>
      <p:sp>
        <p:nvSpPr>
          <p:cNvPr id="3" name="Content Placeholder 2"/>
          <p:cNvSpPr>
            <a:spLocks noGrp="1"/>
          </p:cNvSpPr>
          <p:nvPr>
            <p:ph sz="quarter" idx="1"/>
          </p:nvPr>
        </p:nvSpPr>
        <p:spPr>
          <a:xfrm>
            <a:off x="228600" y="1600201"/>
            <a:ext cx="8763000" cy="1524000"/>
          </a:xfrm>
        </p:spPr>
        <p:txBody>
          <a:bodyPr>
            <a:noAutofit/>
          </a:bodyPr>
          <a:lstStyle/>
          <a:p>
            <a:r>
              <a:rPr lang="en-US" sz="2000" dirty="0" smtClean="0"/>
              <a:t>Albania is known for its rivers, lakes and seas with fresh fish. The common fish in our country are the Trout and </a:t>
            </a:r>
            <a:r>
              <a:rPr lang="en-US" sz="2000" dirty="0" err="1"/>
              <a:t>K</a:t>
            </a:r>
            <a:r>
              <a:rPr lang="en-US" sz="2000" dirty="0" err="1" smtClean="0"/>
              <a:t>oran.The</a:t>
            </a:r>
            <a:r>
              <a:rPr lang="en-US" sz="2000" dirty="0" smtClean="0"/>
              <a:t> recipe </a:t>
            </a:r>
            <a:r>
              <a:rPr lang="en-US" sz="2000" dirty="0" err="1" smtClean="0"/>
              <a:t>includes:koran,salt</a:t>
            </a:r>
            <a:r>
              <a:rPr lang="en-US" sz="2000" dirty="0" smtClean="0"/>
              <a:t>, </a:t>
            </a:r>
            <a:r>
              <a:rPr lang="en-US" sz="2000" dirty="0" err="1" smtClean="0"/>
              <a:t>pepper,wine,vegetables</a:t>
            </a:r>
            <a:r>
              <a:rPr lang="en-US" sz="2000" dirty="0" smtClean="0"/>
              <a:t> ,garlic, onions and a few bay </a:t>
            </a:r>
            <a:r>
              <a:rPr lang="en-US" sz="2000" dirty="0" err="1" smtClean="0"/>
              <a:t>leaves.It</a:t>
            </a:r>
            <a:r>
              <a:rPr lang="en-US" sz="2000" dirty="0" smtClean="0"/>
              <a:t> is cooked in a casserole.</a:t>
            </a:r>
            <a:endParaRPr lang="en-US" sz="2000" dirty="0"/>
          </a:p>
        </p:txBody>
      </p:sp>
      <p:pic>
        <p:nvPicPr>
          <p:cNvPr id="4" name="Picture 3" descr="Screenshotfhghgh-647x370.png"/>
          <p:cNvPicPr>
            <a:picLocks noChangeAspect="1"/>
          </p:cNvPicPr>
          <p:nvPr/>
        </p:nvPicPr>
        <p:blipFill>
          <a:blip r:embed="rId2"/>
          <a:stretch>
            <a:fillRect/>
          </a:stretch>
        </p:blipFill>
        <p:spPr>
          <a:xfrm>
            <a:off x="1524000" y="2895600"/>
            <a:ext cx="6162675" cy="35242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err="1" smtClean="0"/>
              <a:t>Lakror</a:t>
            </a:r>
            <a:r>
              <a:rPr lang="en-US" sz="6000" dirty="0" smtClean="0"/>
              <a:t> </a:t>
            </a:r>
            <a:endParaRPr lang="en-US" sz="6000" dirty="0"/>
          </a:p>
        </p:txBody>
      </p:sp>
      <p:sp>
        <p:nvSpPr>
          <p:cNvPr id="3" name="Content Placeholder 2"/>
          <p:cNvSpPr>
            <a:spLocks noGrp="1"/>
          </p:cNvSpPr>
          <p:nvPr>
            <p:ph sz="quarter" idx="1"/>
          </p:nvPr>
        </p:nvSpPr>
        <p:spPr>
          <a:xfrm>
            <a:off x="0" y="1447800"/>
            <a:ext cx="9144000" cy="2590800"/>
          </a:xfrm>
        </p:spPr>
        <p:txBody>
          <a:bodyPr>
            <a:normAutofit/>
          </a:bodyPr>
          <a:lstStyle/>
          <a:p>
            <a:r>
              <a:rPr lang="en-US" sz="2000" dirty="0" err="1" smtClean="0"/>
              <a:t>Lakror</a:t>
            </a:r>
            <a:r>
              <a:rPr lang="en-US" sz="2000" dirty="0" smtClean="0"/>
              <a:t>(leek pie) </a:t>
            </a:r>
            <a:r>
              <a:rPr lang="en-US" sz="2000" dirty="0"/>
              <a:t>is Albanian style </a:t>
            </a:r>
            <a:r>
              <a:rPr lang="en-US" sz="2000" dirty="0" err="1"/>
              <a:t>burek</a:t>
            </a:r>
            <a:r>
              <a:rPr lang="en-US" sz="2000" dirty="0"/>
              <a:t>, that is taught by generation to generation and is filled with a variety of fillings. Popular fillings are, spinach and cheese, leek and cheese, ground meat and onion mixture, onion, tomato and pepper like the one in this recipe and more.  The dough is a thicker </a:t>
            </a:r>
            <a:r>
              <a:rPr lang="en-US" sz="2000" dirty="0" err="1"/>
              <a:t>filo</a:t>
            </a:r>
            <a:r>
              <a:rPr lang="en-US" sz="2000" dirty="0"/>
              <a:t> closer to </a:t>
            </a:r>
            <a:r>
              <a:rPr lang="en-US" sz="2000" dirty="0" err="1"/>
              <a:t>yufka</a:t>
            </a:r>
            <a:r>
              <a:rPr lang="en-US" sz="2000" dirty="0"/>
              <a:t> depending on how thin you roll it. This dough is thin and flaky as there is no </a:t>
            </a:r>
            <a:r>
              <a:rPr lang="en-US" sz="2000" i="1" dirty="0"/>
              <a:t>yeast</a:t>
            </a:r>
            <a:r>
              <a:rPr lang="en-US" sz="2000" dirty="0"/>
              <a:t> added to it.</a:t>
            </a:r>
          </a:p>
        </p:txBody>
      </p:sp>
      <p:pic>
        <p:nvPicPr>
          <p:cNvPr id="4" name="Picture 3" descr="8112080251_21544b2e27.jpg"/>
          <p:cNvPicPr>
            <a:picLocks noChangeAspect="1"/>
          </p:cNvPicPr>
          <p:nvPr/>
        </p:nvPicPr>
        <p:blipFill>
          <a:blip r:embed="rId2"/>
          <a:stretch>
            <a:fillRect/>
          </a:stretch>
        </p:blipFill>
        <p:spPr>
          <a:xfrm>
            <a:off x="4191000" y="3048000"/>
            <a:ext cx="4394200" cy="32956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Autofit/>
          </a:bodyPr>
          <a:lstStyle/>
          <a:p>
            <a:r>
              <a:rPr lang="en-US" sz="6000" dirty="0" smtClean="0"/>
              <a:t>Albanian </a:t>
            </a:r>
            <a:r>
              <a:rPr lang="en-US" sz="6000" dirty="0" err="1" smtClean="0"/>
              <a:t>Trahana</a:t>
            </a:r>
            <a:endParaRPr lang="en-US" sz="6000" dirty="0"/>
          </a:p>
        </p:txBody>
      </p:sp>
      <p:sp>
        <p:nvSpPr>
          <p:cNvPr id="3" name="Content Placeholder 2"/>
          <p:cNvSpPr>
            <a:spLocks noGrp="1"/>
          </p:cNvSpPr>
          <p:nvPr>
            <p:ph sz="quarter" idx="1"/>
          </p:nvPr>
        </p:nvSpPr>
        <p:spPr>
          <a:xfrm>
            <a:off x="0" y="1371600"/>
            <a:ext cx="4267200" cy="5715000"/>
          </a:xfrm>
        </p:spPr>
        <p:txBody>
          <a:bodyPr>
            <a:normAutofit/>
          </a:bodyPr>
          <a:lstStyle/>
          <a:p>
            <a:pPr fontAlgn="base"/>
            <a:r>
              <a:rPr lang="en-US" sz="2000" dirty="0" err="1"/>
              <a:t>Trahana</a:t>
            </a:r>
            <a:r>
              <a:rPr lang="en-US" sz="2000" dirty="0"/>
              <a:t> is always made at the end of the summer when there is enough of a breeze and enough heat to dry the morsels quickly but also because the summer is a time, in the agrarian cycle, when there is an excess of milk. Once the ingredients have been combined, they are broken into chunks, dried, and then broken up into </a:t>
            </a:r>
            <a:r>
              <a:rPr lang="en-US" sz="2000" dirty="0" smtClean="0"/>
              <a:t>smaller </a:t>
            </a:r>
            <a:r>
              <a:rPr lang="en-US" sz="2000" dirty="0"/>
              <a:t>pieces.</a:t>
            </a:r>
          </a:p>
          <a:p>
            <a:pPr fontAlgn="base"/>
            <a:r>
              <a:rPr lang="en-US" sz="2000" dirty="0"/>
              <a:t>Dairy-based </a:t>
            </a:r>
            <a:r>
              <a:rPr lang="en-US" sz="2000" dirty="0" err="1"/>
              <a:t>trahana</a:t>
            </a:r>
            <a:r>
              <a:rPr lang="en-US" sz="2000" dirty="0"/>
              <a:t> comes in two types: sweet and sour. Sweet is made with whole milk, typically goat’s milk, and sour </a:t>
            </a:r>
            <a:r>
              <a:rPr lang="en-US" sz="2000" dirty="0" err="1"/>
              <a:t>trahana</a:t>
            </a:r>
            <a:r>
              <a:rPr lang="en-US" sz="2000" dirty="0"/>
              <a:t> is made with yogurt or buttermilk. </a:t>
            </a:r>
          </a:p>
          <a:p>
            <a:endParaRPr lang="en-US" dirty="0"/>
          </a:p>
        </p:txBody>
      </p:sp>
      <p:pic>
        <p:nvPicPr>
          <p:cNvPr id="4" name="Picture 3" descr="929261_567238826737260_273950374_n.jpg"/>
          <p:cNvPicPr>
            <a:picLocks noChangeAspect="1"/>
          </p:cNvPicPr>
          <p:nvPr/>
        </p:nvPicPr>
        <p:blipFill>
          <a:blip r:embed="rId2"/>
          <a:stretch>
            <a:fillRect/>
          </a:stretch>
        </p:blipFill>
        <p:spPr>
          <a:xfrm>
            <a:off x="4419600" y="1905000"/>
            <a:ext cx="4191000" cy="4191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err="1" smtClean="0"/>
              <a:t>Petulla</a:t>
            </a:r>
            <a:endParaRPr lang="en-US" sz="6600" dirty="0"/>
          </a:p>
        </p:txBody>
      </p:sp>
      <p:sp>
        <p:nvSpPr>
          <p:cNvPr id="3" name="Content Placeholder 2"/>
          <p:cNvSpPr>
            <a:spLocks noGrp="1"/>
          </p:cNvSpPr>
          <p:nvPr>
            <p:ph sz="quarter" idx="1"/>
          </p:nvPr>
        </p:nvSpPr>
        <p:spPr>
          <a:xfrm>
            <a:off x="0" y="1600201"/>
            <a:ext cx="8915400" cy="1447799"/>
          </a:xfrm>
        </p:spPr>
        <p:txBody>
          <a:bodyPr/>
          <a:lstStyle/>
          <a:p>
            <a:r>
              <a:rPr lang="en-US" sz="2000" dirty="0" err="1"/>
              <a:t>Petulla</a:t>
            </a:r>
            <a:r>
              <a:rPr lang="en-US" sz="2000" dirty="0"/>
              <a:t>, the Albanian version of fried dough, </a:t>
            </a:r>
            <a:r>
              <a:rPr lang="en-US" sz="2000" dirty="0" smtClean="0"/>
              <a:t>is </a:t>
            </a:r>
            <a:r>
              <a:rPr lang="en-US" sz="2000" dirty="0"/>
              <a:t>a childhood favorite of </a:t>
            </a:r>
            <a:r>
              <a:rPr lang="en-US" sz="2000" dirty="0" err="1" smtClean="0"/>
              <a:t>albanians</a:t>
            </a:r>
            <a:r>
              <a:rPr lang="en-US" sz="2000" dirty="0" smtClean="0"/>
              <a:t>.</a:t>
            </a:r>
            <a:r>
              <a:rPr lang="en-US" sz="2000" dirty="0"/>
              <a:t> You can eat it with powdered sugar, but </a:t>
            </a:r>
            <a:r>
              <a:rPr lang="en-US" sz="2000" dirty="0" smtClean="0"/>
              <a:t>also </a:t>
            </a:r>
            <a:r>
              <a:rPr lang="en-US" sz="2000" dirty="0"/>
              <a:t>is with feta cheese and raspberry jam or fresh raspberries. </a:t>
            </a:r>
          </a:p>
          <a:p>
            <a:endParaRPr lang="en-US" dirty="0"/>
          </a:p>
        </p:txBody>
      </p:sp>
      <p:pic>
        <p:nvPicPr>
          <p:cNvPr id="4" name="Picture 3" descr="husenaj-petulla_152412_cf82p0.jpg"/>
          <p:cNvPicPr>
            <a:picLocks noChangeAspect="1"/>
          </p:cNvPicPr>
          <p:nvPr/>
        </p:nvPicPr>
        <p:blipFill>
          <a:blip r:embed="rId2"/>
          <a:stretch>
            <a:fillRect/>
          </a:stretch>
        </p:blipFill>
        <p:spPr>
          <a:xfrm>
            <a:off x="228600" y="3124200"/>
            <a:ext cx="4114800" cy="3211033"/>
          </a:xfrm>
          <a:prstGeom prst="rect">
            <a:avLst/>
          </a:prstGeom>
        </p:spPr>
      </p:pic>
      <p:pic>
        <p:nvPicPr>
          <p:cNvPr id="5" name="Picture 4" descr="pgg.jpg"/>
          <p:cNvPicPr>
            <a:picLocks noChangeAspect="1"/>
          </p:cNvPicPr>
          <p:nvPr/>
        </p:nvPicPr>
        <p:blipFill>
          <a:blip r:embed="rId3"/>
          <a:stretch>
            <a:fillRect/>
          </a:stretch>
        </p:blipFill>
        <p:spPr>
          <a:xfrm>
            <a:off x="4648200" y="3124200"/>
            <a:ext cx="4267200" cy="3200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7200" dirty="0" err="1" smtClean="0"/>
              <a:t>Tarator</a:t>
            </a:r>
            <a:endParaRPr lang="en-US" sz="7200" dirty="0"/>
          </a:p>
        </p:txBody>
      </p:sp>
      <p:sp>
        <p:nvSpPr>
          <p:cNvPr id="3" name="Content Placeholder 2"/>
          <p:cNvSpPr>
            <a:spLocks noGrp="1"/>
          </p:cNvSpPr>
          <p:nvPr>
            <p:ph sz="quarter" idx="1"/>
          </p:nvPr>
        </p:nvSpPr>
        <p:spPr>
          <a:xfrm>
            <a:off x="381000" y="1447800"/>
            <a:ext cx="8763000" cy="1371600"/>
          </a:xfrm>
        </p:spPr>
        <p:txBody>
          <a:bodyPr>
            <a:normAutofit/>
          </a:bodyPr>
          <a:lstStyle/>
          <a:p>
            <a:r>
              <a:rPr lang="en-US" u="sng" dirty="0" err="1"/>
              <a:t>Tarator</a:t>
            </a:r>
            <a:r>
              <a:rPr lang="en-US" dirty="0"/>
              <a:t> is a chilled yogurt </a:t>
            </a:r>
            <a:r>
              <a:rPr lang="en-US" dirty="0" smtClean="0"/>
              <a:t>,garlic and</a:t>
            </a:r>
            <a:r>
              <a:rPr lang="en-US" dirty="0"/>
              <a:t> cucumber drink and is popular in the summer months.</a:t>
            </a:r>
          </a:p>
        </p:txBody>
      </p:sp>
      <p:pic>
        <p:nvPicPr>
          <p:cNvPr id="4" name="Picture 3" descr="pic0pkinL.jpg"/>
          <p:cNvPicPr>
            <a:picLocks noChangeAspect="1"/>
          </p:cNvPicPr>
          <p:nvPr/>
        </p:nvPicPr>
        <p:blipFill>
          <a:blip r:embed="rId2"/>
          <a:stretch>
            <a:fillRect/>
          </a:stretch>
        </p:blipFill>
        <p:spPr>
          <a:xfrm>
            <a:off x="2514600" y="2286000"/>
            <a:ext cx="4679950" cy="408288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Autofit/>
          </a:bodyPr>
          <a:lstStyle/>
          <a:p>
            <a:r>
              <a:rPr lang="en-US" sz="5400" dirty="0" err="1" smtClean="0"/>
              <a:t>Ballokume</a:t>
            </a:r>
            <a:endParaRPr lang="en-US" sz="5400" dirty="0"/>
          </a:p>
        </p:txBody>
      </p:sp>
      <p:sp>
        <p:nvSpPr>
          <p:cNvPr id="3" name="Content Placeholder 2"/>
          <p:cNvSpPr>
            <a:spLocks noGrp="1"/>
          </p:cNvSpPr>
          <p:nvPr>
            <p:ph sz="quarter" idx="1"/>
          </p:nvPr>
        </p:nvSpPr>
        <p:spPr>
          <a:xfrm>
            <a:off x="0" y="1524000"/>
            <a:ext cx="9144000" cy="1676400"/>
          </a:xfrm>
        </p:spPr>
        <p:txBody>
          <a:bodyPr>
            <a:normAutofit fontScale="62500" lnSpcReduction="20000"/>
          </a:bodyPr>
          <a:lstStyle/>
          <a:p>
            <a:r>
              <a:rPr lang="en-US" sz="3200" dirty="0" err="1"/>
              <a:t>Ballokume</a:t>
            </a:r>
            <a:r>
              <a:rPr lang="en-US" sz="3200" dirty="0"/>
              <a:t> is an Albanian dessert that originated in </a:t>
            </a:r>
            <a:r>
              <a:rPr lang="en-US" sz="3200" dirty="0" err="1"/>
              <a:t>Elbasan</a:t>
            </a:r>
            <a:r>
              <a:rPr lang="en-US" sz="3200" dirty="0"/>
              <a:t> ( a city in Albania). </a:t>
            </a:r>
            <a:r>
              <a:rPr lang="en-US" sz="3200" dirty="0" err="1"/>
              <a:t>Ballokume</a:t>
            </a:r>
            <a:r>
              <a:rPr lang="en-US" sz="3200" dirty="0"/>
              <a:t> is prepared every year on March 14th to celebrate “Summer Day”. Every year, when people go out to celebrate the “Summer Day”, people from </a:t>
            </a:r>
            <a:r>
              <a:rPr lang="en-US" sz="3200" dirty="0" err="1"/>
              <a:t>Elbasan</a:t>
            </a:r>
            <a:r>
              <a:rPr lang="en-US" sz="3200" dirty="0"/>
              <a:t> prepare the </a:t>
            </a:r>
            <a:r>
              <a:rPr lang="en-US" sz="3200" dirty="0" err="1"/>
              <a:t>ballokume</a:t>
            </a:r>
            <a:r>
              <a:rPr lang="en-US" sz="3200" dirty="0"/>
              <a:t> and sell it.</a:t>
            </a:r>
          </a:p>
          <a:p>
            <a:pPr>
              <a:buNone/>
            </a:pPr>
            <a:r>
              <a:rPr lang="en-US" dirty="0" smtClean="0"/>
              <a:t/>
            </a:r>
            <a:br>
              <a:rPr lang="en-US" dirty="0" smtClean="0"/>
            </a:br>
            <a:endParaRPr lang="en-US" dirty="0"/>
          </a:p>
        </p:txBody>
      </p:sp>
      <p:pic>
        <p:nvPicPr>
          <p:cNvPr id="4" name="Picture 3" descr="1 (1).jpg"/>
          <p:cNvPicPr>
            <a:picLocks noChangeAspect="1"/>
          </p:cNvPicPr>
          <p:nvPr/>
        </p:nvPicPr>
        <p:blipFill>
          <a:blip r:embed="rId2"/>
          <a:stretch>
            <a:fillRect/>
          </a:stretch>
        </p:blipFill>
        <p:spPr>
          <a:xfrm>
            <a:off x="2133600" y="2590800"/>
            <a:ext cx="4775200" cy="3581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Autofit/>
          </a:bodyPr>
          <a:lstStyle/>
          <a:p>
            <a:r>
              <a:rPr lang="en-US" sz="6000" dirty="0" err="1"/>
              <a:t>Shëndetli</a:t>
            </a:r>
            <a:r>
              <a:rPr lang="en-US" sz="6000" dirty="0"/>
              <a:t/>
            </a:r>
            <a:br>
              <a:rPr lang="en-US" sz="6000" dirty="0"/>
            </a:br>
            <a:endParaRPr lang="en-US" sz="6000" dirty="0"/>
          </a:p>
        </p:txBody>
      </p:sp>
      <p:sp>
        <p:nvSpPr>
          <p:cNvPr id="3" name="Content Placeholder 2"/>
          <p:cNvSpPr>
            <a:spLocks noGrp="1"/>
          </p:cNvSpPr>
          <p:nvPr>
            <p:ph sz="quarter" idx="1"/>
          </p:nvPr>
        </p:nvSpPr>
        <p:spPr>
          <a:xfrm>
            <a:off x="0" y="1524000"/>
            <a:ext cx="9144000" cy="2971800"/>
          </a:xfrm>
        </p:spPr>
        <p:txBody>
          <a:bodyPr>
            <a:normAutofit/>
          </a:bodyPr>
          <a:lstStyle/>
          <a:p>
            <a:r>
              <a:rPr lang="en-US" sz="2000" dirty="0"/>
              <a:t>This honey nut cake is a typical Albanian dessert, and is also a very popular one. It’s made with all of the usual cake suspects – baking soda, flour, sugar, eggs – but what sets it apart are the honey and walnuts.</a:t>
            </a:r>
          </a:p>
          <a:p>
            <a:r>
              <a:rPr lang="en-US" sz="2000" dirty="0"/>
              <a:t>Also, when the cake is ready, a hot syrup made with vanilla, sugar, water and cloves is poured over the cake and left to soak overnight. </a:t>
            </a:r>
          </a:p>
          <a:p>
            <a:endParaRPr lang="en-US" dirty="0"/>
          </a:p>
        </p:txBody>
      </p:sp>
      <p:pic>
        <p:nvPicPr>
          <p:cNvPr id="4" name="Picture 3" descr="DSC00039-001.jpg"/>
          <p:cNvPicPr>
            <a:picLocks noChangeAspect="1"/>
          </p:cNvPicPr>
          <p:nvPr/>
        </p:nvPicPr>
        <p:blipFill>
          <a:blip r:embed="rId3"/>
          <a:stretch>
            <a:fillRect/>
          </a:stretch>
        </p:blipFill>
        <p:spPr>
          <a:xfrm>
            <a:off x="2133600" y="3301196"/>
            <a:ext cx="4819650" cy="320238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Albanian </a:t>
            </a:r>
            <a:r>
              <a:rPr lang="en-US" dirty="0" err="1" smtClean="0"/>
              <a:t>Cusine</a:t>
            </a:r>
            <a:endParaRPr lang="en-US" dirty="0"/>
          </a:p>
        </p:txBody>
      </p:sp>
      <p:sp>
        <p:nvSpPr>
          <p:cNvPr id="3" name="Content Placeholder 2"/>
          <p:cNvSpPr>
            <a:spLocks noGrp="1"/>
          </p:cNvSpPr>
          <p:nvPr>
            <p:ph sz="quarter" idx="1"/>
          </p:nvPr>
        </p:nvSpPr>
        <p:spPr>
          <a:xfrm>
            <a:off x="0" y="1524001"/>
            <a:ext cx="8991600" cy="2438400"/>
          </a:xfrm>
        </p:spPr>
        <p:txBody>
          <a:bodyPr>
            <a:normAutofit/>
          </a:bodyPr>
          <a:lstStyle/>
          <a:p>
            <a:r>
              <a:rPr lang="en-US" sz="2000" b="1" dirty="0"/>
              <a:t>Albanian Cuisine</a:t>
            </a:r>
            <a:r>
              <a:rPr lang="en-US" sz="2000" dirty="0"/>
              <a:t> (Albanian: </a:t>
            </a:r>
            <a:r>
              <a:rPr lang="en-US" sz="2000" i="1" dirty="0" err="1"/>
              <a:t>Kuzhina</a:t>
            </a:r>
            <a:r>
              <a:rPr lang="en-US" sz="2000" i="1" dirty="0"/>
              <a:t> </a:t>
            </a:r>
            <a:r>
              <a:rPr lang="en-US" sz="2000" i="1" dirty="0" err="1"/>
              <a:t>shqiptare</a:t>
            </a:r>
            <a:r>
              <a:rPr lang="en-US" sz="2000" dirty="0"/>
              <a:t>) is the national cuisine of the Albanian people. Albanian cooking traditions are diverse because of geographical </a:t>
            </a:r>
            <a:r>
              <a:rPr lang="en-US" sz="2000" dirty="0" smtClean="0"/>
              <a:t>factors. </a:t>
            </a:r>
            <a:r>
              <a:rPr lang="en-US" sz="2000" dirty="0"/>
              <a:t>It </a:t>
            </a:r>
            <a:r>
              <a:rPr lang="en-US" sz="2000" dirty="0" smtClean="0"/>
              <a:t>is </a:t>
            </a:r>
            <a:r>
              <a:rPr lang="en-US" sz="2000" dirty="0"/>
              <a:t>influenced by many including Italian, Greek and Turkish cooking. It is characterized by the use of </a:t>
            </a:r>
            <a:r>
              <a:rPr lang="en-US" sz="2000" dirty="0" smtClean="0"/>
              <a:t>many </a:t>
            </a:r>
            <a:r>
              <a:rPr lang="en-US" sz="2000" dirty="0"/>
              <a:t>herbs such as oregano, mint, basil, rosemary and more in cooking meat and fish, but also </a:t>
            </a:r>
            <a:r>
              <a:rPr lang="en-US" sz="2000" dirty="0" err="1"/>
              <a:t>chilli</a:t>
            </a:r>
            <a:r>
              <a:rPr lang="en-US" sz="2000" dirty="0"/>
              <a:t> pepper and garlic. Vegetables are used in almost every dish.</a:t>
            </a:r>
          </a:p>
          <a:p>
            <a:endParaRPr lang="en-US" dirty="0"/>
          </a:p>
        </p:txBody>
      </p:sp>
      <p:pic>
        <p:nvPicPr>
          <p:cNvPr id="4" name="Picture 3" descr="chaat-magazine-spices.jpg"/>
          <p:cNvPicPr>
            <a:picLocks noChangeAspect="1"/>
          </p:cNvPicPr>
          <p:nvPr/>
        </p:nvPicPr>
        <p:blipFill>
          <a:blip r:embed="rId2" cstate="print"/>
          <a:stretch>
            <a:fillRect/>
          </a:stretch>
        </p:blipFill>
        <p:spPr>
          <a:xfrm>
            <a:off x="3200400" y="3581400"/>
            <a:ext cx="4876800" cy="270562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Albanian Cuisine</a:t>
            </a:r>
            <a:endParaRPr lang="en-US" dirty="0"/>
          </a:p>
        </p:txBody>
      </p:sp>
      <p:sp>
        <p:nvSpPr>
          <p:cNvPr id="3" name="Content Placeholder 2"/>
          <p:cNvSpPr>
            <a:spLocks noGrp="1"/>
          </p:cNvSpPr>
          <p:nvPr>
            <p:ph sz="quarter" idx="1"/>
          </p:nvPr>
        </p:nvSpPr>
        <p:spPr>
          <a:xfrm>
            <a:off x="0" y="1676400"/>
            <a:ext cx="9144000" cy="2667000"/>
          </a:xfrm>
        </p:spPr>
        <p:txBody>
          <a:bodyPr>
            <a:normAutofit/>
          </a:bodyPr>
          <a:lstStyle/>
          <a:p>
            <a:r>
              <a:rPr lang="en-US" sz="2000" dirty="0" smtClean="0"/>
              <a:t>The main meal of the Albanians is lunch, which usually consists of </a:t>
            </a:r>
            <a:r>
              <a:rPr lang="en-US" sz="2000" i="1" dirty="0" err="1" smtClean="0"/>
              <a:t>gjellë</a:t>
            </a:r>
            <a:r>
              <a:rPr lang="en-US" sz="2000" dirty="0" smtClean="0"/>
              <a:t> (stew), the main dish of slowly cooked meat with various vegetables, and a salad of fresh vegetables, such as tomatoes, cucumbers, green peppers, and olives. The salad is dressed with salt, olive oil, vinegar or lemon juice.</a:t>
            </a:r>
          </a:p>
          <a:p>
            <a:r>
              <a:rPr lang="en-US" sz="2000" dirty="0" smtClean="0"/>
              <a:t>In high elevation localities, smoked meat and pickled preserves are common. Dairy products are integral part of the cuisine usually accompanied with alcoholic beverages such as </a:t>
            </a:r>
            <a:r>
              <a:rPr lang="en-US" sz="2000" dirty="0" err="1" smtClean="0"/>
              <a:t>Raki</a:t>
            </a:r>
            <a:r>
              <a:rPr lang="en-US" sz="2000" dirty="0" smtClean="0"/>
              <a:t>.</a:t>
            </a:r>
          </a:p>
          <a:p>
            <a:endParaRPr lang="en-US" dirty="0" smtClean="0"/>
          </a:p>
          <a:p>
            <a:endParaRPr lang="en-US" dirty="0"/>
          </a:p>
        </p:txBody>
      </p:sp>
      <p:pic>
        <p:nvPicPr>
          <p:cNvPr id="4" name="Picture 3" descr="lunch-combos-soup-salad.png"/>
          <p:cNvPicPr>
            <a:picLocks noChangeAspect="1"/>
          </p:cNvPicPr>
          <p:nvPr/>
        </p:nvPicPr>
        <p:blipFill>
          <a:blip r:embed="rId2"/>
          <a:stretch>
            <a:fillRect/>
          </a:stretch>
        </p:blipFill>
        <p:spPr>
          <a:xfrm>
            <a:off x="228600" y="4038600"/>
            <a:ext cx="4716087" cy="2819400"/>
          </a:xfrm>
          <a:prstGeom prst="rect">
            <a:avLst/>
          </a:prstGeom>
        </p:spPr>
      </p:pic>
      <p:pic>
        <p:nvPicPr>
          <p:cNvPr id="5" name="Picture 4" descr="Raki-rrushi1.jpg"/>
          <p:cNvPicPr>
            <a:picLocks noChangeAspect="1"/>
          </p:cNvPicPr>
          <p:nvPr/>
        </p:nvPicPr>
        <p:blipFill>
          <a:blip r:embed="rId3"/>
          <a:stretch>
            <a:fillRect/>
          </a:stretch>
        </p:blipFill>
        <p:spPr>
          <a:xfrm>
            <a:off x="5410200" y="4191000"/>
            <a:ext cx="3230880" cy="20193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err="1" smtClean="0"/>
              <a:t>Fërgesë</a:t>
            </a:r>
            <a:endParaRPr lang="en-US" sz="6000" dirty="0"/>
          </a:p>
        </p:txBody>
      </p:sp>
      <p:sp>
        <p:nvSpPr>
          <p:cNvPr id="3" name="Content Placeholder 2"/>
          <p:cNvSpPr>
            <a:spLocks noGrp="1"/>
          </p:cNvSpPr>
          <p:nvPr>
            <p:ph sz="quarter" idx="1"/>
          </p:nvPr>
        </p:nvSpPr>
        <p:spPr>
          <a:xfrm>
            <a:off x="0" y="1676400"/>
            <a:ext cx="8839200" cy="1600200"/>
          </a:xfrm>
        </p:spPr>
        <p:txBody>
          <a:bodyPr>
            <a:normAutofit/>
          </a:bodyPr>
          <a:lstStyle/>
          <a:p>
            <a:r>
              <a:rPr lang="en-US" sz="2000" dirty="0"/>
              <a:t>This simple dish ended up being one of our go-to meals for lunch. Green and red peppers, along with skinned tomatoes and onions are cooked down with cottage cheese and spices. The end product is a thick dip, which when accompanied with some bread is actually quite filling.</a:t>
            </a:r>
          </a:p>
        </p:txBody>
      </p:sp>
      <p:pic>
        <p:nvPicPr>
          <p:cNvPr id="4" name="Picture 3" descr="DSC00046-001.jpg"/>
          <p:cNvPicPr>
            <a:picLocks noChangeAspect="1"/>
          </p:cNvPicPr>
          <p:nvPr/>
        </p:nvPicPr>
        <p:blipFill>
          <a:blip r:embed="rId2"/>
          <a:stretch>
            <a:fillRect/>
          </a:stretch>
        </p:blipFill>
        <p:spPr>
          <a:xfrm>
            <a:off x="2286000" y="3124200"/>
            <a:ext cx="4701973" cy="3124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Autofit/>
          </a:bodyPr>
          <a:lstStyle/>
          <a:p>
            <a:r>
              <a:rPr lang="en-US" sz="6000" dirty="0" err="1" smtClean="0"/>
              <a:t>Tavë</a:t>
            </a:r>
            <a:r>
              <a:rPr lang="en-US" sz="6000" dirty="0" smtClean="0"/>
              <a:t> </a:t>
            </a:r>
            <a:r>
              <a:rPr lang="en-US" sz="6000" dirty="0" err="1" smtClean="0"/>
              <a:t>Kosi</a:t>
            </a:r>
            <a:r>
              <a:rPr lang="en-US" sz="6000" dirty="0" smtClean="0"/>
              <a:t/>
            </a:r>
            <a:br>
              <a:rPr lang="en-US" sz="6000" dirty="0" smtClean="0"/>
            </a:br>
            <a:endParaRPr lang="en-US" sz="6000" dirty="0"/>
          </a:p>
        </p:txBody>
      </p:sp>
      <p:sp>
        <p:nvSpPr>
          <p:cNvPr id="3" name="Content Placeholder 2"/>
          <p:cNvSpPr>
            <a:spLocks noGrp="1"/>
          </p:cNvSpPr>
          <p:nvPr>
            <p:ph sz="quarter" idx="1"/>
          </p:nvPr>
        </p:nvSpPr>
        <p:spPr>
          <a:xfrm>
            <a:off x="457200" y="1600200"/>
            <a:ext cx="3962400" cy="4876800"/>
          </a:xfrm>
        </p:spPr>
        <p:txBody>
          <a:bodyPr>
            <a:normAutofit/>
          </a:bodyPr>
          <a:lstStyle/>
          <a:p>
            <a:r>
              <a:rPr lang="en-US" sz="2400" dirty="0"/>
              <a:t>Lamb and veal are popular meat choices in Albania, and the </a:t>
            </a:r>
            <a:r>
              <a:rPr lang="en-US" sz="2400" dirty="0" err="1"/>
              <a:t>tavë</a:t>
            </a:r>
            <a:r>
              <a:rPr lang="en-US" sz="2400" dirty="0"/>
              <a:t> </a:t>
            </a:r>
            <a:r>
              <a:rPr lang="en-US" sz="2400" dirty="0" err="1"/>
              <a:t>kosi</a:t>
            </a:r>
            <a:r>
              <a:rPr lang="en-US" sz="2400" dirty="0"/>
              <a:t> is one of the most beloved dishes in the country. Lamb is baked in an earthenware dish with eggs and yogurt. The end result is a quiche-like dish, with tender meat and a light, creamy egg topping.</a:t>
            </a:r>
          </a:p>
        </p:txBody>
      </p:sp>
      <p:pic>
        <p:nvPicPr>
          <p:cNvPr id="4" name="Picture 3" descr="Albanian-food.jpg"/>
          <p:cNvPicPr>
            <a:picLocks noChangeAspect="1"/>
          </p:cNvPicPr>
          <p:nvPr/>
        </p:nvPicPr>
        <p:blipFill>
          <a:blip r:embed="rId2"/>
          <a:stretch>
            <a:fillRect/>
          </a:stretch>
        </p:blipFill>
        <p:spPr>
          <a:xfrm>
            <a:off x="4495800" y="1752600"/>
            <a:ext cx="4354286" cy="4191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err="1" smtClean="0"/>
              <a:t>Speca</a:t>
            </a:r>
            <a:r>
              <a:rPr lang="en-US" sz="6000" dirty="0" smtClean="0"/>
              <a:t> </a:t>
            </a:r>
            <a:r>
              <a:rPr lang="en-US" sz="6000" dirty="0" err="1" smtClean="0"/>
              <a:t>te</a:t>
            </a:r>
            <a:r>
              <a:rPr lang="en-US" sz="6000" dirty="0" smtClean="0"/>
              <a:t> </a:t>
            </a:r>
            <a:r>
              <a:rPr lang="en-US" sz="6000" dirty="0" err="1" smtClean="0"/>
              <a:t>mbushura</a:t>
            </a:r>
            <a:endParaRPr lang="en-US" sz="6000" dirty="0"/>
          </a:p>
        </p:txBody>
      </p:sp>
      <p:sp>
        <p:nvSpPr>
          <p:cNvPr id="3" name="Content Placeholder 2"/>
          <p:cNvSpPr>
            <a:spLocks noGrp="1"/>
          </p:cNvSpPr>
          <p:nvPr>
            <p:ph sz="quarter" idx="1"/>
          </p:nvPr>
        </p:nvSpPr>
        <p:spPr>
          <a:xfrm>
            <a:off x="457200" y="1600201"/>
            <a:ext cx="8229600" cy="1600200"/>
          </a:xfrm>
        </p:spPr>
        <p:txBody>
          <a:bodyPr>
            <a:normAutofit/>
          </a:bodyPr>
          <a:lstStyle/>
          <a:p>
            <a:r>
              <a:rPr lang="en-US" sz="2400" dirty="0"/>
              <a:t>Yellow, orange or red peppers are stuffed with rice, cottage cheese and spices, before being baked in the oven. This was one of our </a:t>
            </a:r>
            <a:r>
              <a:rPr lang="en-US" sz="2400" dirty="0" err="1"/>
              <a:t>favourite</a:t>
            </a:r>
            <a:r>
              <a:rPr lang="en-US" sz="2400" dirty="0"/>
              <a:t> meals, as it was bursting with </a:t>
            </a:r>
            <a:r>
              <a:rPr lang="en-US" sz="2400" dirty="0" err="1"/>
              <a:t>flavour</a:t>
            </a:r>
            <a:r>
              <a:rPr lang="en-US" sz="2400" dirty="0"/>
              <a:t>, and was a healthy choice.</a:t>
            </a:r>
          </a:p>
        </p:txBody>
      </p:sp>
      <p:pic>
        <p:nvPicPr>
          <p:cNvPr id="4" name="Picture 3" descr="DSC00087-001.jpg"/>
          <p:cNvPicPr>
            <a:picLocks noChangeAspect="1"/>
          </p:cNvPicPr>
          <p:nvPr/>
        </p:nvPicPr>
        <p:blipFill>
          <a:blip r:embed="rId2"/>
          <a:stretch>
            <a:fillRect/>
          </a:stretch>
        </p:blipFill>
        <p:spPr>
          <a:xfrm>
            <a:off x="1447800" y="3124200"/>
            <a:ext cx="6248069" cy="3200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err="1" smtClean="0"/>
              <a:t>Burani</a:t>
            </a:r>
            <a:endParaRPr lang="en-US" sz="6000" dirty="0"/>
          </a:p>
        </p:txBody>
      </p:sp>
      <p:sp>
        <p:nvSpPr>
          <p:cNvPr id="3" name="Content Placeholder 2"/>
          <p:cNvSpPr>
            <a:spLocks noGrp="1"/>
          </p:cNvSpPr>
          <p:nvPr>
            <p:ph sz="quarter" idx="1"/>
          </p:nvPr>
        </p:nvSpPr>
        <p:spPr>
          <a:xfrm>
            <a:off x="0" y="1600201"/>
            <a:ext cx="3810000" cy="5257799"/>
          </a:xfrm>
        </p:spPr>
        <p:txBody>
          <a:bodyPr>
            <a:normAutofit/>
          </a:bodyPr>
          <a:lstStyle/>
          <a:p>
            <a:r>
              <a:rPr lang="en-US" sz="2400" dirty="0"/>
              <a:t>Albanian </a:t>
            </a:r>
            <a:r>
              <a:rPr lang="en-US" sz="2400" dirty="0" err="1"/>
              <a:t>Burani</a:t>
            </a:r>
            <a:r>
              <a:rPr lang="en-US" sz="2400" dirty="0"/>
              <a:t> is a simple great all-in-one pot spinach and rice recipe. It’s quick, </a:t>
            </a:r>
            <a:r>
              <a:rPr lang="en-US" sz="2400" dirty="0" err="1" smtClean="0"/>
              <a:t>easy,cheap</a:t>
            </a:r>
            <a:r>
              <a:rPr lang="en-US" sz="2400" dirty="0" smtClean="0"/>
              <a:t> and </a:t>
            </a:r>
            <a:r>
              <a:rPr lang="en-US" sz="2400" dirty="0"/>
              <a:t>healthy. Flavorful white basmati rice cooked with spinach with eggs often introduced within the mixture </a:t>
            </a:r>
            <a:r>
              <a:rPr lang="en-US" sz="2400" dirty="0" smtClean="0"/>
              <a:t>or</a:t>
            </a:r>
            <a:r>
              <a:rPr lang="en-US" sz="2400" dirty="0"/>
              <a:t> cooked on </a:t>
            </a:r>
            <a:r>
              <a:rPr lang="en-US" sz="2400" dirty="0" err="1" smtClean="0"/>
              <a:t>top.It</a:t>
            </a:r>
            <a:r>
              <a:rPr lang="en-US" sz="2400" dirty="0" smtClean="0"/>
              <a:t> contains rice , </a:t>
            </a:r>
            <a:r>
              <a:rPr lang="en-US" sz="2400" dirty="0" err="1" smtClean="0"/>
              <a:t>spinach,onions,basil</a:t>
            </a:r>
            <a:r>
              <a:rPr lang="en-US" sz="2400" dirty="0" smtClean="0"/>
              <a:t>, eggs and butter.</a:t>
            </a:r>
            <a:endParaRPr lang="en-US" sz="2400" dirty="0"/>
          </a:p>
        </p:txBody>
      </p:sp>
      <p:pic>
        <p:nvPicPr>
          <p:cNvPr id="4" name="Picture 3" descr="sv.jpg"/>
          <p:cNvPicPr>
            <a:picLocks noChangeAspect="1"/>
          </p:cNvPicPr>
          <p:nvPr/>
        </p:nvPicPr>
        <p:blipFill>
          <a:blip r:embed="rId2"/>
          <a:stretch>
            <a:fillRect/>
          </a:stretch>
        </p:blipFill>
        <p:spPr>
          <a:xfrm rot="5400000">
            <a:off x="4038600" y="1371600"/>
            <a:ext cx="4648200" cy="510540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err="1" smtClean="0"/>
              <a:t>Byrek</a:t>
            </a:r>
            <a:r>
              <a:rPr lang="en-US" sz="6000" dirty="0" smtClean="0"/>
              <a:t> me </a:t>
            </a:r>
            <a:r>
              <a:rPr lang="en-US" sz="6000" dirty="0" err="1" smtClean="0"/>
              <a:t>kos</a:t>
            </a:r>
            <a:endParaRPr lang="en-US" sz="6000" dirty="0"/>
          </a:p>
        </p:txBody>
      </p:sp>
      <p:sp>
        <p:nvSpPr>
          <p:cNvPr id="3" name="Content Placeholder 2"/>
          <p:cNvSpPr>
            <a:spLocks noGrp="1"/>
          </p:cNvSpPr>
          <p:nvPr>
            <p:ph sz="quarter" idx="1"/>
          </p:nvPr>
        </p:nvSpPr>
        <p:spPr>
          <a:xfrm>
            <a:off x="0" y="1295400"/>
            <a:ext cx="9144000" cy="2133600"/>
          </a:xfrm>
        </p:spPr>
        <p:txBody>
          <a:bodyPr>
            <a:normAutofit/>
          </a:bodyPr>
          <a:lstStyle/>
          <a:p>
            <a:r>
              <a:rPr lang="en-US" sz="2000" dirty="0" err="1"/>
              <a:t>Byrek</a:t>
            </a:r>
            <a:r>
              <a:rPr lang="en-US" sz="2000" dirty="0"/>
              <a:t> is made and eaten throughout Albania. </a:t>
            </a:r>
            <a:r>
              <a:rPr lang="en-US" sz="2000" dirty="0" err="1"/>
              <a:t>Byrek</a:t>
            </a:r>
            <a:r>
              <a:rPr lang="en-US" sz="2000" dirty="0"/>
              <a:t> me Kos is a yogurt and white cheese pie and is just one of the many variations you can find throughout the Balkans.</a:t>
            </a:r>
          </a:p>
          <a:p>
            <a:r>
              <a:rPr lang="en-US" sz="2000" dirty="0"/>
              <a:t>Layers of </a:t>
            </a:r>
            <a:r>
              <a:rPr lang="en-US" sz="2000" dirty="0" err="1"/>
              <a:t>filo</a:t>
            </a:r>
            <a:r>
              <a:rPr lang="en-US" sz="2000" dirty="0"/>
              <a:t> pastry are rolled out, within the middle of them a filing is added and then the </a:t>
            </a:r>
            <a:r>
              <a:rPr lang="en-US" sz="2000" dirty="0" err="1"/>
              <a:t>byrek</a:t>
            </a:r>
            <a:r>
              <a:rPr lang="en-US" sz="2000" dirty="0"/>
              <a:t> is shaped. Traditionally you can have a whole pie, spirals and also a lot of the street sellers will have triangle or horseshoes.</a:t>
            </a:r>
          </a:p>
          <a:p>
            <a:endParaRPr lang="en-US" sz="2000" dirty="0"/>
          </a:p>
        </p:txBody>
      </p:sp>
      <p:pic>
        <p:nvPicPr>
          <p:cNvPr id="4" name="Picture 3" descr="FotoNews_31488.jpg"/>
          <p:cNvPicPr>
            <a:picLocks noChangeAspect="1"/>
          </p:cNvPicPr>
          <p:nvPr/>
        </p:nvPicPr>
        <p:blipFill>
          <a:blip r:embed="rId2"/>
          <a:stretch>
            <a:fillRect/>
          </a:stretch>
        </p:blipFill>
        <p:spPr>
          <a:xfrm>
            <a:off x="2286000" y="3200400"/>
            <a:ext cx="4292600" cy="32194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Dollma</a:t>
            </a:r>
            <a:r>
              <a:rPr lang="en-US" dirty="0" smtClean="0"/>
              <a:t> (</a:t>
            </a:r>
            <a:r>
              <a:rPr lang="en-US" dirty="0" err="1" smtClean="0"/>
              <a:t>Japrak</a:t>
            </a:r>
            <a:r>
              <a:rPr lang="en-US" dirty="0" smtClean="0"/>
              <a:t>)</a:t>
            </a:r>
            <a:endParaRPr lang="en-US" dirty="0"/>
          </a:p>
        </p:txBody>
      </p:sp>
      <p:sp>
        <p:nvSpPr>
          <p:cNvPr id="3" name="Content Placeholder 2"/>
          <p:cNvSpPr>
            <a:spLocks noGrp="1"/>
          </p:cNvSpPr>
          <p:nvPr>
            <p:ph sz="quarter" idx="1"/>
          </p:nvPr>
        </p:nvSpPr>
        <p:spPr>
          <a:xfrm>
            <a:off x="228600" y="1905000"/>
            <a:ext cx="8915400" cy="1066800"/>
          </a:xfrm>
        </p:spPr>
        <p:txBody>
          <a:bodyPr>
            <a:normAutofit lnSpcReduction="10000"/>
          </a:bodyPr>
          <a:lstStyle/>
          <a:p>
            <a:r>
              <a:rPr lang="en-US" sz="2200" dirty="0"/>
              <a:t>These refreshing rolled vine leaves stuffed with minced lamb, onions, rice, herbs and seasonings are simmered until tender and delicious. </a:t>
            </a:r>
          </a:p>
          <a:p>
            <a:endParaRPr lang="en-US" dirty="0"/>
          </a:p>
        </p:txBody>
      </p:sp>
      <p:pic>
        <p:nvPicPr>
          <p:cNvPr id="6" name="Picture 5" descr="japrak.jpg"/>
          <p:cNvPicPr>
            <a:picLocks noChangeAspect="1"/>
          </p:cNvPicPr>
          <p:nvPr/>
        </p:nvPicPr>
        <p:blipFill>
          <a:blip r:embed="rId2"/>
          <a:stretch>
            <a:fillRect/>
          </a:stretch>
        </p:blipFill>
        <p:spPr>
          <a:xfrm>
            <a:off x="4038600" y="2667000"/>
            <a:ext cx="4775200" cy="3581400"/>
          </a:xfrm>
          <a:prstGeom prst="rect">
            <a:avLst/>
          </a:prstGeom>
        </p:spPr>
      </p:pic>
      <p:sp>
        <p:nvSpPr>
          <p:cNvPr id="7" name="Rectangle 6"/>
          <p:cNvSpPr/>
          <p:nvPr/>
        </p:nvSpPr>
        <p:spPr>
          <a:xfrm>
            <a:off x="304800" y="3276600"/>
            <a:ext cx="3733800" cy="2554545"/>
          </a:xfrm>
          <a:prstGeom prst="rect">
            <a:avLst/>
          </a:prstGeom>
        </p:spPr>
        <p:txBody>
          <a:bodyPr wrap="square">
            <a:spAutoFit/>
          </a:bodyPr>
          <a:lstStyle/>
          <a:p>
            <a:r>
              <a:rPr lang="en-US" sz="2000" dirty="0" smtClean="0"/>
              <a:t>‘</a:t>
            </a:r>
            <a:r>
              <a:rPr lang="en-US" sz="2000" dirty="0" err="1" smtClean="0"/>
              <a:t>Dolma</a:t>
            </a:r>
            <a:r>
              <a:rPr lang="en-US" sz="2000" dirty="0" smtClean="0"/>
              <a:t>’ means stuffed vegetables and although grape vine leaves are most popular you can also stuff any form of Greens (Cabbage is most popular), Onions,  </a:t>
            </a:r>
            <a:r>
              <a:rPr lang="en-US" sz="2000" u="sng" dirty="0" smtClean="0"/>
              <a:t>Peppers</a:t>
            </a:r>
            <a:r>
              <a:rPr lang="en-US" sz="2000" dirty="0" smtClean="0"/>
              <a:t>, </a:t>
            </a:r>
            <a:r>
              <a:rPr lang="en-US" sz="2000" dirty="0" err="1" smtClean="0"/>
              <a:t>Aubergines</a:t>
            </a:r>
            <a:r>
              <a:rPr lang="en-US" sz="2000" dirty="0" smtClean="0"/>
              <a:t>, Squash, Tomatoes and </a:t>
            </a:r>
            <a:r>
              <a:rPr lang="en-US" sz="2000" dirty="0" err="1" smtClean="0"/>
              <a:t>Courgettes</a:t>
            </a:r>
            <a:r>
              <a:rPr lang="en-US" sz="2000" dirty="0" smtClean="0"/>
              <a:t>. </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154</TotalTime>
  <Words>527</Words>
  <Application>Microsoft Office PowerPoint</Application>
  <PresentationFormat>On-screen Show (4:3)</PresentationFormat>
  <Paragraphs>40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Slide 1</vt:lpstr>
      <vt:lpstr>Albanian Cusine</vt:lpstr>
      <vt:lpstr>Albanian Cuisine</vt:lpstr>
      <vt:lpstr>Fërgesë</vt:lpstr>
      <vt:lpstr>Tavë Kosi </vt:lpstr>
      <vt:lpstr>Speca te mbushura</vt:lpstr>
      <vt:lpstr>Burani</vt:lpstr>
      <vt:lpstr>Byrek me kos</vt:lpstr>
      <vt:lpstr>Dollma (Japrak)</vt:lpstr>
      <vt:lpstr>Qofte </vt:lpstr>
      <vt:lpstr>Tave me peshk Korani</vt:lpstr>
      <vt:lpstr>Lakror </vt:lpstr>
      <vt:lpstr>Albanian Trahana</vt:lpstr>
      <vt:lpstr>Petulla</vt:lpstr>
      <vt:lpstr>Tarator</vt:lpstr>
      <vt:lpstr>Ballokume</vt:lpstr>
      <vt:lpstr>Shëndetli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Interesting dishes in Albania</dc:title>
  <dc:creator>user</dc:creator>
  <cp:lastModifiedBy>Endrit Hoxha</cp:lastModifiedBy>
  <cp:revision>18</cp:revision>
  <dcterms:created xsi:type="dcterms:W3CDTF">2017-08-14T12:26:38Z</dcterms:created>
  <dcterms:modified xsi:type="dcterms:W3CDTF">2017-08-14T15:37:08Z</dcterms:modified>
</cp:coreProperties>
</file>