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9" r:id="rId5"/>
    <p:sldId id="258" r:id="rId6"/>
    <p:sldId id="260" r:id="rId7"/>
    <p:sldId id="261"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584C054-2BD7-402B-8BC1-55C5910122F3}" type="datetimeFigureOut">
              <a:rPr lang="pl-PL" smtClean="0"/>
              <a:t>04.06.2017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233829801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584C054-2BD7-402B-8BC1-55C5910122F3}" type="datetimeFigureOut">
              <a:rPr lang="pl-PL" smtClean="0"/>
              <a:t>04.06.2017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190905834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584C054-2BD7-402B-8BC1-55C5910122F3}" type="datetimeFigureOut">
              <a:rPr lang="pl-PL" smtClean="0"/>
              <a:t>04.06.2017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22131088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584C054-2BD7-402B-8BC1-55C5910122F3}" type="datetimeFigureOut">
              <a:rPr lang="pl-PL" smtClean="0"/>
              <a:t>04.06.2017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420985854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6584C054-2BD7-402B-8BC1-55C5910122F3}" type="datetimeFigureOut">
              <a:rPr lang="pl-PL" smtClean="0"/>
              <a:t>04.06.2017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394528841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584C054-2BD7-402B-8BC1-55C5910122F3}" type="datetimeFigureOut">
              <a:rPr lang="pl-PL" smtClean="0"/>
              <a:t>04.06.2017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130905802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584C054-2BD7-402B-8BC1-55C5910122F3}" type="datetimeFigureOut">
              <a:rPr lang="pl-PL" smtClean="0"/>
              <a:t>04.06.2017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264537806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584C054-2BD7-402B-8BC1-55C5910122F3}" type="datetimeFigureOut">
              <a:rPr lang="pl-PL" smtClean="0"/>
              <a:t>04.06.2017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375025655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584C054-2BD7-402B-8BC1-55C5910122F3}" type="datetimeFigureOut">
              <a:rPr lang="pl-PL" smtClean="0"/>
              <a:t>04.06.2017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305334481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6584C054-2BD7-402B-8BC1-55C5910122F3}" type="datetimeFigureOut">
              <a:rPr lang="pl-PL" smtClean="0"/>
              <a:t>04.06.2017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253292595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6584C054-2BD7-402B-8BC1-55C5910122F3}" type="datetimeFigureOut">
              <a:rPr lang="pl-PL" smtClean="0"/>
              <a:t>04.06.2017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7B762DC-D0B1-47DB-9366-7C73518ADBDB}" type="slidenum">
              <a:rPr lang="pl-PL" smtClean="0"/>
              <a:t>‹#›</a:t>
            </a:fld>
            <a:endParaRPr lang="pl-PL"/>
          </a:p>
        </p:txBody>
      </p:sp>
    </p:spTree>
    <p:extLst>
      <p:ext uri="{BB962C8B-B14F-4D97-AF65-F5344CB8AC3E}">
        <p14:creationId xmlns:p14="http://schemas.microsoft.com/office/powerpoint/2010/main" val="281379104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C00000"/>
          </a:fgClr>
          <a:bgClr>
            <a:schemeClr val="bg1"/>
          </a:bgClr>
        </a:patt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4C054-2BD7-402B-8BC1-55C5910122F3}" type="datetimeFigureOut">
              <a:rPr lang="pl-PL" smtClean="0"/>
              <a:t>04.06.2017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762DC-D0B1-47DB-9366-7C73518ADBDB}" type="slidenum">
              <a:rPr lang="pl-PL" smtClean="0"/>
              <a:t>‹#›</a:t>
            </a:fld>
            <a:endParaRPr lang="pl-PL"/>
          </a:p>
        </p:txBody>
      </p:sp>
    </p:spTree>
    <p:extLst>
      <p:ext uri="{BB962C8B-B14F-4D97-AF65-F5344CB8AC3E}">
        <p14:creationId xmlns:p14="http://schemas.microsoft.com/office/powerpoint/2010/main" val="153896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99822" y="2296407"/>
            <a:ext cx="9144000" cy="2387600"/>
          </a:xfrm>
        </p:spPr>
        <p:txBody>
          <a:bodyPr>
            <a:normAutofit/>
          </a:bodyPr>
          <a:lstStyle/>
          <a:p>
            <a:r>
              <a:rPr lang="pl-PL" sz="8800" b="1" dirty="0" err="1" smtClean="0">
                <a:latin typeface="AR BONNIE" panose="02000000000000000000" pitchFamily="2" charset="0"/>
              </a:rPr>
              <a:t>Polish</a:t>
            </a:r>
            <a:r>
              <a:rPr lang="pl-PL" sz="8800" b="1" dirty="0" smtClean="0">
                <a:latin typeface="AR BONNIE" panose="02000000000000000000" pitchFamily="2" charset="0"/>
              </a:rPr>
              <a:t> </a:t>
            </a:r>
            <a:r>
              <a:rPr lang="pl-PL" sz="8800" b="1" dirty="0" err="1" smtClean="0">
                <a:latin typeface="AR BONNIE" panose="02000000000000000000" pitchFamily="2" charset="0"/>
              </a:rPr>
              <a:t>Culture</a:t>
            </a:r>
            <a:endParaRPr lang="pl-PL" sz="8800" b="1" dirty="0">
              <a:latin typeface="AR BONNIE" panose="02000000000000000000" pitchFamily="2" charset="0"/>
            </a:endParaRPr>
          </a:p>
        </p:txBody>
      </p:sp>
    </p:spTree>
    <p:extLst>
      <p:ext uri="{BB962C8B-B14F-4D97-AF65-F5344CB8AC3E}">
        <p14:creationId xmlns:p14="http://schemas.microsoft.com/office/powerpoint/2010/main" val="91160636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Tree>
    <p:extLst>
      <p:ext uri="{BB962C8B-B14F-4D97-AF65-F5344CB8AC3E}">
        <p14:creationId xmlns:p14="http://schemas.microsoft.com/office/powerpoint/2010/main" val="166186526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b="1" dirty="0" err="1" smtClean="0">
                <a:latin typeface="AR BONNIE" panose="02000000000000000000" pitchFamily="2" charset="0"/>
              </a:rPr>
              <a:t>Marzanna</a:t>
            </a:r>
            <a:r>
              <a:rPr lang="en-US" b="1" dirty="0" smtClean="0">
                <a:latin typeface="AR BONNIE" panose="02000000000000000000" pitchFamily="2" charset="0"/>
              </a:rPr>
              <a:t> – Burning and drowning a straw effigy</a:t>
            </a:r>
            <a:endParaRPr lang="pl-PL" b="1" dirty="0">
              <a:latin typeface="AR BONNIE" panose="02000000000000000000" pitchFamily="2" charset="0"/>
            </a:endParaRPr>
          </a:p>
        </p:txBody>
      </p:sp>
      <p:sp>
        <p:nvSpPr>
          <p:cNvPr id="3" name="Symbol zastępczy zawartości 2"/>
          <p:cNvSpPr>
            <a:spLocks noGrp="1"/>
          </p:cNvSpPr>
          <p:nvPr>
            <p:ph idx="1"/>
          </p:nvPr>
        </p:nvSpPr>
        <p:spPr/>
        <p:txBody>
          <a:bodyPr numCol="2"/>
          <a:lstStyle/>
          <a:p>
            <a:pPr marL="0" indent="0">
              <a:buNone/>
            </a:pPr>
            <a:r>
              <a:rPr lang="en-US" dirty="0" err="1" smtClean="0">
                <a:latin typeface="AR ESSENCE" panose="02000000000000000000" pitchFamily="2" charset="0"/>
              </a:rPr>
              <a:t>Marzanna</a:t>
            </a:r>
            <a:r>
              <a:rPr lang="en-US" dirty="0" smtClean="0">
                <a:latin typeface="AR ESSENCE" panose="02000000000000000000" pitchFamily="2" charset="0"/>
              </a:rPr>
              <a:t> is the Polish name for a Slavic goddess associated with death, winter and nature. Even though pagan religion was theoretically eradicated from Poland in the early 11th century,  </a:t>
            </a:r>
            <a:r>
              <a:rPr lang="en-US" dirty="0" err="1" smtClean="0">
                <a:latin typeface="AR ESSENCE" panose="02000000000000000000" pitchFamily="2" charset="0"/>
              </a:rPr>
              <a:t>Marzanna</a:t>
            </a:r>
            <a:r>
              <a:rPr lang="en-US" dirty="0" smtClean="0">
                <a:latin typeface="AR ESSENCE" panose="02000000000000000000" pitchFamily="2" charset="0"/>
              </a:rPr>
              <a:t> is still alive thanks to a popular ritual. Every year, on the first day of spring, people would make an effigy, set it on fire, and then drown it in a river. The aim of the ritual is to chase off winter and encourage nature to revive. </a:t>
            </a:r>
            <a:endParaRPr lang="pl-PL" dirty="0">
              <a:latin typeface="AR ESSENCE" panose="02000000000000000000" pitchFamily="2"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488" y="2782711"/>
            <a:ext cx="4840111" cy="3630083"/>
          </a:xfrm>
          <a:prstGeom prst="rect">
            <a:avLst/>
          </a:prstGeom>
        </p:spPr>
      </p:pic>
    </p:spTree>
    <p:extLst>
      <p:ext uri="{BB962C8B-B14F-4D97-AF65-F5344CB8AC3E}">
        <p14:creationId xmlns:p14="http://schemas.microsoft.com/office/powerpoint/2010/main" val="147336360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smtClean="0">
                <a:latin typeface="AR BONNIE" panose="02000000000000000000" pitchFamily="2" charset="0"/>
              </a:rPr>
              <a:t>Written</a:t>
            </a:r>
            <a:r>
              <a:rPr lang="pl-PL" b="1" dirty="0" smtClean="0">
                <a:latin typeface="AR BONNIE" panose="02000000000000000000" pitchFamily="2" charset="0"/>
              </a:rPr>
              <a:t> </a:t>
            </a:r>
            <a:r>
              <a:rPr lang="pl-PL" b="1" dirty="0" err="1" smtClean="0">
                <a:latin typeface="AR BONNIE" panose="02000000000000000000" pitchFamily="2" charset="0"/>
              </a:rPr>
              <a:t>Eggs</a:t>
            </a:r>
            <a:r>
              <a:rPr lang="pl-PL" b="1" dirty="0" smtClean="0">
                <a:latin typeface="AR BONNIE" panose="02000000000000000000" pitchFamily="2" charset="0"/>
              </a:rPr>
              <a:t> / Pisanki</a:t>
            </a:r>
            <a:endParaRPr lang="pl-PL" b="1" dirty="0">
              <a:latin typeface="AR BONNIE" panose="02000000000000000000" pitchFamily="2" charset="0"/>
            </a:endParaRPr>
          </a:p>
        </p:txBody>
      </p:sp>
      <p:sp>
        <p:nvSpPr>
          <p:cNvPr id="3" name="Symbol zastępczy zawartości 2"/>
          <p:cNvSpPr>
            <a:spLocks noGrp="1"/>
          </p:cNvSpPr>
          <p:nvPr>
            <p:ph idx="1"/>
          </p:nvPr>
        </p:nvSpPr>
        <p:spPr/>
        <p:txBody>
          <a:bodyPr numCol="2"/>
          <a:lstStyle/>
          <a:p>
            <a:pPr marL="0" indent="0">
              <a:buNone/>
            </a:pPr>
            <a:r>
              <a:rPr lang="en-US" dirty="0" smtClean="0">
                <a:latin typeface="AR ESSENCE" panose="02000000000000000000" pitchFamily="2" charset="0"/>
              </a:rPr>
              <a:t>The custom of coloring eggs for Easter is still observed in Polish custom. The</a:t>
            </a:r>
            <a:r>
              <a:rPr lang="pl-PL" dirty="0" smtClean="0">
                <a:latin typeface="AR ESSENCE" panose="02000000000000000000" pitchFamily="2" charset="0"/>
              </a:rPr>
              <a:t> </a:t>
            </a:r>
            <a:r>
              <a:rPr lang="en-US" dirty="0" smtClean="0">
                <a:latin typeface="AR ESSENCE" panose="02000000000000000000" pitchFamily="2" charset="0"/>
              </a:rPr>
              <a:t>eggs are decorated with many traditional Polish symbols of Easter. Most</a:t>
            </a:r>
            <a:r>
              <a:rPr lang="pl-PL" dirty="0" smtClean="0">
                <a:latin typeface="AR ESSENCE" panose="02000000000000000000" pitchFamily="2" charset="0"/>
              </a:rPr>
              <a:t> </a:t>
            </a:r>
            <a:r>
              <a:rPr lang="en-US" dirty="0" smtClean="0">
                <a:latin typeface="AR ESSENCE" panose="02000000000000000000" pitchFamily="2" charset="0"/>
              </a:rPr>
              <a:t>popular are lamb, cross, floral designs or Easter's greetings.</a:t>
            </a:r>
            <a:r>
              <a:rPr lang="pl-PL" dirty="0" smtClean="0">
                <a:latin typeface="AR ESSENCE" panose="02000000000000000000" pitchFamily="2" charset="0"/>
              </a:rPr>
              <a:t> </a:t>
            </a:r>
            <a:r>
              <a:rPr lang="en-US" dirty="0" smtClean="0">
                <a:latin typeface="AR ESSENCE" panose="02000000000000000000" pitchFamily="2" charset="0"/>
              </a:rPr>
              <a:t>On Easter Sunday, the Easter table will be covered with a white tablecloth. </a:t>
            </a:r>
            <a:endParaRPr lang="pl-PL" dirty="0">
              <a:latin typeface="AR ESSENCE" panose="02000000000000000000" pitchFamily="2" charset="0"/>
            </a:endParaRPr>
          </a:p>
        </p:txBody>
      </p:sp>
      <p:pic>
        <p:nvPicPr>
          <p:cNvPr id="4" name="Obraz 3"/>
          <p:cNvPicPr>
            <a:picLocks noChangeAspect="1"/>
          </p:cNvPicPr>
          <p:nvPr/>
        </p:nvPicPr>
        <p:blipFill>
          <a:blip r:embed="rId2"/>
          <a:stretch>
            <a:fillRect/>
          </a:stretch>
        </p:blipFill>
        <p:spPr>
          <a:xfrm>
            <a:off x="6231467" y="2040114"/>
            <a:ext cx="5244394" cy="3102003"/>
          </a:xfrm>
          <a:prstGeom prst="rect">
            <a:avLst/>
          </a:prstGeom>
        </p:spPr>
      </p:pic>
    </p:spTree>
    <p:extLst>
      <p:ext uri="{BB962C8B-B14F-4D97-AF65-F5344CB8AC3E}">
        <p14:creationId xmlns:p14="http://schemas.microsoft.com/office/powerpoint/2010/main" val="408848427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dirty="0" smtClean="0"/>
              <a:t> </a:t>
            </a:r>
            <a:r>
              <a:rPr lang="en-US" b="1" dirty="0" err="1" smtClean="0">
                <a:latin typeface="AR BONNIE" panose="02000000000000000000" pitchFamily="2" charset="0"/>
              </a:rPr>
              <a:t>Śmigus</a:t>
            </a:r>
            <a:r>
              <a:rPr lang="en-US" b="1" dirty="0" smtClean="0">
                <a:latin typeface="AR BONNIE" panose="02000000000000000000" pitchFamily="2" charset="0"/>
              </a:rPr>
              <a:t> </a:t>
            </a:r>
            <a:r>
              <a:rPr lang="en-US" b="1" dirty="0" err="1" smtClean="0">
                <a:latin typeface="AR BONNIE" panose="02000000000000000000" pitchFamily="2" charset="0"/>
              </a:rPr>
              <a:t>Dyngus</a:t>
            </a:r>
            <a:r>
              <a:rPr lang="en-US" b="1" dirty="0" smtClean="0">
                <a:latin typeface="AR BONNIE" panose="02000000000000000000" pitchFamily="2" charset="0"/>
              </a:rPr>
              <a:t> – Pouring buckets of water on strangers</a:t>
            </a:r>
            <a:endParaRPr lang="pl-PL" b="1" dirty="0">
              <a:latin typeface="AR BONNIE" panose="02000000000000000000" pitchFamily="2" charset="0"/>
            </a:endParaRPr>
          </a:p>
        </p:txBody>
      </p:sp>
      <p:sp>
        <p:nvSpPr>
          <p:cNvPr id="3" name="Symbol zastępczy zawartości 2"/>
          <p:cNvSpPr>
            <a:spLocks noGrp="1"/>
          </p:cNvSpPr>
          <p:nvPr>
            <p:ph idx="1"/>
          </p:nvPr>
        </p:nvSpPr>
        <p:spPr/>
        <p:txBody>
          <a:bodyPr numCol="2"/>
          <a:lstStyle/>
          <a:p>
            <a:pPr marL="0" indent="0">
              <a:buNone/>
            </a:pPr>
            <a:r>
              <a:rPr lang="en-US" dirty="0" smtClean="0">
                <a:latin typeface="AR ESSENCE" panose="02000000000000000000" pitchFamily="2" charset="0"/>
              </a:rPr>
              <a:t>Among the Easter code of rituals </a:t>
            </a:r>
            <a:r>
              <a:rPr lang="en-US" dirty="0" err="1" smtClean="0">
                <a:latin typeface="AR ESSENCE" panose="02000000000000000000" pitchFamily="2" charset="0"/>
              </a:rPr>
              <a:t>Śmigus</a:t>
            </a:r>
            <a:r>
              <a:rPr lang="en-US" dirty="0" smtClean="0">
                <a:latin typeface="AR ESSENCE" panose="02000000000000000000" pitchFamily="2" charset="0"/>
              </a:rPr>
              <a:t> </a:t>
            </a:r>
            <a:r>
              <a:rPr lang="en-US" dirty="0" err="1" smtClean="0">
                <a:latin typeface="AR ESSENCE" panose="02000000000000000000" pitchFamily="2" charset="0"/>
              </a:rPr>
              <a:t>Dyngus</a:t>
            </a:r>
            <a:r>
              <a:rPr lang="en-US" dirty="0" smtClean="0">
                <a:latin typeface="AR ESSENCE" panose="02000000000000000000" pitchFamily="2" charset="0"/>
              </a:rPr>
              <a:t> may be the most unexpected. What it is nowadays is a free-for-all, all-day water battle played out with water pistols, bottles, water balloons thrown from windows, plastic bags or whatever means are on hand – in some rare instances even fire trucks have been known to join in.</a:t>
            </a:r>
            <a:endParaRPr lang="pl-PL" dirty="0">
              <a:latin typeface="AR ESSENCE" panose="02000000000000000000" pitchFamily="2"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490" y="1964267"/>
            <a:ext cx="4933244" cy="3338913"/>
          </a:xfrm>
          <a:prstGeom prst="rect">
            <a:avLst/>
          </a:prstGeom>
        </p:spPr>
      </p:pic>
    </p:spTree>
    <p:extLst>
      <p:ext uri="{BB962C8B-B14F-4D97-AF65-F5344CB8AC3E}">
        <p14:creationId xmlns:p14="http://schemas.microsoft.com/office/powerpoint/2010/main" val="66095694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dirty="0" smtClean="0"/>
              <a:t> </a:t>
            </a:r>
            <a:r>
              <a:rPr lang="en-US" b="1" dirty="0" err="1" smtClean="0">
                <a:latin typeface="AR BONNIE" panose="02000000000000000000" pitchFamily="2" charset="0"/>
              </a:rPr>
              <a:t>Poprawiny</a:t>
            </a:r>
            <a:r>
              <a:rPr lang="en-US" b="1" dirty="0" smtClean="0">
                <a:latin typeface="AR BONNIE" panose="02000000000000000000" pitchFamily="2" charset="0"/>
              </a:rPr>
              <a:t> – Having a second wedding party after the first</a:t>
            </a:r>
            <a:endParaRPr lang="pl-PL" b="1" dirty="0">
              <a:latin typeface="AR BONNIE" panose="02000000000000000000" pitchFamily="2" charset="0"/>
            </a:endParaRPr>
          </a:p>
        </p:txBody>
      </p:sp>
      <p:sp>
        <p:nvSpPr>
          <p:cNvPr id="3" name="Symbol zastępczy zawartości 2"/>
          <p:cNvSpPr>
            <a:spLocks noGrp="1"/>
          </p:cNvSpPr>
          <p:nvPr>
            <p:ph idx="1"/>
          </p:nvPr>
        </p:nvSpPr>
        <p:spPr/>
        <p:txBody>
          <a:bodyPr/>
          <a:lstStyle/>
          <a:p>
            <a:pPr marL="0" indent="0">
              <a:buNone/>
            </a:pPr>
            <a:r>
              <a:rPr lang="en-US" dirty="0" err="1" smtClean="0">
                <a:latin typeface="AR ESSENCE" panose="02000000000000000000" pitchFamily="2" charset="0"/>
              </a:rPr>
              <a:t>Poprawiny</a:t>
            </a:r>
            <a:r>
              <a:rPr lang="en-US" dirty="0" smtClean="0">
                <a:latin typeface="AR ESSENCE" panose="02000000000000000000" pitchFamily="2" charset="0"/>
              </a:rPr>
              <a:t> basically means starting the wedding party all over again, in the middle of the day after the wedding party, and sometimes it is even carried on to the third day. There are even legends of week-long wedding parties </a:t>
            </a:r>
            <a:r>
              <a:rPr lang="en-US" dirty="0" err="1" smtClean="0">
                <a:latin typeface="AR ESSENCE" panose="02000000000000000000" pitchFamily="2" charset="0"/>
              </a:rPr>
              <a:t>organised</a:t>
            </a:r>
            <a:r>
              <a:rPr lang="en-US" dirty="0" smtClean="0">
                <a:latin typeface="AR ESSENCE" panose="02000000000000000000" pitchFamily="2" charset="0"/>
              </a:rPr>
              <a:t> by Gorals – the inhabitants of the Polish </a:t>
            </a:r>
            <a:r>
              <a:rPr lang="en-US" dirty="0" err="1" smtClean="0">
                <a:latin typeface="AR ESSENCE" panose="02000000000000000000" pitchFamily="2" charset="0"/>
              </a:rPr>
              <a:t>Tatra</a:t>
            </a:r>
            <a:r>
              <a:rPr lang="en-US" dirty="0" smtClean="0">
                <a:latin typeface="AR ESSENCE" panose="02000000000000000000" pitchFamily="2" charset="0"/>
              </a:rPr>
              <a:t> mountains.</a:t>
            </a:r>
            <a:endParaRPr lang="pl-PL" dirty="0">
              <a:latin typeface="AR ESSENCE" panose="02000000000000000000" pitchFamily="2" charset="0"/>
            </a:endParaRPr>
          </a:p>
        </p:txBody>
      </p:sp>
    </p:spTree>
    <p:extLst>
      <p:ext uri="{BB962C8B-B14F-4D97-AF65-F5344CB8AC3E}">
        <p14:creationId xmlns:p14="http://schemas.microsoft.com/office/powerpoint/2010/main" val="212024756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b="1" dirty="0" err="1" smtClean="0">
                <a:latin typeface="AR BONNIE" panose="02000000000000000000" pitchFamily="2" charset="0"/>
              </a:rPr>
              <a:t>Kanapki</a:t>
            </a:r>
            <a:r>
              <a:rPr lang="en-US" b="1" dirty="0" smtClean="0">
                <a:latin typeface="AR BONNIE" panose="02000000000000000000" pitchFamily="2" charset="0"/>
              </a:rPr>
              <a:t> – Sliced bread instead of sandwiches</a:t>
            </a:r>
            <a:endParaRPr lang="pl-PL" b="1" dirty="0">
              <a:latin typeface="AR BONNIE" panose="02000000000000000000" pitchFamily="2" charset="0"/>
            </a:endParaRPr>
          </a:p>
        </p:txBody>
      </p:sp>
      <p:sp>
        <p:nvSpPr>
          <p:cNvPr id="3" name="Symbol zastępczy zawartości 2"/>
          <p:cNvSpPr>
            <a:spLocks noGrp="1"/>
          </p:cNvSpPr>
          <p:nvPr>
            <p:ph idx="1"/>
          </p:nvPr>
        </p:nvSpPr>
        <p:spPr/>
        <p:txBody>
          <a:bodyPr numCol="2"/>
          <a:lstStyle/>
          <a:p>
            <a:pPr marL="0" indent="0">
              <a:buNone/>
            </a:pPr>
            <a:r>
              <a:rPr lang="en-US" dirty="0" err="1" smtClean="0">
                <a:latin typeface="AR ESSENCE" panose="02000000000000000000" pitchFamily="2" charset="0"/>
              </a:rPr>
              <a:t>Kanapka</a:t>
            </a:r>
            <a:r>
              <a:rPr lang="en-US" dirty="0" smtClean="0">
                <a:latin typeface="AR ESSENCE" panose="02000000000000000000" pitchFamily="2" charset="0"/>
              </a:rPr>
              <a:t> is the Polish word for most types of snacks that have a slice (or slices) of bread as a base component. It refers to all types of sandwiches but, above all else, to the Poles, it means the beloved open sandwich.</a:t>
            </a:r>
            <a:r>
              <a:rPr lang="pl-PL" dirty="0" smtClean="0">
                <a:latin typeface="AR ESSENCE" panose="02000000000000000000" pitchFamily="2" charset="0"/>
              </a:rPr>
              <a:t> </a:t>
            </a:r>
            <a:r>
              <a:rPr lang="en-US" dirty="0" err="1" smtClean="0">
                <a:latin typeface="AR ESSENCE" panose="02000000000000000000" pitchFamily="2" charset="0"/>
              </a:rPr>
              <a:t>Kanapka</a:t>
            </a:r>
            <a:r>
              <a:rPr lang="en-US" dirty="0" smtClean="0">
                <a:latin typeface="AR ESSENCE" panose="02000000000000000000" pitchFamily="2" charset="0"/>
              </a:rPr>
              <a:t> is the first choice for breakfast, lunch and supper, and doesn’t really differ depending on time of the day.</a:t>
            </a:r>
            <a:endParaRPr lang="pl-PL" dirty="0">
              <a:latin typeface="AR ESSENCE" panose="02000000000000000000" pitchFamily="2"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4251" y="1919111"/>
            <a:ext cx="4952059" cy="3714044"/>
          </a:xfrm>
          <a:prstGeom prst="rect">
            <a:avLst/>
          </a:prstGeom>
        </p:spPr>
      </p:pic>
    </p:spTree>
    <p:extLst>
      <p:ext uri="{BB962C8B-B14F-4D97-AF65-F5344CB8AC3E}">
        <p14:creationId xmlns:p14="http://schemas.microsoft.com/office/powerpoint/2010/main" val="131835340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6000" b="1" dirty="0" err="1" smtClean="0">
                <a:latin typeface="AR BONNIE" panose="02000000000000000000" pitchFamily="2" charset="0"/>
              </a:rPr>
              <a:t>Fat</a:t>
            </a:r>
            <a:r>
              <a:rPr lang="pl-PL" sz="6000" b="1" dirty="0" smtClean="0">
                <a:latin typeface="AR BONNIE" panose="02000000000000000000" pitchFamily="2" charset="0"/>
              </a:rPr>
              <a:t> </a:t>
            </a:r>
            <a:r>
              <a:rPr lang="pl-PL" sz="6000" b="1" dirty="0" err="1" smtClean="0">
                <a:latin typeface="AR BONNIE" panose="02000000000000000000" pitchFamily="2" charset="0"/>
              </a:rPr>
              <a:t>Thursday</a:t>
            </a:r>
            <a:endParaRPr lang="pl-PL" sz="6000" b="1" dirty="0">
              <a:latin typeface="AR BONNIE" panose="02000000000000000000" pitchFamily="2" charset="0"/>
            </a:endParaRPr>
          </a:p>
        </p:txBody>
      </p:sp>
      <p:sp>
        <p:nvSpPr>
          <p:cNvPr id="3" name="Symbol zastępczy zawartości 2"/>
          <p:cNvSpPr>
            <a:spLocks noGrp="1"/>
          </p:cNvSpPr>
          <p:nvPr>
            <p:ph idx="1"/>
          </p:nvPr>
        </p:nvSpPr>
        <p:spPr/>
        <p:txBody>
          <a:bodyPr numCol="2">
            <a:normAutofit/>
          </a:bodyPr>
          <a:lstStyle/>
          <a:p>
            <a:pPr marL="0" indent="0">
              <a:buNone/>
            </a:pPr>
            <a:r>
              <a:rPr lang="en-US" dirty="0" smtClean="0">
                <a:latin typeface="AR ESSENCE" panose="02000000000000000000" pitchFamily="2" charset="0"/>
              </a:rPr>
              <a:t>The last one before the Ash Wednesday, is a festival of overeating when</a:t>
            </a:r>
            <a:r>
              <a:rPr lang="pl-PL" dirty="0" smtClean="0">
                <a:latin typeface="AR ESSENCE" panose="02000000000000000000" pitchFamily="2" charset="0"/>
              </a:rPr>
              <a:t> </a:t>
            </a:r>
            <a:r>
              <a:rPr lang="en-US" dirty="0" smtClean="0">
                <a:latin typeface="AR ESSENCE" panose="02000000000000000000" pitchFamily="2" charset="0"/>
              </a:rPr>
              <a:t>every Pole devours the Fat Thursday's specials: ‘</a:t>
            </a:r>
            <a:r>
              <a:rPr lang="en-US" dirty="0" err="1" smtClean="0">
                <a:latin typeface="AR ESSENCE" panose="02000000000000000000" pitchFamily="2" charset="0"/>
              </a:rPr>
              <a:t>favorki</a:t>
            </a:r>
            <a:r>
              <a:rPr lang="en-US" dirty="0" smtClean="0">
                <a:latin typeface="AR ESSENCE" panose="02000000000000000000" pitchFamily="2" charset="0"/>
              </a:rPr>
              <a:t>’ crunch cakes and</a:t>
            </a:r>
            <a:r>
              <a:rPr lang="pl-PL" dirty="0" smtClean="0">
                <a:latin typeface="AR ESSENCE" panose="02000000000000000000" pitchFamily="2" charset="0"/>
              </a:rPr>
              <a:t> </a:t>
            </a:r>
            <a:r>
              <a:rPr lang="en-US" dirty="0" smtClean="0">
                <a:latin typeface="AR ESSENCE" panose="02000000000000000000" pitchFamily="2" charset="0"/>
              </a:rPr>
              <a:t>the Polish doughnuts (balls with rose-petals jam filling) which are a must-eat</a:t>
            </a:r>
            <a:r>
              <a:rPr lang="pl-PL" dirty="0" smtClean="0">
                <a:latin typeface="AR ESSENCE" panose="02000000000000000000" pitchFamily="2" charset="0"/>
              </a:rPr>
              <a:t> </a:t>
            </a:r>
            <a:r>
              <a:rPr lang="en-US" dirty="0" smtClean="0">
                <a:latin typeface="AR ESSENCE" panose="02000000000000000000" pitchFamily="2" charset="0"/>
              </a:rPr>
              <a:t>treat on that day.</a:t>
            </a:r>
          </a:p>
        </p:txBody>
      </p:sp>
      <p:pic>
        <p:nvPicPr>
          <p:cNvPr id="4" name="Obraz 3"/>
          <p:cNvPicPr>
            <a:picLocks noChangeAspect="1"/>
          </p:cNvPicPr>
          <p:nvPr/>
        </p:nvPicPr>
        <p:blipFill>
          <a:blip r:embed="rId2"/>
          <a:stretch>
            <a:fillRect/>
          </a:stretch>
        </p:blipFill>
        <p:spPr>
          <a:xfrm>
            <a:off x="6281400" y="1825625"/>
            <a:ext cx="5398126" cy="3035652"/>
          </a:xfrm>
          <a:prstGeom prst="rect">
            <a:avLst/>
          </a:prstGeom>
        </p:spPr>
      </p:pic>
    </p:spTree>
    <p:extLst>
      <p:ext uri="{BB962C8B-B14F-4D97-AF65-F5344CB8AC3E}">
        <p14:creationId xmlns:p14="http://schemas.microsoft.com/office/powerpoint/2010/main" val="232698727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6711" y="496711"/>
            <a:ext cx="10857089" cy="5680252"/>
          </a:xfrm>
        </p:spPr>
        <p:txBody>
          <a:bodyPr numCol="2"/>
          <a:lstStyle/>
          <a:p>
            <a:pPr marL="0" indent="0">
              <a:buNone/>
            </a:pPr>
            <a:r>
              <a:rPr lang="en-US" dirty="0" smtClean="0">
                <a:latin typeface="AR ESSENCE" panose="02000000000000000000" pitchFamily="2" charset="0"/>
              </a:rPr>
              <a:t>The prefix Pan (</a:t>
            </a:r>
            <a:r>
              <a:rPr lang="en-US" dirty="0" err="1" smtClean="0">
                <a:latin typeface="AR ESSENCE" panose="02000000000000000000" pitchFamily="2" charset="0"/>
              </a:rPr>
              <a:t>Mr</a:t>
            </a:r>
            <a:r>
              <a:rPr lang="en-US" dirty="0" smtClean="0">
                <a:latin typeface="AR ESSENCE" panose="02000000000000000000" pitchFamily="2" charset="0"/>
              </a:rPr>
              <a:t>) or </a:t>
            </a:r>
            <a:r>
              <a:rPr lang="en-US" dirty="0" err="1" smtClean="0">
                <a:latin typeface="AR ESSENCE" panose="02000000000000000000" pitchFamily="2" charset="0"/>
              </a:rPr>
              <a:t>Pani</a:t>
            </a:r>
            <a:r>
              <a:rPr lang="en-US" dirty="0" smtClean="0">
                <a:latin typeface="AR ESSENCE" panose="02000000000000000000" pitchFamily="2" charset="0"/>
              </a:rPr>
              <a:t> (</a:t>
            </a:r>
            <a:r>
              <a:rPr lang="en-US" dirty="0" err="1" smtClean="0">
                <a:latin typeface="AR ESSENCE" panose="02000000000000000000" pitchFamily="2" charset="0"/>
              </a:rPr>
              <a:t>Ms</a:t>
            </a:r>
            <a:r>
              <a:rPr lang="en-US" dirty="0" smtClean="0">
                <a:latin typeface="AR ESSENCE" panose="02000000000000000000" pitchFamily="2" charset="0"/>
              </a:rPr>
              <a:t>) is the safest way to address someone who is Polish. This should be accompanied by the first name, of course. Taking the surname of a person is seen as a slight even when a Pan/</a:t>
            </a:r>
            <a:r>
              <a:rPr lang="en-US" dirty="0" err="1" smtClean="0">
                <a:latin typeface="AR ESSENCE" panose="02000000000000000000" pitchFamily="2" charset="0"/>
              </a:rPr>
              <a:t>Pani</a:t>
            </a:r>
            <a:r>
              <a:rPr lang="en-US" dirty="0" smtClean="0">
                <a:latin typeface="AR ESSENCE" panose="02000000000000000000" pitchFamily="2" charset="0"/>
              </a:rPr>
              <a:t> is placed before.  "Ty" is polish for "you". If one is allowed to call the other "Ty", it means that the relationship is a lot informal</a:t>
            </a:r>
            <a:endParaRPr lang="pl-PL" dirty="0">
              <a:latin typeface="AR ESSENCE" panose="02000000000000000000" pitchFamily="2" charset="0"/>
            </a:endParaRPr>
          </a:p>
        </p:txBody>
      </p:sp>
      <p:pic>
        <p:nvPicPr>
          <p:cNvPr id="5" name="Obraz 4"/>
          <p:cNvPicPr>
            <a:picLocks noChangeAspect="1"/>
          </p:cNvPicPr>
          <p:nvPr/>
        </p:nvPicPr>
        <p:blipFill>
          <a:blip r:embed="rId2"/>
          <a:stretch>
            <a:fillRect/>
          </a:stretch>
        </p:blipFill>
        <p:spPr>
          <a:xfrm>
            <a:off x="6308192" y="1351149"/>
            <a:ext cx="5717451" cy="3610130"/>
          </a:xfrm>
          <a:prstGeom prst="rect">
            <a:avLst/>
          </a:prstGeom>
        </p:spPr>
      </p:pic>
    </p:spTree>
    <p:extLst>
      <p:ext uri="{BB962C8B-B14F-4D97-AF65-F5344CB8AC3E}">
        <p14:creationId xmlns:p14="http://schemas.microsoft.com/office/powerpoint/2010/main" val="123820170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956" y="248356"/>
            <a:ext cx="11003844" cy="5928607"/>
          </a:xfrm>
        </p:spPr>
        <p:txBody>
          <a:bodyPr numCol="2"/>
          <a:lstStyle/>
          <a:p>
            <a:pPr marL="0" indent="0">
              <a:buNone/>
            </a:pPr>
            <a:r>
              <a:rPr lang="en-US" dirty="0" smtClean="0">
                <a:latin typeface="AR ESSENCE" panose="02000000000000000000" pitchFamily="2" charset="0"/>
              </a:rPr>
              <a:t>It is important to remember name days (a patron saint's day - rather than birthdays). This anniversary is important for Poles and in no other culture, it is celebrated with equal fanfare. In order to avoid awkward situations, it is worthwhile checking the calendar and marking the appropriate date.  </a:t>
            </a:r>
            <a:br>
              <a:rPr lang="en-US" dirty="0" smtClean="0">
                <a:latin typeface="AR ESSENCE" panose="02000000000000000000" pitchFamily="2" charset="0"/>
              </a:rPr>
            </a:br>
            <a:endParaRPr lang="pl-PL" dirty="0">
              <a:latin typeface="AR ESSENCE" panose="02000000000000000000" pitchFamily="2" charset="0"/>
            </a:endParaRPr>
          </a:p>
        </p:txBody>
      </p:sp>
      <p:pic>
        <p:nvPicPr>
          <p:cNvPr id="4" name="Obraz 3"/>
          <p:cNvPicPr>
            <a:picLocks noChangeAspect="1"/>
          </p:cNvPicPr>
          <p:nvPr/>
        </p:nvPicPr>
        <p:blipFill>
          <a:blip r:embed="rId2"/>
          <a:stretch>
            <a:fillRect/>
          </a:stretch>
        </p:blipFill>
        <p:spPr>
          <a:xfrm>
            <a:off x="6762044" y="589620"/>
            <a:ext cx="4807599" cy="4779484"/>
          </a:xfrm>
          <a:prstGeom prst="rect">
            <a:avLst/>
          </a:prstGeom>
        </p:spPr>
      </p:pic>
      <p:pic>
        <p:nvPicPr>
          <p:cNvPr id="5" name="Obraz 4"/>
          <p:cNvPicPr>
            <a:picLocks noChangeAspect="1"/>
          </p:cNvPicPr>
          <p:nvPr/>
        </p:nvPicPr>
        <p:blipFill>
          <a:blip r:embed="rId3"/>
          <a:stretch>
            <a:fillRect/>
          </a:stretch>
        </p:blipFill>
        <p:spPr>
          <a:xfrm>
            <a:off x="6896607" y="2820109"/>
            <a:ext cx="4673036" cy="2344678"/>
          </a:xfrm>
          <a:prstGeom prst="rect">
            <a:avLst/>
          </a:prstGeom>
        </p:spPr>
      </p:pic>
    </p:spTree>
    <p:extLst>
      <p:ext uri="{BB962C8B-B14F-4D97-AF65-F5344CB8AC3E}">
        <p14:creationId xmlns:p14="http://schemas.microsoft.com/office/powerpoint/2010/main" val="178387597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528</Words>
  <Application>Microsoft Office PowerPoint</Application>
  <PresentationFormat>Panoramiczny</PresentationFormat>
  <Paragraphs>15</Paragraphs>
  <Slides>10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AR BONNIE</vt:lpstr>
      <vt:lpstr>AR ESSENCE</vt:lpstr>
      <vt:lpstr>Arial</vt:lpstr>
      <vt:lpstr>Calibri</vt:lpstr>
      <vt:lpstr>Calibri Light</vt:lpstr>
      <vt:lpstr>Motyw pakietu Office</vt:lpstr>
      <vt:lpstr>Polish Culture</vt:lpstr>
      <vt:lpstr>Marzanna – Burning and drowning a straw effigy</vt:lpstr>
      <vt:lpstr>Written Eggs / Pisanki</vt:lpstr>
      <vt:lpstr> Śmigus Dyngus – Pouring buckets of water on strangers</vt:lpstr>
      <vt:lpstr> Poprawiny – Having a second wedding party after the first</vt:lpstr>
      <vt:lpstr>Kanapki – Sliced bread instead of sandwiches</vt:lpstr>
      <vt:lpstr>Fat Thursday</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Culture</dc:title>
  <dc:creator>czapa40a@wp.pl</dc:creator>
  <cp:lastModifiedBy>czapa40a@wp.pl</cp:lastModifiedBy>
  <cp:revision>7</cp:revision>
  <dcterms:created xsi:type="dcterms:W3CDTF">2017-06-04T18:01:31Z</dcterms:created>
  <dcterms:modified xsi:type="dcterms:W3CDTF">2017-06-04T18:47:35Z</dcterms:modified>
</cp:coreProperties>
</file>