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6E68AD-57B2-436C-B696-853D8C25A7F2}" type="datetimeFigureOut">
              <a:rPr lang="ru-RU" smtClean="0"/>
              <a:t>10.02.2020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A32E2D3-F02A-4A2C-A604-6D7065B34230}" type="slidenum">
              <a:rPr lang="ru-RU" smtClean="0"/>
              <a:t>‹#›</a:t>
            </a:fld>
            <a:endParaRPr lang="ru-RU"/>
          </a:p>
        </p:txBody>
      </p:sp>
    </p:spTree>
    <p:extLst>
      <p:ext uri="{BB962C8B-B14F-4D97-AF65-F5344CB8AC3E}">
        <p14:creationId xmlns:p14="http://schemas.microsoft.com/office/powerpoint/2010/main" val="3767072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6E68AD-57B2-436C-B696-853D8C25A7F2}" type="datetimeFigureOut">
              <a:rPr lang="ru-RU" smtClean="0"/>
              <a:t>10.02.2020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A32E2D3-F02A-4A2C-A604-6D7065B34230}" type="slidenum">
              <a:rPr lang="ru-RU" smtClean="0"/>
              <a:t>‹#›</a:t>
            </a:fld>
            <a:endParaRPr lang="ru-RU"/>
          </a:p>
        </p:txBody>
      </p:sp>
    </p:spTree>
    <p:extLst>
      <p:ext uri="{BB962C8B-B14F-4D97-AF65-F5344CB8AC3E}">
        <p14:creationId xmlns:p14="http://schemas.microsoft.com/office/powerpoint/2010/main" val="571963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6E68AD-57B2-436C-B696-853D8C25A7F2}" type="datetimeFigureOut">
              <a:rPr lang="ru-RU" smtClean="0"/>
              <a:t>10.02.2020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A32E2D3-F02A-4A2C-A604-6D7065B34230}"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1100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6E68AD-57B2-436C-B696-853D8C25A7F2}" type="datetimeFigureOut">
              <a:rPr lang="ru-RU" smtClean="0"/>
              <a:t>10.02.2020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A32E2D3-F02A-4A2C-A604-6D7065B34230}" type="slidenum">
              <a:rPr lang="ru-RU" smtClean="0"/>
              <a:t>‹#›</a:t>
            </a:fld>
            <a:endParaRPr lang="ru-RU"/>
          </a:p>
        </p:txBody>
      </p:sp>
    </p:spTree>
    <p:extLst>
      <p:ext uri="{BB962C8B-B14F-4D97-AF65-F5344CB8AC3E}">
        <p14:creationId xmlns:p14="http://schemas.microsoft.com/office/powerpoint/2010/main" val="2965969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6E68AD-57B2-436C-B696-853D8C25A7F2}" type="datetimeFigureOut">
              <a:rPr lang="ru-RU" smtClean="0"/>
              <a:t>10.02.2020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A32E2D3-F02A-4A2C-A604-6D7065B34230}"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707150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6E68AD-57B2-436C-B696-853D8C25A7F2}" type="datetimeFigureOut">
              <a:rPr lang="ru-RU" smtClean="0"/>
              <a:t>10.02.2020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A32E2D3-F02A-4A2C-A604-6D7065B34230}" type="slidenum">
              <a:rPr lang="ru-RU" smtClean="0"/>
              <a:t>‹#›</a:t>
            </a:fld>
            <a:endParaRPr lang="ru-RU"/>
          </a:p>
        </p:txBody>
      </p:sp>
    </p:spTree>
    <p:extLst>
      <p:ext uri="{BB962C8B-B14F-4D97-AF65-F5344CB8AC3E}">
        <p14:creationId xmlns:p14="http://schemas.microsoft.com/office/powerpoint/2010/main" val="1902557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6E68AD-57B2-436C-B696-853D8C25A7F2}" type="datetimeFigureOut">
              <a:rPr lang="ru-RU" smtClean="0"/>
              <a:t>10.02.2020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A32E2D3-F02A-4A2C-A604-6D7065B34230}" type="slidenum">
              <a:rPr lang="ru-RU" smtClean="0"/>
              <a:t>‹#›</a:t>
            </a:fld>
            <a:endParaRPr lang="ru-RU"/>
          </a:p>
        </p:txBody>
      </p:sp>
    </p:spTree>
    <p:extLst>
      <p:ext uri="{BB962C8B-B14F-4D97-AF65-F5344CB8AC3E}">
        <p14:creationId xmlns:p14="http://schemas.microsoft.com/office/powerpoint/2010/main" val="25303312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6E68AD-57B2-436C-B696-853D8C25A7F2}" type="datetimeFigureOut">
              <a:rPr lang="ru-RU" smtClean="0"/>
              <a:t>10.02.2020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A32E2D3-F02A-4A2C-A604-6D7065B34230}" type="slidenum">
              <a:rPr lang="ru-RU" smtClean="0"/>
              <a:t>‹#›</a:t>
            </a:fld>
            <a:endParaRPr lang="ru-RU"/>
          </a:p>
        </p:txBody>
      </p:sp>
    </p:spTree>
    <p:extLst>
      <p:ext uri="{BB962C8B-B14F-4D97-AF65-F5344CB8AC3E}">
        <p14:creationId xmlns:p14="http://schemas.microsoft.com/office/powerpoint/2010/main" val="1464748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6E68AD-57B2-436C-B696-853D8C25A7F2}" type="datetimeFigureOut">
              <a:rPr lang="ru-RU" smtClean="0"/>
              <a:t>10.02.2020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A32E2D3-F02A-4A2C-A604-6D7065B34230}" type="slidenum">
              <a:rPr lang="ru-RU" smtClean="0"/>
              <a:t>‹#›</a:t>
            </a:fld>
            <a:endParaRPr lang="ru-RU"/>
          </a:p>
        </p:txBody>
      </p:sp>
    </p:spTree>
    <p:extLst>
      <p:ext uri="{BB962C8B-B14F-4D97-AF65-F5344CB8AC3E}">
        <p14:creationId xmlns:p14="http://schemas.microsoft.com/office/powerpoint/2010/main" val="3401422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6E68AD-57B2-436C-B696-853D8C25A7F2}" type="datetimeFigureOut">
              <a:rPr lang="ru-RU" smtClean="0"/>
              <a:t>10.02.2020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A32E2D3-F02A-4A2C-A604-6D7065B34230}" type="slidenum">
              <a:rPr lang="ru-RU" smtClean="0"/>
              <a:t>‹#›</a:t>
            </a:fld>
            <a:endParaRPr lang="ru-RU"/>
          </a:p>
        </p:txBody>
      </p:sp>
    </p:spTree>
    <p:extLst>
      <p:ext uri="{BB962C8B-B14F-4D97-AF65-F5344CB8AC3E}">
        <p14:creationId xmlns:p14="http://schemas.microsoft.com/office/powerpoint/2010/main" val="2040029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6E68AD-57B2-436C-B696-853D8C25A7F2}" type="datetimeFigureOut">
              <a:rPr lang="ru-RU" smtClean="0"/>
              <a:t>10.02.2020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A32E2D3-F02A-4A2C-A604-6D7065B34230}" type="slidenum">
              <a:rPr lang="ru-RU" smtClean="0"/>
              <a:t>‹#›</a:t>
            </a:fld>
            <a:endParaRPr lang="ru-RU"/>
          </a:p>
        </p:txBody>
      </p:sp>
    </p:spTree>
    <p:extLst>
      <p:ext uri="{BB962C8B-B14F-4D97-AF65-F5344CB8AC3E}">
        <p14:creationId xmlns:p14="http://schemas.microsoft.com/office/powerpoint/2010/main" val="693934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6E68AD-57B2-436C-B696-853D8C25A7F2}" type="datetimeFigureOut">
              <a:rPr lang="ru-RU" smtClean="0"/>
              <a:t>10.02.2020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A32E2D3-F02A-4A2C-A604-6D7065B34230}" type="slidenum">
              <a:rPr lang="ru-RU" smtClean="0"/>
              <a:t>‹#›</a:t>
            </a:fld>
            <a:endParaRPr lang="ru-RU"/>
          </a:p>
        </p:txBody>
      </p:sp>
    </p:spTree>
    <p:extLst>
      <p:ext uri="{BB962C8B-B14F-4D97-AF65-F5344CB8AC3E}">
        <p14:creationId xmlns:p14="http://schemas.microsoft.com/office/powerpoint/2010/main" val="2369785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6E68AD-57B2-436C-B696-853D8C25A7F2}" type="datetimeFigureOut">
              <a:rPr lang="ru-RU" smtClean="0"/>
              <a:t>10.02.2020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A32E2D3-F02A-4A2C-A604-6D7065B34230}" type="slidenum">
              <a:rPr lang="ru-RU" smtClean="0"/>
              <a:t>‹#›</a:t>
            </a:fld>
            <a:endParaRPr lang="ru-RU"/>
          </a:p>
        </p:txBody>
      </p:sp>
    </p:spTree>
    <p:extLst>
      <p:ext uri="{BB962C8B-B14F-4D97-AF65-F5344CB8AC3E}">
        <p14:creationId xmlns:p14="http://schemas.microsoft.com/office/powerpoint/2010/main" val="1292783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6E68AD-57B2-436C-B696-853D8C25A7F2}" type="datetimeFigureOut">
              <a:rPr lang="ru-RU" smtClean="0"/>
              <a:t>10.02.2020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A32E2D3-F02A-4A2C-A604-6D7065B34230}" type="slidenum">
              <a:rPr lang="ru-RU" smtClean="0"/>
              <a:t>‹#›</a:t>
            </a:fld>
            <a:endParaRPr lang="ru-RU"/>
          </a:p>
        </p:txBody>
      </p:sp>
    </p:spTree>
    <p:extLst>
      <p:ext uri="{BB962C8B-B14F-4D97-AF65-F5344CB8AC3E}">
        <p14:creationId xmlns:p14="http://schemas.microsoft.com/office/powerpoint/2010/main" val="1023832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6E68AD-57B2-436C-B696-853D8C25A7F2}" type="datetimeFigureOut">
              <a:rPr lang="ru-RU" smtClean="0"/>
              <a:t>10.02.2020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A32E2D3-F02A-4A2C-A604-6D7065B34230}" type="slidenum">
              <a:rPr lang="ru-RU" smtClean="0"/>
              <a:t>‹#›</a:t>
            </a:fld>
            <a:endParaRPr lang="ru-RU"/>
          </a:p>
        </p:txBody>
      </p:sp>
    </p:spTree>
    <p:extLst>
      <p:ext uri="{BB962C8B-B14F-4D97-AF65-F5344CB8AC3E}">
        <p14:creationId xmlns:p14="http://schemas.microsoft.com/office/powerpoint/2010/main" val="2922279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6E68AD-57B2-436C-B696-853D8C25A7F2}" type="datetimeFigureOut">
              <a:rPr lang="ru-RU" smtClean="0"/>
              <a:t>10.02.2020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A32E2D3-F02A-4A2C-A604-6D7065B34230}" type="slidenum">
              <a:rPr lang="ru-RU" smtClean="0"/>
              <a:t>‹#›</a:t>
            </a:fld>
            <a:endParaRPr lang="ru-RU"/>
          </a:p>
        </p:txBody>
      </p:sp>
    </p:spTree>
    <p:extLst>
      <p:ext uri="{BB962C8B-B14F-4D97-AF65-F5344CB8AC3E}">
        <p14:creationId xmlns:p14="http://schemas.microsoft.com/office/powerpoint/2010/main" val="471282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6E68AD-57B2-436C-B696-853D8C25A7F2}" type="datetimeFigureOut">
              <a:rPr lang="ru-RU" smtClean="0"/>
              <a:t>10.02.2020</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A32E2D3-F02A-4A2C-A604-6D7065B34230}" type="slidenum">
              <a:rPr lang="ru-RU" smtClean="0"/>
              <a:t>‹#›</a:t>
            </a:fld>
            <a:endParaRPr lang="ru-RU"/>
          </a:p>
        </p:txBody>
      </p:sp>
    </p:spTree>
    <p:extLst>
      <p:ext uri="{BB962C8B-B14F-4D97-AF65-F5344CB8AC3E}">
        <p14:creationId xmlns:p14="http://schemas.microsoft.com/office/powerpoint/2010/main" val="28320592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Impacts of climate change to forests</a:t>
            </a:r>
            <a:endParaRPr lang="ru-RU" dirty="0"/>
          </a:p>
        </p:txBody>
      </p:sp>
      <p:sp>
        <p:nvSpPr>
          <p:cNvPr id="3" name="Subtitle 2"/>
          <p:cNvSpPr>
            <a:spLocks noGrp="1"/>
          </p:cNvSpPr>
          <p:nvPr>
            <p:ph type="subTitle" idx="1"/>
          </p:nvPr>
        </p:nvSpPr>
        <p:spPr>
          <a:xfrm>
            <a:off x="0" y="6558902"/>
            <a:ext cx="4580082" cy="299098"/>
          </a:xfrm>
        </p:spPr>
        <p:txBody>
          <a:bodyPr>
            <a:normAutofit fontScale="92500" lnSpcReduction="20000"/>
          </a:bodyPr>
          <a:lstStyle/>
          <a:p>
            <a:pPr algn="ctr"/>
            <a:r>
              <a:rPr lang="en-US" dirty="0" err="1" smtClean="0"/>
              <a:t>Turcan</a:t>
            </a:r>
            <a:r>
              <a:rPr lang="en-US" dirty="0" smtClean="0"/>
              <a:t> </a:t>
            </a:r>
            <a:r>
              <a:rPr lang="en-US" dirty="0" err="1" smtClean="0"/>
              <a:t>Eugeniu</a:t>
            </a:r>
            <a:r>
              <a:rPr lang="en-US" dirty="0" smtClean="0"/>
              <a:t> &amp; </a:t>
            </a:r>
            <a:r>
              <a:rPr lang="en-US" dirty="0" err="1" smtClean="0"/>
              <a:t>Dumitrscu</a:t>
            </a:r>
            <a:r>
              <a:rPr lang="en-US" dirty="0" smtClean="0"/>
              <a:t> Cristian-Patriciu</a:t>
            </a:r>
            <a:endParaRPr lang="ru-RU" dirty="0"/>
          </a:p>
        </p:txBody>
      </p:sp>
    </p:spTree>
    <p:extLst>
      <p:ext uri="{BB962C8B-B14F-4D97-AF65-F5344CB8AC3E}">
        <p14:creationId xmlns:p14="http://schemas.microsoft.com/office/powerpoint/2010/main" val="402239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733" y="4550229"/>
            <a:ext cx="8596668" cy="1937658"/>
          </a:xfrm>
        </p:spPr>
        <p:txBody>
          <a:bodyPr>
            <a:noAutofit/>
          </a:bodyPr>
          <a:lstStyle/>
          <a:p>
            <a:pPr algn="ctr"/>
            <a:r>
              <a:rPr lang="en-US" sz="1600" dirty="0"/>
              <a:t>In the </a:t>
            </a:r>
            <a:r>
              <a:rPr lang="en-US" sz="1600" dirty="0" smtClean="0"/>
              <a:t>Moldova, </a:t>
            </a:r>
            <a:r>
              <a:rPr lang="en-US" sz="1600" dirty="0"/>
              <a:t>forests </a:t>
            </a:r>
            <a:r>
              <a:rPr lang="en-US" sz="1600" dirty="0" smtClean="0"/>
              <a:t>occupy most of the country, </a:t>
            </a:r>
            <a:r>
              <a:rPr lang="en-US" sz="1600" dirty="0"/>
              <a:t>about one third of the country's total land area</a:t>
            </a:r>
            <a:r>
              <a:rPr lang="en-US" sz="1600" dirty="0" smtClean="0"/>
              <a:t>. </a:t>
            </a:r>
            <a:r>
              <a:rPr lang="en-US" sz="1600" dirty="0"/>
              <a:t>America's forests provide many benefits and services to society, including clean water and air, recreation, wildlife habitat, carbon storage, climate regulation, and a variety of forest products</a:t>
            </a:r>
            <a:r>
              <a:rPr lang="en-US" sz="1600" dirty="0" smtClean="0"/>
              <a:t>. </a:t>
            </a:r>
            <a:r>
              <a:rPr lang="en-US" sz="1600" dirty="0"/>
              <a:t>Climate influences the structure and function of forest ecosystems and plays an essential role in forest health. A changing climate may worsen many of the threats to forests, such as pest outbreaks, fires, human development, and drought.</a:t>
            </a:r>
            <a:endParaRPr lang="ru-RU" sz="1600" dirty="0"/>
          </a:p>
        </p:txBody>
      </p:sp>
      <p:pic>
        <p:nvPicPr>
          <p:cNvPr id="1026" name="Picture 2" descr="Image result for forest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5989" y="355647"/>
            <a:ext cx="5986102" cy="338214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cdn.discordapp.com/attachments/651445409683865649/676446085450956810/schimbari_climatice_1-300x21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4901" y="1003733"/>
            <a:ext cx="2857500" cy="2085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4405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9062" y="4991209"/>
            <a:ext cx="8911690" cy="1052539"/>
          </a:xfrm>
        </p:spPr>
        <p:txBody>
          <a:bodyPr>
            <a:noAutofit/>
          </a:bodyPr>
          <a:lstStyle/>
          <a:p>
            <a:pPr algn="ctr"/>
            <a:r>
              <a:rPr lang="en-US" sz="1400" dirty="0">
                <a:latin typeface="Calibri" panose="020F0502020204030204" pitchFamily="34" charset="0"/>
                <a:cs typeface="Calibri" panose="020F0502020204030204" pitchFamily="34" charset="0"/>
              </a:rPr>
              <a:t/>
            </a:r>
            <a:br>
              <a:rPr lang="en-US" sz="1400" dirty="0">
                <a:latin typeface="Calibri" panose="020F0502020204030204" pitchFamily="34" charset="0"/>
                <a:cs typeface="Calibri" panose="020F0502020204030204" pitchFamily="34" charset="0"/>
              </a:rPr>
            </a:br>
            <a:r>
              <a:rPr lang="en-US" sz="1400" dirty="0" smtClean="0">
                <a:latin typeface="Calibri" panose="020F0502020204030204" pitchFamily="34" charset="0"/>
                <a:cs typeface="Calibri" panose="020F0502020204030204" pitchFamily="34" charset="0"/>
              </a:rPr>
              <a:t> Another </a:t>
            </a:r>
            <a:r>
              <a:rPr lang="en-US" sz="1400" dirty="0">
                <a:latin typeface="Calibri" panose="020F0502020204030204" pitchFamily="34" charset="0"/>
                <a:cs typeface="Calibri" panose="020F0502020204030204" pitchFamily="34" charset="0"/>
              </a:rPr>
              <a:t>effect of the high temperatures is represented by forest fires, which are becoming more frequent especially in the forest steppe area of ​​our country. Maybe we should consider ourselves lucky that we did not arrive as in the situation of the Italians or the Greeks.</a:t>
            </a:r>
            <a:br>
              <a:rPr lang="en-US" sz="1400" dirty="0">
                <a:latin typeface="Calibri" panose="020F0502020204030204" pitchFamily="34" charset="0"/>
                <a:cs typeface="Calibri" panose="020F0502020204030204" pitchFamily="34" charset="0"/>
              </a:rPr>
            </a:br>
            <a:r>
              <a:rPr lang="en-US" sz="1400" dirty="0">
                <a:latin typeface="Calibri" panose="020F0502020204030204" pitchFamily="34" charset="0"/>
                <a:cs typeface="Calibri" panose="020F0502020204030204" pitchFamily="34" charset="0"/>
              </a:rPr>
              <a:t>Last but not least, climate change also has its mark on biodiversity in forest ecosystems, often leading to its decline. A low-biodiversity forest ecosystem will face more challenges in the future!</a:t>
            </a:r>
            <a:endParaRPr lang="ru-RU" sz="1400" dirty="0">
              <a:latin typeface="Calibri" panose="020F0502020204030204" pitchFamily="34" charset="0"/>
              <a:cs typeface="Calibri" panose="020F0502020204030204" pitchFamily="34" charset="0"/>
            </a:endParaRPr>
          </a:p>
        </p:txBody>
      </p:sp>
      <p:pic>
        <p:nvPicPr>
          <p:cNvPr id="2050" name="Picture 2" descr="Image result for forests"/>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935083" y="1297577"/>
            <a:ext cx="5155669" cy="3615255"/>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half" idx="2"/>
          </p:nvPr>
        </p:nvSpPr>
        <p:spPr>
          <a:xfrm>
            <a:off x="1072539" y="1297576"/>
            <a:ext cx="3854528" cy="3615255"/>
          </a:xfrm>
        </p:spPr>
        <p:txBody>
          <a:bodyPr>
            <a:normAutofit/>
          </a:bodyPr>
          <a:lstStyle/>
          <a:p>
            <a:r>
              <a:rPr lang="en-US" sz="1600" dirty="0" smtClean="0">
                <a:solidFill>
                  <a:schemeClr val="accent1"/>
                </a:solidFill>
                <a:latin typeface="Calibri" panose="020F0502020204030204" pitchFamily="34" charset="0"/>
                <a:cs typeface="Calibri" panose="020F0502020204030204" pitchFamily="34" charset="0"/>
              </a:rPr>
              <a:t>  The </a:t>
            </a:r>
            <a:r>
              <a:rPr lang="en-US" sz="1600" dirty="0">
                <a:solidFill>
                  <a:schemeClr val="accent1"/>
                </a:solidFill>
                <a:latin typeface="Calibri" panose="020F0502020204030204" pitchFamily="34" charset="0"/>
                <a:cs typeface="Calibri" panose="020F0502020204030204" pitchFamily="34" charset="0"/>
              </a:rPr>
              <a:t>temperature recovery favors the exponential development of pathogens. Perhaps the best known example is that of bark beetles that bear the part between wood and bark, that is, the living part of the tree, leading to their death. Both in the specialized literature, where the results of scientific research in the field, as well as in the online or offline publications, less specialized, are reported more and more cases in which these "wonderful" cockroaches have destroyed entire forests, especially softwood, especially </a:t>
            </a:r>
            <a:r>
              <a:rPr lang="en-US" sz="1600" dirty="0" smtClean="0">
                <a:solidFill>
                  <a:schemeClr val="accent1"/>
                </a:solidFill>
                <a:latin typeface="Calibri" panose="020F0502020204030204" pitchFamily="34" charset="0"/>
                <a:cs typeface="Calibri" panose="020F0502020204030204" pitchFamily="34" charset="0"/>
              </a:rPr>
              <a:t>spruce - </a:t>
            </a:r>
            <a:r>
              <a:rPr lang="en-US" sz="1600" dirty="0" err="1" smtClean="0">
                <a:solidFill>
                  <a:schemeClr val="accent1"/>
                </a:solidFill>
                <a:latin typeface="Calibri" panose="020F0502020204030204" pitchFamily="34" charset="0"/>
                <a:cs typeface="Calibri" panose="020F0502020204030204" pitchFamily="34" charset="0"/>
              </a:rPr>
              <a:t>Picea</a:t>
            </a:r>
            <a:endParaRPr lang="ru-RU" sz="1600" dirty="0">
              <a:solidFill>
                <a:schemeClr val="accent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99086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1471" y="4824548"/>
            <a:ext cx="8596668" cy="1793966"/>
          </a:xfrm>
        </p:spPr>
        <p:txBody>
          <a:bodyPr>
            <a:noAutofit/>
          </a:bodyPr>
          <a:lstStyle/>
          <a:p>
            <a:pPr algn="ctr"/>
            <a:r>
              <a:rPr lang="en-US" sz="1400" dirty="0">
                <a:latin typeface="Calibri" panose="020F0502020204030204" pitchFamily="34" charset="0"/>
                <a:cs typeface="Calibri" panose="020F0502020204030204" pitchFamily="34" charset="0"/>
              </a:rPr>
              <a:t>Drying of trees and trees. A notable example in this regard is the drying of hardwood specimens from </a:t>
            </a:r>
            <a:r>
              <a:rPr lang="en-US" sz="1400" dirty="0" err="1">
                <a:latin typeface="Calibri" panose="020F0502020204030204" pitchFamily="34" charset="0"/>
                <a:cs typeface="Calibri" panose="020F0502020204030204" pitchFamily="34" charset="0"/>
              </a:rPr>
              <a:t>Tâmpa</a:t>
            </a:r>
            <a:r>
              <a:rPr lang="en-US" sz="1400" dirty="0">
                <a:latin typeface="Calibri" panose="020F0502020204030204" pitchFamily="34" charset="0"/>
                <a:cs typeface="Calibri" panose="020F0502020204030204" pitchFamily="34" charset="0"/>
              </a:rPr>
              <a:t> and from the neighboring areas of Brasov. In a simple search on any of the online search engines, the list is filled with articles about this problem, most of which have appeared in the last two to three years. But this is not a singular case! In countless other places in Romania, but especially in Transylvania (personal observations), there are many resinous trees that dry from day to day. Well, another possible cause may be the expansion of softwoods outside the natural area, an expansion that was "fashionable" three or four decades ago. The gradual drying of trees will lead both to their death and, consequently, to the decrease of the productivity of the trees, as well as to massive infestations with pathogens.</a:t>
            </a:r>
            <a:endParaRPr lang="ru-RU" sz="1400" dirty="0">
              <a:latin typeface="Calibri" panose="020F0502020204030204" pitchFamily="34" charset="0"/>
              <a:cs typeface="Calibri" panose="020F0502020204030204" pitchFamily="34" charset="0"/>
            </a:endParaRPr>
          </a:p>
        </p:txBody>
      </p:sp>
      <p:pic>
        <p:nvPicPr>
          <p:cNvPr id="3075" name="Picture 3" descr="Image result for forest global warmi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1367" y="862450"/>
            <a:ext cx="4378438" cy="3143493"/>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https://cdn.discordapp.com/attachments/651445409683865649/676446051871358979/schimbari_climatice_2-300x22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5040" y="1186972"/>
            <a:ext cx="3231475" cy="2494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7550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40</TotalTime>
  <Words>369</Words>
  <Application>Microsoft Office PowerPoint</Application>
  <PresentationFormat>Widescreen</PresentationFormat>
  <Paragraphs>6</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Trebuchet MS</vt:lpstr>
      <vt:lpstr>Wingdings 3</vt:lpstr>
      <vt:lpstr>Facet</vt:lpstr>
      <vt:lpstr>Impacts of climate change to forests</vt:lpstr>
      <vt:lpstr>In the Moldova, forests occupy most of the country, about one third of the country's total land area. America's forests provide many benefits and services to society, including clean water and air, recreation, wildlife habitat, carbon storage, climate regulation, and a variety of forest products. Climate influences the structure and function of forest ecosystems and plays an essential role in forest health. A changing climate may worsen many of the threats to forests, such as pest outbreaks, fires, human development, and drought.</vt:lpstr>
      <vt:lpstr>  Another effect of the high temperatures is represented by forest fires, which are becoming more frequent especially in the forest steppe area of ​​our country. Maybe we should consider ourselves lucky that we did not arrive as in the situation of the Italians or the Greeks. Last but not least, climate change also has its mark on biodiversity in forest ecosystems, often leading to its decline. A low-biodiversity forest ecosystem will face more challenges in the future!</vt:lpstr>
      <vt:lpstr>Drying of trees and trees. A notable example in this regard is the drying of hardwood specimens from Tâmpa and from the neighboring areas of Brasov. In a simple search on any of the online search engines, the list is filled with articles about this problem, most of which have appeared in the last two to three years. But this is not a singular case! In countless other places in Romania, but especially in Transylvania (personal observations), there are many resinous trees that dry from day to day. Well, another possible cause may be the expansion of softwoods outside the natural area, an expansion that was "fashionable" three or four decades ago. The gradual drying of trees will lead both to their death and, consequently, to the decrease of the productivity of the trees, as well as to massive infestations with pathogens.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Impacts of climate change to forests</dc:title>
  <dc:creator>ASUS</dc:creator>
  <cp:lastModifiedBy>ASUS</cp:lastModifiedBy>
  <cp:revision>5</cp:revision>
  <dcterms:created xsi:type="dcterms:W3CDTF">2020-02-10T15:20:39Z</dcterms:created>
  <dcterms:modified xsi:type="dcterms:W3CDTF">2020-02-10T16:01:23Z</dcterms:modified>
</cp:coreProperties>
</file>