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57" r:id="rId4"/>
    <p:sldId id="259" r:id="rId5"/>
    <p:sldId id="260" r:id="rId6"/>
    <p:sldId id="262" r:id="rId7"/>
    <p:sldId id="258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ângulo arredondad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ângulo arredondad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B02D82-B337-462C-AE7C-474B97B22464}" type="datetimeFigureOut">
              <a:rPr lang="pt-PT" smtClean="0"/>
              <a:t>21/03/2017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8FB2D63-47C4-4389-9C92-B4C7072117A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D82-B337-462C-AE7C-474B97B22464}" type="datetimeFigureOut">
              <a:rPr lang="pt-PT" smtClean="0"/>
              <a:t>21/03/2017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D63-47C4-4389-9C92-B4C7072117A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D82-B337-462C-AE7C-474B97B22464}" type="datetimeFigureOut">
              <a:rPr lang="pt-PT" smtClean="0"/>
              <a:t>21/03/2017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D63-47C4-4389-9C92-B4C7072117A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D82-B337-462C-AE7C-474B97B22464}" type="datetimeFigureOut">
              <a:rPr lang="pt-PT" smtClean="0"/>
              <a:t>21/03/2017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D63-47C4-4389-9C92-B4C7072117A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D82-B337-462C-AE7C-474B97B22464}" type="datetimeFigureOut">
              <a:rPr lang="pt-PT" smtClean="0"/>
              <a:t>21/03/2017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D63-47C4-4389-9C92-B4C7072117A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D82-B337-462C-AE7C-474B97B22464}" type="datetimeFigureOut">
              <a:rPr lang="pt-PT" smtClean="0"/>
              <a:t>21/03/2017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D63-47C4-4389-9C92-B4C7072117A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B02D82-B337-462C-AE7C-474B97B22464}" type="datetimeFigureOut">
              <a:rPr lang="pt-PT" smtClean="0"/>
              <a:t>21/03/2017</a:t>
            </a:fld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FB2D63-47C4-4389-9C92-B4C7072117AC}" type="slidenum">
              <a:rPr lang="pt-PT" smtClean="0"/>
              <a:t>‹nº›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B02D82-B337-462C-AE7C-474B97B22464}" type="datetimeFigureOut">
              <a:rPr lang="pt-PT" smtClean="0"/>
              <a:t>21/03/2017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8FB2D63-47C4-4389-9C92-B4C7072117A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D82-B337-462C-AE7C-474B97B22464}" type="datetimeFigureOut">
              <a:rPr lang="pt-PT" smtClean="0"/>
              <a:t>21/03/2017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D63-47C4-4389-9C92-B4C7072117A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D82-B337-462C-AE7C-474B97B22464}" type="datetimeFigureOut">
              <a:rPr lang="pt-PT" smtClean="0"/>
              <a:t>21/03/2017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D63-47C4-4389-9C92-B4C7072117A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2D82-B337-462C-AE7C-474B97B22464}" type="datetimeFigureOut">
              <a:rPr lang="pt-PT" smtClean="0"/>
              <a:t>21/03/2017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B2D63-47C4-4389-9C92-B4C7072117A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ângulo arredondad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ângulo arredondad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B02D82-B337-462C-AE7C-474B97B22464}" type="datetimeFigureOut">
              <a:rPr lang="pt-PT" smtClean="0"/>
              <a:t>21/03/2017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8FB2D63-47C4-4389-9C92-B4C7072117A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401887"/>
            <a:ext cx="8591872" cy="1470025"/>
          </a:xfrm>
        </p:spPr>
        <p:txBody>
          <a:bodyPr/>
          <a:lstStyle/>
          <a:p>
            <a:r>
              <a:rPr lang="pt-PT" dirty="0" smtClean="0"/>
              <a:t>OUR SCHOOL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899938"/>
            <a:ext cx="5544616" cy="2337374"/>
          </a:xfrm>
        </p:spPr>
        <p:txBody>
          <a:bodyPr/>
          <a:lstStyle/>
          <a:p>
            <a:r>
              <a:rPr lang="pt-PT" sz="2800" b="1" dirty="0" smtClean="0"/>
              <a:t>ESCOLA SECUNDÁRIA </a:t>
            </a:r>
          </a:p>
          <a:p>
            <a:r>
              <a:rPr lang="pt-PT" sz="2800" b="1" dirty="0" smtClean="0"/>
              <a:t>VIRIATO</a:t>
            </a:r>
          </a:p>
          <a:p>
            <a:endParaRPr lang="pt-PT" dirty="0" smtClean="0"/>
          </a:p>
          <a:p>
            <a:r>
              <a:rPr lang="pt-PT" dirty="0" smtClean="0"/>
              <a:t>VISEU</a:t>
            </a:r>
          </a:p>
          <a:p>
            <a:r>
              <a:rPr lang="pt-PT" b="1" dirty="0" smtClean="0"/>
              <a:t>PORTUGAL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4387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S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090613"/>
            <a:ext cx="623887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en-GB" dirty="0" smtClean="0"/>
              <a:t>School´s name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2291860"/>
            <a:ext cx="5554960" cy="3937624"/>
          </a:xfrm>
        </p:spPr>
        <p:txBody>
          <a:bodyPr/>
          <a:lstStyle/>
          <a:p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«ESCOLA SECUNDÁRIA» </a:t>
            </a:r>
          </a:p>
          <a:p>
            <a:pPr marL="109728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secondary school </a:t>
            </a:r>
          </a:p>
          <a:p>
            <a:pPr marL="1426464" lvl="5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BASIC   three levels : 7, 8, 9 </a:t>
            </a:r>
          </a:p>
          <a:p>
            <a:pPr marL="1426464" lvl="5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SECONDARY  tree levels : 10, 11, 12</a:t>
            </a:r>
          </a:p>
          <a:p>
            <a:pPr marL="1426464" lvl="5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426464" lvl="5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Students age: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11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18</a:t>
            </a:r>
          </a:p>
          <a:p>
            <a:pPr marL="1426464" lvl="5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«VIRIATO»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name of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national hero</a:t>
            </a:r>
          </a:p>
          <a:p>
            <a:pPr marL="109728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426464" lvl="5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02" y="2204864"/>
            <a:ext cx="2880320" cy="38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2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16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PT" altLang="pt-PT"/>
          </a:p>
        </p:txBody>
      </p:sp>
      <p:pic>
        <p:nvPicPr>
          <p:cNvPr id="4099" name="Picture 7" descr="3927_48_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1887537"/>
            <a:ext cx="31146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0" y="5186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PT" altLang="pt-PT"/>
          </a:p>
        </p:txBody>
      </p:sp>
      <p:sp>
        <p:nvSpPr>
          <p:cNvPr id="4105" name="AutoShape 33"/>
          <p:cNvSpPr>
            <a:spLocks noChangeArrowheads="1"/>
          </p:cNvSpPr>
          <p:nvPr/>
        </p:nvSpPr>
        <p:spPr bwMode="auto">
          <a:xfrm>
            <a:off x="6300788" y="3644900"/>
            <a:ext cx="215900" cy="215900"/>
          </a:xfrm>
          <a:custGeom>
            <a:avLst/>
            <a:gdLst>
              <a:gd name="T0" fmla="*/ 161925 w 21600"/>
              <a:gd name="T1" fmla="*/ 0 h 21600"/>
              <a:gd name="T2" fmla="*/ 0 w 21600"/>
              <a:gd name="T3" fmla="*/ 107950 h 21600"/>
              <a:gd name="T4" fmla="*/ 161925 w 21600"/>
              <a:gd name="T5" fmla="*/ 215900 h 21600"/>
              <a:gd name="T6" fmla="*/ 215900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en-GB" dirty="0" smtClean="0"/>
              <a:t>School’s location</a:t>
            </a:r>
            <a:endParaRPr lang="en-GB" dirty="0"/>
          </a:p>
        </p:txBody>
      </p:sp>
      <p:pic>
        <p:nvPicPr>
          <p:cNvPr id="11" name="Picture 8" descr="E:\PAULA\matriz INGLES\M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3049330" cy="368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9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4813"/>
            <a:ext cx="31654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P101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492283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Line 9"/>
          <p:cNvSpPr>
            <a:spLocks noChangeShapeType="1"/>
          </p:cNvSpPr>
          <p:nvPr/>
        </p:nvSpPr>
        <p:spPr bwMode="auto">
          <a:xfrm flipV="1">
            <a:off x="3492500" y="908050"/>
            <a:ext cx="2879725" cy="16573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6372225" y="620713"/>
            <a:ext cx="360363" cy="288925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6300191" y="4687976"/>
            <a:ext cx="23580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pt-PT" sz="2000" dirty="0" err="1" smtClean="0">
                <a:latin typeface="Arial" charset="0"/>
              </a:rPr>
              <a:t>Viriato</a:t>
            </a:r>
            <a:r>
              <a:rPr lang="en-GB" altLang="pt-PT" sz="2000" dirty="0" smtClean="0">
                <a:latin typeface="Arial" charset="0"/>
              </a:rPr>
              <a:t> Secondary </a:t>
            </a:r>
            <a:r>
              <a:rPr lang="en-GB" altLang="pt-PT" sz="2000" dirty="0">
                <a:latin typeface="Arial" charset="0"/>
              </a:rPr>
              <a:t>School, founded in </a:t>
            </a:r>
            <a:r>
              <a:rPr lang="en-GB" altLang="pt-PT" sz="2000" dirty="0" smtClean="0">
                <a:latin typeface="Arial" charset="0"/>
              </a:rPr>
              <a:t>October </a:t>
            </a:r>
            <a:r>
              <a:rPr lang="en-GB" altLang="pt-PT" sz="2000" dirty="0">
                <a:latin typeface="Arial" charset="0"/>
              </a:rPr>
              <a:t>1985, is one </a:t>
            </a:r>
            <a:r>
              <a:rPr lang="en-GB" altLang="pt-PT" sz="2000" dirty="0" smtClean="0">
                <a:latin typeface="Arial" charset="0"/>
              </a:rPr>
              <a:t>of </a:t>
            </a:r>
            <a:r>
              <a:rPr lang="en-GB" altLang="pt-PT" sz="2000" dirty="0">
                <a:latin typeface="Arial" charset="0"/>
              </a:rPr>
              <a:t>3 </a:t>
            </a:r>
            <a:r>
              <a:rPr lang="en-GB" altLang="pt-PT" sz="2000" dirty="0" smtClean="0">
                <a:latin typeface="Arial" charset="0"/>
              </a:rPr>
              <a:t>secondary </a:t>
            </a:r>
            <a:r>
              <a:rPr lang="en-GB" altLang="pt-PT" sz="2000" dirty="0">
                <a:latin typeface="Arial" charset="0"/>
              </a:rPr>
              <a:t>schools in Viseu. </a:t>
            </a:r>
          </a:p>
        </p:txBody>
      </p:sp>
    </p:spTree>
    <p:extLst>
      <p:ext uri="{BB962C8B-B14F-4D97-AF65-F5344CB8AC3E}">
        <p14:creationId xmlns:p14="http://schemas.microsoft.com/office/powerpoint/2010/main" val="6752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700809"/>
            <a:ext cx="7488882" cy="1464666"/>
          </a:xfrm>
        </p:spPr>
        <p:txBody>
          <a:bodyPr>
            <a:normAutofit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GB" altLang="pt-PT" sz="2000" dirty="0" smtClean="0">
                <a:latin typeface="Arial" charset="0"/>
              </a:rPr>
              <a:t>It is located in the outskirts of the city and it is composed by 4 buildings plus a sports centre, which is also used by the Town Hall of Viseu.</a:t>
            </a:r>
          </a:p>
        </p:txBody>
      </p:sp>
      <p:pic>
        <p:nvPicPr>
          <p:cNvPr id="12292" name="Picture 5" descr="Planta1_rep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100"/>
            <a:ext cx="4144963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E:\PAULA\matriz INGLES\IMG_0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13100"/>
            <a:ext cx="22161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476672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School´s 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1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pt-PT" dirty="0" err="1" smtClean="0"/>
              <a:t>School’s</a:t>
            </a:r>
            <a:r>
              <a:rPr lang="pt-PT" dirty="0" smtClean="0"/>
              <a:t> </a:t>
            </a:r>
            <a:r>
              <a:rPr lang="pt-PT" dirty="0" err="1" smtClean="0"/>
              <a:t>numbers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4402832" cy="4585696"/>
          </a:xfrm>
        </p:spPr>
        <p:txBody>
          <a:bodyPr>
            <a:noAutofit/>
          </a:bodyPr>
          <a:lstStyle/>
          <a:p>
            <a:r>
              <a:rPr lang="pt-P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: 712</a:t>
            </a:r>
          </a:p>
          <a:p>
            <a:pPr marL="109728" indent="0">
              <a:buNone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179 –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Basic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level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109728" indent="0">
              <a:buNone/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11-14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years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old</a:t>
            </a:r>
            <a:endParaRPr lang="pt-PT" sz="1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305 –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Secundary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level</a:t>
            </a:r>
            <a:endParaRPr lang="pt-PT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14-18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years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old</a:t>
            </a:r>
            <a:endParaRPr lang="pt-PT" sz="18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 228 –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Secundary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		            Professional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level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109728" indent="0">
              <a:buNone/>
            </a:pP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14-18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years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PT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old</a:t>
            </a: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pt-P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102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40 </a:t>
            </a:r>
          </a:p>
          <a:p>
            <a:r>
              <a:rPr lang="pt-P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Pshycologist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1</a:t>
            </a:r>
          </a:p>
          <a:p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pt-P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1</a:t>
            </a:r>
          </a:p>
          <a:p>
            <a:endParaRPr lang="pt-PT" sz="2000" dirty="0" smtClean="0"/>
          </a:p>
          <a:p>
            <a:endParaRPr lang="pt-PT" sz="2000" dirty="0" smtClean="0"/>
          </a:p>
        </p:txBody>
      </p:sp>
      <p:pic>
        <p:nvPicPr>
          <p:cNvPr id="5" name="Picture 5" descr="E:\PAULA\matriz INGLES\IMG_1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859213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4212" y="1556792"/>
            <a:ext cx="7775575" cy="5112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In the 3rd cycle of the </a:t>
            </a:r>
            <a:r>
              <a:rPr lang="en-GB" altLang="pt-PT" sz="1800" b="0" u="sng" dirty="0" smtClean="0">
                <a:solidFill>
                  <a:schemeClr val="tx1"/>
                </a:solidFill>
                <a:effectLst/>
                <a:latin typeface="Arial" charset="0"/>
              </a:rPr>
              <a:t>basic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 teaching, we have:</a:t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- regular </a:t>
            </a:r>
            <a:r>
              <a:rPr lang="en-GB" altLang="pt-PT" sz="1800" b="0" smtClean="0">
                <a:solidFill>
                  <a:schemeClr val="tx1"/>
                </a:solidFill>
                <a:effectLst/>
                <a:latin typeface="Arial" charset="0"/>
              </a:rPr>
              <a:t>classes/general curriculum 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– 7</a:t>
            </a:r>
            <a:r>
              <a:rPr lang="en-GB" altLang="pt-PT" sz="1800" b="0" baseline="30000" dirty="0" smtClean="0">
                <a:solidFill>
                  <a:schemeClr val="tx1"/>
                </a:solidFill>
                <a:effectLst/>
                <a:latin typeface="Arial" charset="0"/>
              </a:rPr>
              <a:t>th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, 8</a:t>
            </a:r>
            <a:r>
              <a:rPr lang="en-GB" altLang="pt-PT" sz="1800" b="0" baseline="30000" dirty="0" smtClean="0">
                <a:solidFill>
                  <a:schemeClr val="tx1"/>
                </a:solidFill>
                <a:effectLst/>
                <a:latin typeface="Arial" charset="0"/>
              </a:rPr>
              <a:t>th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 and 9</a:t>
            </a:r>
            <a:r>
              <a:rPr lang="en-GB" altLang="pt-PT" sz="1800" b="0" baseline="30000" dirty="0" smtClean="0">
                <a:solidFill>
                  <a:schemeClr val="tx1"/>
                </a:solidFill>
                <a:effectLst/>
                <a:latin typeface="Arial" charset="0"/>
              </a:rPr>
              <a:t>th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- a course of </a:t>
            </a:r>
            <a:r>
              <a:rPr lang="pt-PT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A</a:t>
            </a:r>
            <a:r>
              <a:rPr lang="en-GB" altLang="pt-PT" sz="1800" b="0" dirty="0" err="1" smtClean="0">
                <a:solidFill>
                  <a:schemeClr val="tx1"/>
                </a:solidFill>
                <a:effectLst/>
                <a:latin typeface="Arial" charset="0"/>
              </a:rPr>
              <a:t>cademic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pt-PT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E</a:t>
            </a:r>
            <a:r>
              <a:rPr lang="en-GB" altLang="pt-PT" sz="1800" b="0" dirty="0" err="1" smtClean="0">
                <a:solidFill>
                  <a:schemeClr val="tx1"/>
                </a:solidFill>
                <a:effectLst/>
                <a:latin typeface="Arial" charset="0"/>
              </a:rPr>
              <a:t>ducation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 and </a:t>
            </a:r>
            <a:r>
              <a:rPr lang="pt-PT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T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raining (CEF) for </a:t>
            </a:r>
            <a: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  <a:t>ICT</a:t>
            </a:r>
            <a:r>
              <a:rPr lang="pt-PT" altLang="pt-PT" sz="1800" b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br>
              <a:rPr lang="pt-PT" altLang="pt-PT" sz="1800" b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pt-PT" altLang="pt-PT" sz="1200" b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pt-PT" altLang="pt-PT" sz="1200" b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pt-PT" altLang="pt-PT" sz="1800" b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 </a:t>
            </a:r>
            <a:r>
              <a:rPr lang="pt-PT" altLang="pt-PT" sz="1800" b="0" u="sng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secondary</a:t>
            </a:r>
            <a:r>
              <a:rPr lang="pt-PT" altLang="pt-PT" sz="1800" b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pt-PT" altLang="pt-PT" sz="1800" b="0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level</a:t>
            </a:r>
            <a:r>
              <a:rPr lang="pt-PT" altLang="pt-PT" sz="1800" b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lang="pt-PT" altLang="pt-PT" sz="1800" b="0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</a:t>
            </a:r>
            <a:r>
              <a:rPr lang="pt-PT" altLang="pt-PT" sz="1800" b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pt-PT" altLang="pt-PT" sz="1800" b="0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have</a:t>
            </a:r>
            <a:r>
              <a:rPr lang="pt-PT" altLang="pt-PT" sz="1800" b="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courses such as:</a:t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- </a:t>
            </a:r>
            <a:r>
              <a:rPr lang="pt-PT" altLang="pt-PT" sz="1800" b="0" dirty="0" err="1" smtClean="0">
                <a:solidFill>
                  <a:schemeClr val="tx1"/>
                </a:solidFill>
                <a:effectLst/>
                <a:latin typeface="Arial" charset="0"/>
              </a:rPr>
              <a:t>Scientific</a:t>
            </a:r>
            <a:r>
              <a:rPr lang="pt-PT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-</a:t>
            </a:r>
            <a:r>
              <a:rPr lang="en-GB" altLang="pt-PT" sz="1800" b="0" dirty="0" err="1" smtClean="0">
                <a:solidFill>
                  <a:schemeClr val="tx1"/>
                </a:solidFill>
                <a:effectLst/>
                <a:latin typeface="Arial" charset="0"/>
              </a:rPr>
              <a:t>Humani</a:t>
            </a:r>
            <a:r>
              <a:rPr lang="pt-PT" altLang="pt-PT" sz="1800" dirty="0" err="1" smtClean="0">
                <a:solidFill>
                  <a:schemeClr val="tx1"/>
                </a:solidFill>
                <a:latin typeface="Arial" charset="0"/>
              </a:rPr>
              <a:t>ties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  <a:t>– 10</a:t>
            </a:r>
            <a:r>
              <a:rPr lang="en-GB" altLang="pt-PT" sz="1800" baseline="30000" dirty="0" smtClean="0">
                <a:solidFill>
                  <a:schemeClr val="tx1"/>
                </a:solidFill>
                <a:latin typeface="Arial" charset="0"/>
              </a:rPr>
              <a:t>th</a:t>
            </a:r>
            <a: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  <a:t>, 11</a:t>
            </a:r>
            <a:r>
              <a:rPr lang="en-GB" altLang="pt-PT" sz="1800" baseline="30000" dirty="0" smtClean="0">
                <a:solidFill>
                  <a:schemeClr val="tx1"/>
                </a:solidFill>
                <a:latin typeface="Arial" charset="0"/>
              </a:rPr>
              <a:t>th</a:t>
            </a:r>
            <a: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  <a:t> and 12</a:t>
            </a:r>
            <a:r>
              <a:rPr lang="en-GB" altLang="pt-PT" sz="1800" baseline="30000" dirty="0" smtClean="0">
                <a:solidFill>
                  <a:schemeClr val="tx1"/>
                </a:solidFill>
                <a:latin typeface="Arial" charset="0"/>
              </a:rPr>
              <a:t>th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	=&gt; Science and Technology</a:t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	=&gt; Art</a:t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8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  <a:t>=&gt; Economy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	=&gt; Languages and Social sciences </a:t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000" b="0" dirty="0" smtClean="0">
                <a:solidFill>
                  <a:schemeClr val="tx1"/>
                </a:solidFill>
                <a:effectLst/>
                <a:latin typeface="Arial" charset="0"/>
              </a:rPr>
              <a:t>	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- Professional  </a:t>
            </a:r>
            <a: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en-GB" altLang="pt-PT" sz="1800" dirty="0">
                <a:solidFill>
                  <a:schemeClr val="tx1"/>
                </a:solidFill>
                <a:latin typeface="Arial" charset="0"/>
              </a:rPr>
              <a:t>10</a:t>
            </a:r>
            <a:r>
              <a:rPr lang="en-GB" altLang="pt-PT" sz="1800" baseline="30000" dirty="0">
                <a:solidFill>
                  <a:schemeClr val="tx1"/>
                </a:solidFill>
                <a:latin typeface="Arial" charset="0"/>
              </a:rPr>
              <a:t>th</a:t>
            </a:r>
            <a:r>
              <a:rPr lang="en-GB" altLang="pt-PT" sz="1800" dirty="0">
                <a:solidFill>
                  <a:schemeClr val="tx1"/>
                </a:solidFill>
                <a:latin typeface="Arial" charset="0"/>
              </a:rPr>
              <a:t>, 11</a:t>
            </a:r>
            <a:r>
              <a:rPr lang="en-GB" altLang="pt-PT" sz="1800" baseline="30000" dirty="0">
                <a:solidFill>
                  <a:schemeClr val="tx1"/>
                </a:solidFill>
                <a:latin typeface="Arial" charset="0"/>
              </a:rPr>
              <a:t>th</a:t>
            </a:r>
            <a:r>
              <a:rPr lang="en-GB" altLang="pt-PT" sz="1800" dirty="0">
                <a:solidFill>
                  <a:schemeClr val="tx1"/>
                </a:solidFill>
                <a:latin typeface="Arial" charset="0"/>
              </a:rPr>
              <a:t> and </a:t>
            </a:r>
            <a: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  <a:t>12</a:t>
            </a:r>
            <a:r>
              <a:rPr lang="en-GB" altLang="pt-PT" sz="1800" baseline="30000" dirty="0" smtClean="0">
                <a:solidFill>
                  <a:schemeClr val="tx1"/>
                </a:solidFill>
                <a:latin typeface="Arial" charset="0"/>
              </a:rPr>
              <a:t>th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, in areas like:</a:t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	=&gt; Sport </a:t>
            </a:r>
            <a: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  <a:t>Management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	=&gt; Marketing</a:t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	=&gt; Healthcare </a:t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8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  <a:t>=&gt; Electricity and mechanics</a:t>
            </a:r>
            <a:b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altLang="pt-PT" sz="18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  <a:t>=&gt; Social and cultural support</a:t>
            </a: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  <a:t>	=&gt; Computer and ICT</a:t>
            </a:r>
            <a:br>
              <a:rPr lang="en-GB" altLang="pt-PT" sz="1800" b="0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GB" altLang="pt-PT" sz="18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  <a:t>=&gt; Laboratory analyses</a:t>
            </a:r>
            <a:b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altLang="pt-PT" sz="18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  <a:t>=&gt; Electric connection</a:t>
            </a:r>
            <a:b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</a:br>
            <a:r>
              <a:rPr lang="en-GB" altLang="pt-PT" sz="18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GB" altLang="pt-PT" sz="1800" dirty="0" smtClean="0">
                <a:solidFill>
                  <a:schemeClr val="tx1"/>
                </a:solidFill>
                <a:latin typeface="Arial" charset="0"/>
              </a:rPr>
              <a:t>=&gt; Commerce/Business</a:t>
            </a:r>
            <a:r>
              <a:rPr lang="en-GB" altLang="pt-PT" sz="16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GB" altLang="pt-PT" sz="1600" dirty="0" smtClean="0">
                <a:solidFill>
                  <a:schemeClr val="tx1"/>
                </a:solidFill>
                <a:latin typeface="Arial" charset="0"/>
              </a:rPr>
            </a:br>
            <a:endParaRPr lang="en-GB" altLang="pt-PT" sz="1600" b="0" dirty="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339" name="Picture 5" descr="E:\PAULA\matriz INGLES\ENTRAD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52936"/>
            <a:ext cx="2746648" cy="303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404664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School´s curriculum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6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85</TotalTime>
  <Words>128</Words>
  <Application>Microsoft Office PowerPoint</Application>
  <PresentationFormat>Apresentação no Ecrã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Urbano</vt:lpstr>
      <vt:lpstr>OUR SCHOOL</vt:lpstr>
      <vt:lpstr>Apresentação do PowerPoint</vt:lpstr>
      <vt:lpstr>School´s name</vt:lpstr>
      <vt:lpstr>School’s location</vt:lpstr>
      <vt:lpstr>Apresentação do PowerPoint</vt:lpstr>
      <vt:lpstr>Apresentação do PowerPoint</vt:lpstr>
      <vt:lpstr>School’s numbers</vt:lpstr>
      <vt:lpstr>In the 3rd cycle of the basic teaching, we have: - regular classes/general curriculum – 7th, 8th and 9th - a course of Academic Education and Training (CEF) for ICT.  In secondary level, we have courses such as: - Scientific-Humanities – 10th, 11th and 12th  =&gt; Science and Technology  =&gt; Art  =&gt; Economy  =&gt; Languages and Social sciences    - Professional  – 10th, 11th and 12th, in areas like:  =&gt; Sport Management  =&gt; Marketing  =&gt; Healthcare   =&gt; Electricity and mechanics  =&gt; Social and cultural support  =&gt; Computer and ICT  =&gt; Laboratory analyses  =&gt; Electric connection  =&gt; Commerce/Business 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Utilizador</dc:creator>
  <cp:lastModifiedBy>GueidaoCosta Ana</cp:lastModifiedBy>
  <cp:revision>9</cp:revision>
  <dcterms:created xsi:type="dcterms:W3CDTF">2017-03-07T17:13:34Z</dcterms:created>
  <dcterms:modified xsi:type="dcterms:W3CDTF">2017-03-21T08:24:30Z</dcterms:modified>
</cp:coreProperties>
</file>