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3e11ade5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3e11ade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3e11ade5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3e11ade5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3e11ade5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3e11ade5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3e11ade5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3e11ade5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3e11ade5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3e11ade5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3e11ade5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3e11ade5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3e11ade5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63e11ade5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3e11ade55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3e11ade5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3e11ade55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3e11ade55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3e11ade55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3e11ade55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62f3ab81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62f3ab81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3e11ade55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3e11ade55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3e11ade55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3e11ade5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2f3ab81c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2f3ab81c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2f3ab81c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2f3ab81c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2f3ab81c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2f3ab81c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22df4ef9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22df4ef9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2f3ab81c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2f3ab81c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22df4ef9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22df4ef9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22df4ef9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22df4ef9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234925"/>
            <a:ext cx="8520600" cy="33765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22222"/>
              </a:solidFill>
              <a:highlight>
                <a:srgbClr val="F8F9FA"/>
              </a:highlight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22222"/>
              </a:solidFill>
              <a:highlight>
                <a:srgbClr val="F8F9FA"/>
              </a:highlight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l" sz="2400">
                <a:solidFill>
                  <a:srgbClr val="4A86E8"/>
                </a:solidFill>
                <a:highlight>
                  <a:srgbClr val="F8F9FA"/>
                </a:highlight>
                <a:latin typeface="Comic Sans MS"/>
                <a:ea typeface="Comic Sans MS"/>
                <a:cs typeface="Comic Sans MS"/>
                <a:sym typeface="Comic Sans MS"/>
              </a:rPr>
              <a:t>Es war einmal ... die Geschichten der Brüder Grimm</a:t>
            </a:r>
            <a:endParaRPr i="1" sz="2400">
              <a:solidFill>
                <a:srgbClr val="4A86E8"/>
              </a:solidFill>
              <a:highlight>
                <a:srgbClr val="F8F9FA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611325"/>
            <a:ext cx="8520600" cy="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290513"/>
            <a:ext cx="7620000" cy="456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00" y="100"/>
            <a:ext cx="8520600" cy="50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58250" y="1373150"/>
            <a:ext cx="8520600" cy="642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/>
              <a:t>Es war einmal…. die Märchen  der Brüder Grimm.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2E9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000">
                <a:highlight>
                  <a:srgbClr val="1155CC"/>
                </a:highlight>
              </a:rPr>
              <a:t>Interessante Fakten zu den Brüdern Grimm</a:t>
            </a:r>
            <a:endParaRPr sz="3000">
              <a:highlight>
                <a:srgbClr val="1155CC"/>
              </a:highlight>
            </a:endParaRPr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1152475"/>
            <a:ext cx="8766600" cy="38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l" sz="2400"/>
              <a:t>“ Kinder und Hausmärchen” wurden in über 160 Sprachen übersetzt.</a:t>
            </a:r>
            <a:endParaRPr b="1" sz="2400"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8800" y="1630175"/>
            <a:ext cx="4684803" cy="325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400"/>
              <a:t>Die Brüder Grimm - Märchenfestspiele in Hanau</a:t>
            </a:r>
            <a:endParaRPr b="1" sz="2400"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8520600" cy="401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655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/>
              <a:t>Brüder Grimm waren auf dem Tausender-Geldschein abgebildet</a:t>
            </a:r>
            <a:endParaRPr sz="2400"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-376900" y="-2122025"/>
            <a:ext cx="8520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56075"/>
            <a:ext cx="8462251" cy="323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CCCC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311700" y="459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Nationaldenkmal in Hanau</a:t>
            </a:r>
            <a:endParaRPr/>
          </a:p>
        </p:txBody>
      </p:sp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/>
              <a:t>Hanau ist “Brüder Grimm-Stadt” 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l"/>
              <a:t>gennant.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l"/>
              <a:t>Das Denkmal ist der Ausgangspunkt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l"/>
              <a:t>der Deutschen Märchenstraße.</a:t>
            </a:r>
            <a:endParaRPr b="1"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7575" y="899400"/>
            <a:ext cx="3653850" cy="424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000">
                <a:solidFill>
                  <a:srgbClr val="1155CC"/>
                </a:solidFill>
              </a:rPr>
              <a:t>Welches Märchen ist es? Rate!</a:t>
            </a:r>
            <a:endParaRPr sz="3000">
              <a:solidFill>
                <a:srgbClr val="1155CC"/>
              </a:solidFill>
            </a:endParaRPr>
          </a:p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l" sz="3000">
                <a:solidFill>
                  <a:srgbClr val="CC0000"/>
                </a:solidFill>
              </a:rPr>
              <a:t>“ Was rumpelt und pumpelt in meinem Bauch herum?</a:t>
            </a:r>
            <a:endParaRPr sz="3000">
              <a:solidFill>
                <a:srgbClr val="CC0000"/>
              </a:solidFill>
            </a:endParaRPr>
          </a:p>
        </p:txBody>
      </p:sp>
      <p:pic>
        <p:nvPicPr>
          <p:cNvPr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50" y="2248525"/>
            <a:ext cx="8520599" cy="289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3C47D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l" sz="3000">
                <a:solidFill>
                  <a:srgbClr val="FF0000"/>
                </a:solidFill>
              </a:rPr>
              <a:t> </a:t>
            </a:r>
            <a:r>
              <a:rPr lang="el" sz="6000">
                <a:solidFill>
                  <a:srgbClr val="FF0000"/>
                </a:solidFill>
              </a:rPr>
              <a:t>Der Wolf und die 7                                          Geißlein</a:t>
            </a:r>
            <a:endParaRPr sz="6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9D9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type="title"/>
          </p:nvPr>
        </p:nvSpPr>
        <p:spPr>
          <a:xfrm>
            <a:off x="311700" y="445025"/>
            <a:ext cx="8520600" cy="10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3000">
                <a:solidFill>
                  <a:srgbClr val="FF0000"/>
                </a:solidFill>
              </a:rPr>
              <a:t>“ Spieglein, Spieglein an der Wand, wer ist die Schönste im ganzen Land?”</a:t>
            </a:r>
            <a:endParaRPr sz="3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13825"/>
            <a:ext cx="8279576" cy="337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1C232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l" sz="6000">
                <a:solidFill>
                  <a:srgbClr val="FF0000"/>
                </a:solidFill>
              </a:rPr>
              <a:t>Schneewittchen</a:t>
            </a:r>
            <a:endParaRPr b="1" sz="6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AD1DC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title"/>
          </p:nvPr>
        </p:nvSpPr>
        <p:spPr>
          <a:xfrm>
            <a:off x="311700" y="445025"/>
            <a:ext cx="8520600" cy="9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FF0000"/>
                </a:solidFill>
              </a:rPr>
              <a:t>“Knusper,knusper,knäuschen,wer knuspert an meinem Häuschen?”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76" name="Google Shape;176;p30"/>
          <p:cNvSpPr txBox="1"/>
          <p:nvPr>
            <p:ph idx="1" type="body"/>
          </p:nvPr>
        </p:nvSpPr>
        <p:spPr>
          <a:xfrm>
            <a:off x="311700" y="1531800"/>
            <a:ext cx="8520600" cy="30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6600" y="1405325"/>
            <a:ext cx="5888325" cy="316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l" sz="6000">
                <a:solidFill>
                  <a:srgbClr val="FF0000"/>
                </a:solidFill>
              </a:rPr>
              <a:t>Hänsel und Gretel</a:t>
            </a:r>
            <a:endParaRPr sz="6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AD1DC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96700" y="445025"/>
            <a:ext cx="8435700" cy="1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Jacob Grimm (1785-1863)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Wilhelm Grimm(1786-1859)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7271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Die Brüder Grimm wurden im Hessischen Hanau geboren 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Sie lebten in Hanau im Amtshaus, da ihr Vater “</a:t>
            </a:r>
            <a:r>
              <a:rPr lang="el"/>
              <a:t>Amtmann</a:t>
            </a:r>
            <a:r>
              <a:rPr lang="el"/>
              <a:t>” war 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l"/>
              <a:t>Sie waren 9 Kinder, nur eines davon war ein Mädchen. </a:t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3825" y="3454338"/>
            <a:ext cx="2095500" cy="13811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-3248525" y="1995350"/>
            <a:ext cx="7348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CE5CD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title"/>
          </p:nvPr>
        </p:nvSpPr>
        <p:spPr>
          <a:xfrm>
            <a:off x="311700" y="445025"/>
            <a:ext cx="8520600" cy="9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000">
                <a:solidFill>
                  <a:srgbClr val="FF0000"/>
                </a:solidFill>
              </a:rPr>
              <a:t>“Es soll aber kein Tod sein, sondern ein hundertjähriger tiefer Schlaf.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189" name="Google Shape;189;p32"/>
          <p:cNvSpPr txBox="1"/>
          <p:nvPr>
            <p:ph idx="1" type="body"/>
          </p:nvPr>
        </p:nvSpPr>
        <p:spPr>
          <a:xfrm>
            <a:off x="311700" y="1511600"/>
            <a:ext cx="8520600" cy="30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7200" y="1643075"/>
            <a:ext cx="5382400" cy="28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5A6BD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l" sz="6000">
                <a:solidFill>
                  <a:srgbClr val="FF0000"/>
                </a:solidFill>
              </a:rPr>
              <a:t>Dornröschen</a:t>
            </a:r>
            <a:endParaRPr sz="6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3C47D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Schule und Universität 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Die Mutter schickte die Brüder Grimm 1798 nach Kassel zu ihrer Tante , damit sie das </a:t>
            </a:r>
            <a:r>
              <a:rPr lang="el"/>
              <a:t>Gymnasium</a:t>
            </a:r>
            <a:r>
              <a:rPr lang="el"/>
              <a:t> besuchen können 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l"/>
              <a:t>Nach der Schule studierten beide Rechtswissenschaft. 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5213" y="2571750"/>
            <a:ext cx="2505075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1C232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ctrTitle"/>
          </p:nvPr>
        </p:nvSpPr>
        <p:spPr>
          <a:xfrm>
            <a:off x="147558" y="30909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So entstehen die Märchen </a:t>
            </a:r>
            <a:endParaRPr/>
          </a:p>
        </p:txBody>
      </p:sp>
      <p:sp>
        <p:nvSpPr>
          <p:cNvPr id="79" name="Google Shape;79;p16"/>
          <p:cNvSpPr txBox="1"/>
          <p:nvPr>
            <p:ph idx="1" type="subTitle"/>
          </p:nvPr>
        </p:nvSpPr>
        <p:spPr>
          <a:xfrm>
            <a:off x="147550" y="19598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Nach dem Studium fingen beide an , alte mündliche bekannte Geschichten zu sammeln und zu bearbeiten und somit auch die Märchen - Geschichten zu sichern 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9113" y="180675"/>
            <a:ext cx="1285875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887" y="180675"/>
            <a:ext cx="1285875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FFF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Das erste Märchen ….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-126050" y="1084075"/>
            <a:ext cx="8520600" cy="41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1812 erscheint das erste Band der Kinder - und Hausmärchen als Buch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Fast alle Menschen auf der ganzen Welt kennen heute ihre Märchen 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                                              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l"/>
              <a:t>Hänsel und Gretel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4625" y="2448625"/>
            <a:ext cx="2695575" cy="220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25" y="2448625"/>
            <a:ext cx="3345150" cy="269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3C47D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Märchen , Märchen , Märchen ……..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Die Märchen der Brüder Grimm wurden in mehr als 170 Sprachen übersetzt !!!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Märchen wie Aschenputtel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Der gestiefelte Kater                                  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l"/>
              <a:t>Der Wolf und sieben Geißlein 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0800" y="1534025"/>
            <a:ext cx="3626550" cy="360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1C232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Bekannte Märchen in der ganzen Welt ……...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130725" y="17271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</a:t>
            </a:r>
            <a:r>
              <a:rPr lang="el"/>
              <a:t>  Schneewittchen </a:t>
            </a:r>
            <a:r>
              <a:rPr lang="el"/>
              <a:t>                                                                            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                                                                      Die Bremer Stadtmusikanten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Die Bremer Stadtmusikanten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0013" y="290458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261900"/>
            <a:ext cx="4113075" cy="28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27BA0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Hochzeit von Wilhelm 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1825 heiratete Wilhelm Dortchen Wild und sie bekamen 3 Kinder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Jacob blieb unverheiratet , lebte aber mit seinem bruder zusammen 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l"/>
              <a:t>1840 schrieben die Brüder Grimm das große “Deutsche Wörterbuch”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AD1DC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Tod der Brüder Grimm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1859 starb Wilhelm Grimm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1863 starb Jacob Grimm 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Sie wurden 73 bzw. 75 Jahre alt.                    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Da sie sich nie trennen wollten,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 wurden sie auch Seite an Seite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l"/>
              <a:t> in Berlin begraben . </a:t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3050" y="185013"/>
            <a:ext cx="6545075" cy="477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