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62" r:id="rId4"/>
    <p:sldId id="260" r:id="rId5"/>
    <p:sldId id="261" r:id="rId6"/>
    <p:sldId id="258" r:id="rId7"/>
    <p:sldId id="259" r:id="rId8"/>
  </p:sldIdLst>
  <p:sldSz cx="9144000" cy="5143500" type="screen16x9"/>
  <p:notesSz cx="6858000" cy="9144000"/>
  <p:embeddedFontLst>
    <p:embeddedFont>
      <p:font typeface="Dreaming Outloud Pro" panose="03050502040302030504" pitchFamily="66" charset="0"/>
      <p:regular r:id="rId10"/>
      <p:italic r:id="rId11"/>
    </p:embeddedFont>
    <p:embeddedFont>
      <p:font typeface="Economica" panose="020B060402020202020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278" y="3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e860b5499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e860b5499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e860b5499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e860b5499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e860b5499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e860b5499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blipFill dpi="0" rotWithShape="1">
          <a:blip r:embed="rId13">
            <a:lum/>
          </a:blip>
          <a:srcRect/>
          <a:stretch>
            <a:fillRect t="-9000" b="-9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fr.pons.com/traduction/anglais-fran%C3%A7ais/of" TargetMode="External"/><Relationship Id="rId3" Type="http://schemas.openxmlformats.org/officeDocument/2006/relationships/image" Target="../media/image2.png"/><Relationship Id="rId7" Type="http://schemas.openxmlformats.org/officeDocument/2006/relationships/hyperlink" Target="https://fr.pons.com/traduction/anglais-fran%C3%A7ais/ton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fr.pons.com/traduction/anglais-fran%C3%A7ais/about" TargetMode="External"/><Relationship Id="rId11" Type="http://schemas.openxmlformats.org/officeDocument/2006/relationships/hyperlink" Target="https://fr.pons.com/traduction/anglais-fran%C3%A7ais/France" TargetMode="External"/><Relationship Id="rId5" Type="http://schemas.openxmlformats.org/officeDocument/2006/relationships/hyperlink" Target="https://fr.pons.com/traduction/anglais-fran%C3%A7ais/are" TargetMode="External"/><Relationship Id="rId10" Type="http://schemas.openxmlformats.org/officeDocument/2006/relationships/hyperlink" Target="https://fr.pons.com/traduction/anglais-fran%C3%A7ais/in" TargetMode="External"/><Relationship Id="rId4" Type="http://schemas.openxmlformats.org/officeDocument/2006/relationships/hyperlink" Target="https://fr.pons.com/traduction/anglais-fran%C3%A7ais/there" TargetMode="External"/><Relationship Id="rId9" Type="http://schemas.openxmlformats.org/officeDocument/2006/relationships/hyperlink" Target="https://fr.pons.com/traduction/anglais-fran%C3%A7ais/gre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1738490" y="959119"/>
            <a:ext cx="6231466" cy="34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sz="7200" b="1" dirty="0">
                <a:solidFill>
                  <a:schemeClr val="bg1"/>
                </a:solidFill>
                <a:latin typeface="Dreaming Outloud Pro" panose="020B0604020202020204" pitchFamily="66" charset="0"/>
                <a:cs typeface="Dreaming Outloud Pro" panose="020B0604020202020204" pitchFamily="66" charset="0"/>
              </a:rPr>
              <a:t>Green seaweed: </a:t>
            </a:r>
            <a:endParaRPr sz="7200" b="1" dirty="0">
              <a:solidFill>
                <a:schemeClr val="bg1"/>
              </a:solidFill>
              <a:latin typeface="Dreaming Outloud Pro" panose="020B0604020202020204" pitchFamily="66" charset="0"/>
              <a:cs typeface="Dreaming Outloud Pro" panose="020B0604020202020204" pitchFamily="66" charset="0"/>
            </a:endParaRPr>
          </a:p>
          <a:p>
            <a:pPr marL="0" lvl="0" indent="0" algn="ctr" rtl="0">
              <a:spcBef>
                <a:spcPts val="0"/>
              </a:spcBef>
              <a:spcAft>
                <a:spcPts val="0"/>
              </a:spcAft>
              <a:buNone/>
            </a:pPr>
            <a:r>
              <a:rPr lang="fr" sz="7200" b="1" dirty="0">
                <a:solidFill>
                  <a:schemeClr val="bg1"/>
                </a:solidFill>
                <a:latin typeface="Dreaming Outloud Pro" panose="020B0604020202020204" pitchFamily="66" charset="0"/>
                <a:cs typeface="Dreaming Outloud Pro" panose="020B0604020202020204" pitchFamily="66" charset="0"/>
              </a:rPr>
              <a:t>A problem in Brittany ?</a:t>
            </a:r>
            <a:endParaRPr sz="7200" b="1" dirty="0">
              <a:solidFill>
                <a:schemeClr val="bg1"/>
              </a:solidFill>
              <a:latin typeface="Dreaming Outloud Pro" panose="020B0604020202020204" pitchFamily="66" charset="0"/>
              <a:cs typeface="Dreaming Outloud Pro" panose="020B0604020202020204" pitchFamily="66" charset="0"/>
            </a:endParaRPr>
          </a:p>
        </p:txBody>
      </p:sp>
      <p:sp>
        <p:nvSpPr>
          <p:cNvPr id="63" name="Google Shape;63;p13"/>
          <p:cNvSpPr txBox="1">
            <a:spLocks noGrp="1"/>
          </p:cNvSpPr>
          <p:nvPr>
            <p:ph type="subTitle" idx="1"/>
          </p:nvPr>
        </p:nvSpPr>
        <p:spPr>
          <a:xfrm>
            <a:off x="2847225" y="4235555"/>
            <a:ext cx="3054600" cy="7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F6CC543D-62F8-676A-DC18-659667AE28E0}"/>
              </a:ext>
            </a:extLst>
          </p:cNvPr>
          <p:cNvSpPr/>
          <p:nvPr/>
        </p:nvSpPr>
        <p:spPr>
          <a:xfrm>
            <a:off x="3707378" y="240593"/>
            <a:ext cx="5210844" cy="3652303"/>
          </a:xfrm>
          <a:prstGeom prst="round2Same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8" name="Google Shape;68;p14"/>
          <p:cNvSpPr txBox="1">
            <a:spLocks noGrp="1"/>
          </p:cNvSpPr>
          <p:nvPr>
            <p:ph type="title"/>
          </p:nvPr>
        </p:nvSpPr>
        <p:spPr>
          <a:xfrm>
            <a:off x="3913969" y="2856288"/>
            <a:ext cx="4797661" cy="103660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fr" sz="2400" dirty="0">
                <a:solidFill>
                  <a:schemeClr val="bg1"/>
                </a:solidFill>
                <a:uFill>
                  <a:noFill/>
                </a:uFill>
                <a:latin typeface="Dreaming Outloud Pro" panose="03050502040302030504" pitchFamily="66" charset="0"/>
                <a:cs typeface="Dreaming Outloud Pro" panose="03050502040302030504" pitchFamily="66" charset="0"/>
              </a:rPr>
            </a:br>
            <a:br>
              <a:rPr lang="fr" sz="2400" dirty="0">
                <a:solidFill>
                  <a:schemeClr val="bg1"/>
                </a:solidFill>
                <a:uFill>
                  <a:noFill/>
                </a:uFill>
                <a:latin typeface="Dreaming Outloud Pro" panose="03050502040302030504" pitchFamily="66" charset="0"/>
                <a:cs typeface="Dreaming Outloud Pro" panose="03050502040302030504" pitchFamily="66" charset="0"/>
              </a:rPr>
            </a:br>
            <a:br>
              <a:rPr lang="fr" sz="2400" dirty="0">
                <a:solidFill>
                  <a:schemeClr val="bg1"/>
                </a:solidFill>
                <a:uFill>
                  <a:noFill/>
                </a:uFill>
                <a:latin typeface="Dreaming Outloud Pro" panose="03050502040302030504" pitchFamily="66" charset="0"/>
                <a:cs typeface="Dreaming Outloud Pro" panose="03050502040302030504" pitchFamily="66" charset="0"/>
              </a:rPr>
            </a:br>
            <a:r>
              <a:rPr lang="en-US" sz="2800" b="1" dirty="0">
                <a:solidFill>
                  <a:schemeClr val="tx1"/>
                </a:solidFill>
                <a:uFill>
                  <a:noFill/>
                </a:uFill>
                <a:latin typeface="Dreaming Outloud Pro" panose="03050502040302030504" pitchFamily="66" charset="0"/>
                <a:cs typeface="Dreaming Outloud Pro" panose="03050502040302030504" pitchFamily="66" charset="0"/>
              </a:rPr>
              <a:t>The phenomenon of green algae appeared in Brittany in the 1970s. Since then, other areas have been affected and it is now present from Normandy to the Gironde estuary. Even if it is in smaller quantities.</a:t>
            </a:r>
            <a:endParaRPr sz="4800" b="1" dirty="0">
              <a:solidFill>
                <a:schemeClr val="tx1"/>
              </a:solidFill>
              <a:latin typeface="Dreaming Outloud Pro" panose="03050502040302030504" pitchFamily="66" charset="0"/>
              <a:cs typeface="Dreaming Outloud Pro" panose="03050502040302030504" pitchFamily="66" charset="0"/>
            </a:endParaRPr>
          </a:p>
        </p:txBody>
      </p:sp>
      <p:sp>
        <p:nvSpPr>
          <p:cNvPr id="69" name="Google Shape;69;p14"/>
          <p:cNvSpPr txBox="1"/>
          <p:nvPr/>
        </p:nvSpPr>
        <p:spPr>
          <a:xfrm>
            <a:off x="3604178" y="4214975"/>
            <a:ext cx="2064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
              <a:latin typeface="Open Sans"/>
              <a:ea typeface="Open Sans"/>
              <a:cs typeface="Open Sans"/>
              <a:sym typeface="Open Sans"/>
            </a:endParaRPr>
          </a:p>
        </p:txBody>
      </p:sp>
      <p:pic>
        <p:nvPicPr>
          <p:cNvPr id="70" name="Google Shape;70;p14"/>
          <p:cNvPicPr preferRelativeResize="0"/>
          <p:nvPr/>
        </p:nvPicPr>
        <p:blipFill>
          <a:blip r:embed="rId3">
            <a:alphaModFix/>
          </a:blip>
          <a:stretch>
            <a:fillRect/>
          </a:stretch>
        </p:blipFill>
        <p:spPr>
          <a:xfrm>
            <a:off x="105561" y="364756"/>
            <a:ext cx="3498617" cy="2206994"/>
          </a:xfrm>
          <a:prstGeom prst="rect">
            <a:avLst/>
          </a:prstGeom>
          <a:noFill/>
          <a:ln>
            <a:noFill/>
          </a:ln>
        </p:spPr>
      </p:pic>
      <p:sp>
        <p:nvSpPr>
          <p:cNvPr id="4" name="Rectangle 3">
            <a:extLst>
              <a:ext uri="{FF2B5EF4-FFF2-40B4-BE49-F238E27FC236}">
                <a16:creationId xmlns:a16="http://schemas.microsoft.com/office/drawing/2014/main" id="{CC410CFE-111B-C120-7CBD-30C16E507AF7}"/>
              </a:ext>
            </a:extLst>
          </p:cNvPr>
          <p:cNvSpPr/>
          <p:nvPr/>
        </p:nvSpPr>
        <p:spPr>
          <a:xfrm>
            <a:off x="545258" y="4014009"/>
            <a:ext cx="8166372" cy="885848"/>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 sz="2800" dirty="0">
                <a:solidFill>
                  <a:srgbClr val="333333"/>
                </a:solidFill>
                <a:uFill>
                  <a:noFill/>
                </a:uFill>
                <a:latin typeface="Dreaming Outloud Pro" panose="03050502040302030504" pitchFamily="66" charset="0"/>
                <a:cs typeface="Dreaming Outloud Pro" panose="03050502040302030504" pitchFamily="66" charset="0"/>
              </a:rPr>
              <a:t>In </a:t>
            </a:r>
            <a:r>
              <a:rPr lang="fr" sz="2800" dirty="0">
                <a:solidFill>
                  <a:srgbClr val="333333"/>
                </a:solidFill>
                <a:latin typeface="Dreaming Outloud Pro" panose="03050502040302030504" pitchFamily="66" charset="0"/>
                <a:cs typeface="Dreaming Outloud Pro" panose="03050502040302030504" pitchFamily="66" charset="0"/>
              </a:rPr>
              <a:t>2020 </a:t>
            </a:r>
            <a:r>
              <a:rPr lang="fr" sz="2800" dirty="0">
                <a:solidFill>
                  <a:srgbClr val="333333"/>
                </a:solidFill>
                <a:uFill>
                  <a:noFill/>
                </a:uFill>
                <a:latin typeface="Dreaming Outloud Pro" panose="03050502040302030504" pitchFamily="66" charset="0"/>
                <a:cs typeface="Dreaming Outloud Pro" panose="03050502040302030504" pitchFamily="66" charset="0"/>
                <a:hlinkClick r:id="rId4">
                  <a:extLst>
                    <a:ext uri="{A12FA001-AC4F-418D-AE19-62706E023703}">
                      <ahyp:hlinkClr xmlns:ahyp="http://schemas.microsoft.com/office/drawing/2018/hyperlinkcolor" val="tx"/>
                    </a:ext>
                  </a:extLst>
                </a:hlinkClick>
              </a:rPr>
              <a:t>there</a:t>
            </a:r>
            <a:r>
              <a:rPr lang="fr" sz="2800" dirty="0">
                <a:solidFill>
                  <a:srgbClr val="333333"/>
                </a:solidFill>
                <a:latin typeface="Dreaming Outloud Pro" panose="03050502040302030504" pitchFamily="66" charset="0"/>
                <a:cs typeface="Dreaming Outloud Pro" panose="03050502040302030504" pitchFamily="66" charset="0"/>
              </a:rPr>
              <a:t> </a:t>
            </a:r>
            <a:r>
              <a:rPr lang="fr" sz="2800" dirty="0">
                <a:solidFill>
                  <a:srgbClr val="333333"/>
                </a:solidFill>
                <a:uFill>
                  <a:noFill/>
                </a:uFill>
                <a:latin typeface="Dreaming Outloud Pro" panose="03050502040302030504" pitchFamily="66" charset="0"/>
                <a:cs typeface="Dreaming Outloud Pro" panose="03050502040302030504" pitchFamily="66" charset="0"/>
                <a:hlinkClick r:id="rId5">
                  <a:extLst>
                    <a:ext uri="{A12FA001-AC4F-418D-AE19-62706E023703}">
                      <ahyp:hlinkClr xmlns:ahyp="http://schemas.microsoft.com/office/drawing/2018/hyperlinkcolor" val="tx"/>
                    </a:ext>
                  </a:extLst>
                </a:hlinkClick>
              </a:rPr>
              <a:t>are</a:t>
            </a:r>
            <a:r>
              <a:rPr lang="fr" sz="2800" dirty="0">
                <a:solidFill>
                  <a:srgbClr val="333333"/>
                </a:solidFill>
                <a:latin typeface="Dreaming Outloud Pro" panose="03050502040302030504" pitchFamily="66" charset="0"/>
                <a:cs typeface="Dreaming Outloud Pro" panose="03050502040302030504" pitchFamily="66" charset="0"/>
              </a:rPr>
              <a:t> </a:t>
            </a:r>
            <a:r>
              <a:rPr lang="fr" sz="2800" dirty="0">
                <a:solidFill>
                  <a:srgbClr val="333333"/>
                </a:solidFill>
                <a:uFill>
                  <a:noFill/>
                </a:uFill>
                <a:latin typeface="Dreaming Outloud Pro" panose="03050502040302030504" pitchFamily="66" charset="0"/>
                <a:cs typeface="Dreaming Outloud Pro" panose="03050502040302030504" pitchFamily="66" charset="0"/>
                <a:hlinkClick r:id="rId6">
                  <a:extLst>
                    <a:ext uri="{A12FA001-AC4F-418D-AE19-62706E023703}">
                      <ahyp:hlinkClr xmlns:ahyp="http://schemas.microsoft.com/office/drawing/2018/hyperlinkcolor" val="tx"/>
                    </a:ext>
                  </a:extLst>
                </a:hlinkClick>
              </a:rPr>
              <a:t>about</a:t>
            </a:r>
            <a:r>
              <a:rPr lang="fr" sz="2800" dirty="0">
                <a:solidFill>
                  <a:srgbClr val="333333"/>
                </a:solidFill>
                <a:latin typeface="Dreaming Outloud Pro" panose="03050502040302030504" pitchFamily="66" charset="0"/>
                <a:cs typeface="Dreaming Outloud Pro" panose="03050502040302030504" pitchFamily="66" charset="0"/>
              </a:rPr>
              <a:t> 100,000 </a:t>
            </a:r>
            <a:r>
              <a:rPr lang="fr" sz="2800" dirty="0">
                <a:solidFill>
                  <a:srgbClr val="333333"/>
                </a:solidFill>
                <a:uFill>
                  <a:noFill/>
                </a:uFill>
                <a:latin typeface="Dreaming Outloud Pro" panose="03050502040302030504" pitchFamily="66" charset="0"/>
                <a:cs typeface="Dreaming Outloud Pro" panose="03050502040302030504" pitchFamily="66" charset="0"/>
                <a:hlinkClick r:id="rId7">
                  <a:extLst>
                    <a:ext uri="{A12FA001-AC4F-418D-AE19-62706E023703}">
                      <ahyp:hlinkClr xmlns:ahyp="http://schemas.microsoft.com/office/drawing/2018/hyperlinkcolor" val="tx"/>
                    </a:ext>
                  </a:extLst>
                </a:hlinkClick>
              </a:rPr>
              <a:t>tons</a:t>
            </a:r>
            <a:r>
              <a:rPr lang="fr" sz="2800" dirty="0">
                <a:solidFill>
                  <a:srgbClr val="333333"/>
                </a:solidFill>
                <a:latin typeface="Dreaming Outloud Pro" panose="03050502040302030504" pitchFamily="66" charset="0"/>
                <a:cs typeface="Dreaming Outloud Pro" panose="03050502040302030504" pitchFamily="66" charset="0"/>
              </a:rPr>
              <a:t> </a:t>
            </a:r>
            <a:r>
              <a:rPr lang="fr" sz="2800" dirty="0">
                <a:solidFill>
                  <a:srgbClr val="333333"/>
                </a:solidFill>
                <a:uFill>
                  <a:noFill/>
                </a:uFill>
                <a:latin typeface="Dreaming Outloud Pro" panose="03050502040302030504" pitchFamily="66" charset="0"/>
                <a:cs typeface="Dreaming Outloud Pro" panose="03050502040302030504" pitchFamily="66" charset="0"/>
                <a:hlinkClick r:id="rId8">
                  <a:extLst>
                    <a:ext uri="{A12FA001-AC4F-418D-AE19-62706E023703}">
                      <ahyp:hlinkClr xmlns:ahyp="http://schemas.microsoft.com/office/drawing/2018/hyperlinkcolor" val="tx"/>
                    </a:ext>
                  </a:extLst>
                </a:hlinkClick>
              </a:rPr>
              <a:t>of</a:t>
            </a:r>
            <a:r>
              <a:rPr lang="fr" sz="2800" dirty="0">
                <a:solidFill>
                  <a:srgbClr val="333333"/>
                </a:solidFill>
                <a:latin typeface="Dreaming Outloud Pro" panose="03050502040302030504" pitchFamily="66" charset="0"/>
                <a:cs typeface="Dreaming Outloud Pro" panose="03050502040302030504" pitchFamily="66" charset="0"/>
              </a:rPr>
              <a:t> </a:t>
            </a:r>
            <a:r>
              <a:rPr lang="fr" sz="2800" dirty="0">
                <a:solidFill>
                  <a:srgbClr val="333333"/>
                </a:solidFill>
                <a:uFill>
                  <a:noFill/>
                </a:uFill>
                <a:latin typeface="Dreaming Outloud Pro" panose="03050502040302030504" pitchFamily="66" charset="0"/>
                <a:cs typeface="Dreaming Outloud Pro" panose="03050502040302030504" pitchFamily="66" charset="0"/>
                <a:hlinkClick r:id="rId9">
                  <a:extLst>
                    <a:ext uri="{A12FA001-AC4F-418D-AE19-62706E023703}">
                      <ahyp:hlinkClr xmlns:ahyp="http://schemas.microsoft.com/office/drawing/2018/hyperlinkcolor" val="tx"/>
                    </a:ext>
                  </a:extLst>
                </a:hlinkClick>
              </a:rPr>
              <a:t>green</a:t>
            </a:r>
            <a:r>
              <a:rPr lang="fr" sz="2800" dirty="0">
                <a:solidFill>
                  <a:srgbClr val="333333"/>
                </a:solidFill>
                <a:latin typeface="Dreaming Outloud Pro" panose="03050502040302030504" pitchFamily="66" charset="0"/>
                <a:cs typeface="Dreaming Outloud Pro" panose="03050502040302030504" pitchFamily="66" charset="0"/>
              </a:rPr>
              <a:t> </a:t>
            </a:r>
            <a:r>
              <a:rPr lang="fr" sz="2800" dirty="0">
                <a:solidFill>
                  <a:srgbClr val="333333"/>
                </a:solidFill>
                <a:uFill>
                  <a:noFill/>
                </a:uFill>
                <a:latin typeface="Dreaming Outloud Pro" panose="03050502040302030504" pitchFamily="66" charset="0"/>
                <a:cs typeface="Dreaming Outloud Pro" panose="03050502040302030504" pitchFamily="66" charset="0"/>
              </a:rPr>
              <a:t>seaweed</a:t>
            </a:r>
            <a:r>
              <a:rPr lang="fr" sz="2800" dirty="0">
                <a:solidFill>
                  <a:srgbClr val="333333"/>
                </a:solidFill>
                <a:latin typeface="Dreaming Outloud Pro" panose="03050502040302030504" pitchFamily="66" charset="0"/>
                <a:cs typeface="Dreaming Outloud Pro" panose="03050502040302030504" pitchFamily="66" charset="0"/>
              </a:rPr>
              <a:t> </a:t>
            </a:r>
            <a:r>
              <a:rPr lang="fr" sz="2800" dirty="0">
                <a:solidFill>
                  <a:srgbClr val="333333"/>
                </a:solidFill>
                <a:uFill>
                  <a:noFill/>
                </a:uFill>
                <a:latin typeface="Dreaming Outloud Pro" panose="03050502040302030504" pitchFamily="66" charset="0"/>
                <a:cs typeface="Dreaming Outloud Pro" panose="03050502040302030504" pitchFamily="66" charset="0"/>
                <a:hlinkClick r:id="rId10">
                  <a:extLst>
                    <a:ext uri="{A12FA001-AC4F-418D-AE19-62706E023703}">
                      <ahyp:hlinkClr xmlns:ahyp="http://schemas.microsoft.com/office/drawing/2018/hyperlinkcolor" val="tx"/>
                    </a:ext>
                  </a:extLst>
                </a:hlinkClick>
              </a:rPr>
              <a:t>in</a:t>
            </a:r>
            <a:r>
              <a:rPr lang="fr" sz="2800" dirty="0">
                <a:solidFill>
                  <a:srgbClr val="333333"/>
                </a:solidFill>
                <a:latin typeface="Dreaming Outloud Pro" panose="03050502040302030504" pitchFamily="66" charset="0"/>
                <a:cs typeface="Dreaming Outloud Pro" panose="03050502040302030504" pitchFamily="66" charset="0"/>
              </a:rPr>
              <a:t> </a:t>
            </a:r>
            <a:r>
              <a:rPr lang="fr" sz="2800" dirty="0">
                <a:solidFill>
                  <a:srgbClr val="333333"/>
                </a:solidFill>
                <a:uFill>
                  <a:noFill/>
                </a:uFill>
                <a:latin typeface="Dreaming Outloud Pro" panose="03050502040302030504" pitchFamily="66" charset="0"/>
                <a:cs typeface="Dreaming Outloud Pro" panose="03050502040302030504" pitchFamily="66" charset="0"/>
                <a:hlinkClick r:id="rId11">
                  <a:extLst>
                    <a:ext uri="{A12FA001-AC4F-418D-AE19-62706E023703}">
                      <ahyp:hlinkClr xmlns:ahyp="http://schemas.microsoft.com/office/drawing/2018/hyperlinkcolor" val="tx"/>
                    </a:ext>
                  </a:extLst>
                </a:hlinkClick>
              </a:rPr>
              <a:t>France</a:t>
            </a:r>
            <a:endParaRPr lang="fr-FR" sz="2800" dirty="0">
              <a:latin typeface="Dreaming Outloud Pro" panose="03050502040302030504" pitchFamily="66" charset="0"/>
              <a:cs typeface="Dreaming Outloud Pro" panose="030505020403020305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FA781C1-300B-6393-3131-A8530425F313}"/>
              </a:ext>
            </a:extLst>
          </p:cNvPr>
          <p:cNvSpPr>
            <a:spLocks noGrp="1"/>
          </p:cNvSpPr>
          <p:nvPr>
            <p:ph type="body" idx="1"/>
          </p:nvPr>
        </p:nvSpPr>
        <p:spPr>
          <a:xfrm>
            <a:off x="549274" y="120650"/>
            <a:ext cx="7756525" cy="83130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marL="114300" indent="0" algn="ctr">
              <a:buNone/>
            </a:pPr>
            <a:r>
              <a:rPr lang="fr-FR" sz="5400" dirty="0" err="1">
                <a:latin typeface="Dreaming Outloud Pro" panose="03050502040302030504" pitchFamily="66" charset="0"/>
                <a:cs typeface="Dreaming Outloud Pro" panose="03050502040302030504" pitchFamily="66" charset="0"/>
              </a:rPr>
              <a:t>What</a:t>
            </a:r>
            <a:r>
              <a:rPr lang="fr-FR" sz="5400" dirty="0">
                <a:latin typeface="Dreaming Outloud Pro" panose="03050502040302030504" pitchFamily="66" charset="0"/>
                <a:cs typeface="Dreaming Outloud Pro" panose="03050502040302030504" pitchFamily="66" charset="0"/>
              </a:rPr>
              <a:t> </a:t>
            </a:r>
            <a:r>
              <a:rPr lang="fr-FR" sz="5400" dirty="0" err="1">
                <a:latin typeface="Dreaming Outloud Pro" panose="03050502040302030504" pitchFamily="66" charset="0"/>
                <a:cs typeface="Dreaming Outloud Pro" panose="03050502040302030504" pitchFamily="66" charset="0"/>
              </a:rPr>
              <a:t>is</a:t>
            </a:r>
            <a:r>
              <a:rPr lang="fr-FR" sz="5400" dirty="0">
                <a:latin typeface="Dreaming Outloud Pro" panose="03050502040302030504" pitchFamily="66" charset="0"/>
                <a:cs typeface="Dreaming Outloud Pro" panose="03050502040302030504" pitchFamily="66" charset="0"/>
              </a:rPr>
              <a:t> green </a:t>
            </a:r>
            <a:r>
              <a:rPr lang="fr-FR" sz="5400" dirty="0" err="1">
                <a:latin typeface="Dreaming Outloud Pro" panose="03050502040302030504" pitchFamily="66" charset="0"/>
                <a:cs typeface="Dreaming Outloud Pro" panose="03050502040302030504" pitchFamily="66" charset="0"/>
              </a:rPr>
              <a:t>seaweed</a:t>
            </a:r>
            <a:r>
              <a:rPr lang="fr-FR" sz="5400" dirty="0">
                <a:latin typeface="Dreaming Outloud Pro" panose="03050502040302030504" pitchFamily="66" charset="0"/>
                <a:cs typeface="Dreaming Outloud Pro" panose="03050502040302030504" pitchFamily="66" charset="0"/>
              </a:rPr>
              <a:t>?</a:t>
            </a:r>
            <a:endParaRPr lang="fr-FR" sz="2400" dirty="0">
              <a:latin typeface="Dreaming Outloud Pro" panose="03050502040302030504" pitchFamily="66" charset="0"/>
              <a:cs typeface="Dreaming Outloud Pro" panose="03050502040302030504" pitchFamily="66" charset="0"/>
            </a:endParaRPr>
          </a:p>
        </p:txBody>
      </p:sp>
      <p:sp>
        <p:nvSpPr>
          <p:cNvPr id="6" name="ZoneTexte 5">
            <a:extLst>
              <a:ext uri="{FF2B5EF4-FFF2-40B4-BE49-F238E27FC236}">
                <a16:creationId xmlns:a16="http://schemas.microsoft.com/office/drawing/2014/main" id="{0F7A6CDA-BCFB-17C7-B6DF-6D58AE955135}"/>
              </a:ext>
            </a:extLst>
          </p:cNvPr>
          <p:cNvSpPr txBox="1"/>
          <p:nvPr/>
        </p:nvSpPr>
        <p:spPr>
          <a:xfrm>
            <a:off x="200025" y="1272600"/>
            <a:ext cx="8696325" cy="3477875"/>
          </a:xfrm>
          <a:prstGeom prst="rect">
            <a:avLst/>
          </a:prstGeom>
          <a:solidFill>
            <a:schemeClr val="accent6">
              <a:lumMod val="20000"/>
              <a:lumOff val="80000"/>
            </a:schemeClr>
          </a:solidFill>
        </p:spPr>
        <p:txBody>
          <a:bodyPr wrap="square">
            <a:spAutoFit/>
          </a:bodyPr>
          <a:lstStyle/>
          <a:p>
            <a:r>
              <a:rPr lang="fr-FR" sz="2000" dirty="0">
                <a:latin typeface="Dreaming Outloud Pro" panose="03050502040302030504" pitchFamily="66" charset="0"/>
                <a:cs typeface="Dreaming Outloud Pro" panose="03050502040302030504" pitchFamily="66" charset="0"/>
              </a:rPr>
              <a:t>Green </a:t>
            </a:r>
            <a:r>
              <a:rPr lang="fr-FR" sz="2000" dirty="0" err="1">
                <a:latin typeface="Dreaming Outloud Pro" panose="03050502040302030504" pitchFamily="66" charset="0"/>
                <a:cs typeface="Dreaming Outloud Pro" panose="03050502040302030504" pitchFamily="66" charset="0"/>
              </a:rPr>
              <a:t>seaweed</a:t>
            </a:r>
            <a:r>
              <a:rPr lang="fr-FR" sz="2000" dirty="0">
                <a:latin typeface="Dreaming Outloud Pro" panose="03050502040302030504" pitchFamily="66" charset="0"/>
                <a:cs typeface="Dreaming Outloud Pro" panose="03050502040302030504" pitchFamily="66" charset="0"/>
              </a:rPr>
              <a:t> </a:t>
            </a:r>
            <a:r>
              <a:rPr lang="fr-FR" sz="2000" dirty="0" err="1">
                <a:latin typeface="Dreaming Outloud Pro" panose="03050502040302030504" pitchFamily="66" charset="0"/>
                <a:cs typeface="Dreaming Outloud Pro" panose="03050502040302030504" pitchFamily="66" charset="0"/>
              </a:rPr>
              <a:t>is</a:t>
            </a:r>
            <a:r>
              <a:rPr lang="fr-FR" sz="2000" dirty="0">
                <a:latin typeface="Dreaming Outloud Pro" panose="03050502040302030504" pitchFamily="66" charset="0"/>
                <a:cs typeface="Dreaming Outloud Pro" panose="03050502040302030504" pitchFamily="66" charset="0"/>
              </a:rPr>
              <a:t> a </a:t>
            </a:r>
            <a:r>
              <a:rPr lang="fr-FR" sz="2000" dirty="0" err="1">
                <a:latin typeface="Dreaming Outloud Pro" panose="03050502040302030504" pitchFamily="66" charset="0"/>
                <a:cs typeface="Dreaming Outloud Pro" panose="03050502040302030504" pitchFamily="66" charset="0"/>
              </a:rPr>
              <a:t>natural</a:t>
            </a:r>
            <a:r>
              <a:rPr lang="fr-FR" sz="2000" dirty="0">
                <a:latin typeface="Dreaming Outloud Pro" panose="03050502040302030504" pitchFamily="66" charset="0"/>
                <a:cs typeface="Dreaming Outloud Pro" panose="03050502040302030504" pitchFamily="66" charset="0"/>
              </a:rPr>
              <a:t> </a:t>
            </a:r>
            <a:r>
              <a:rPr lang="fr-FR" sz="2000" dirty="0" err="1">
                <a:latin typeface="Dreaming Outloud Pro" panose="03050502040302030504" pitchFamily="66" charset="0"/>
                <a:cs typeface="Dreaming Outloud Pro" panose="03050502040302030504" pitchFamily="66" charset="0"/>
              </a:rPr>
              <a:t>phenomenon</a:t>
            </a:r>
            <a:r>
              <a:rPr lang="fr-FR" sz="2000" dirty="0">
                <a:latin typeface="Dreaming Outloud Pro" panose="03050502040302030504" pitchFamily="66" charset="0"/>
                <a:cs typeface="Dreaming Outloud Pro" panose="03050502040302030504" pitchFamily="66" charset="0"/>
              </a:rPr>
              <a:t> </a:t>
            </a:r>
            <a:r>
              <a:rPr lang="fr-FR" sz="2000" dirty="0" err="1">
                <a:latin typeface="Dreaming Outloud Pro" panose="03050502040302030504" pitchFamily="66" charset="0"/>
                <a:cs typeface="Dreaming Outloud Pro" panose="03050502040302030504" pitchFamily="66" charset="0"/>
              </a:rPr>
              <a:t>that</a:t>
            </a:r>
            <a:r>
              <a:rPr lang="fr-FR" sz="2000" dirty="0">
                <a:latin typeface="Dreaming Outloud Pro" panose="03050502040302030504" pitchFamily="66" charset="0"/>
                <a:cs typeface="Dreaming Outloud Pro" panose="03050502040302030504" pitchFamily="66" charset="0"/>
              </a:rPr>
              <a:t> </a:t>
            </a:r>
            <a:r>
              <a:rPr lang="fr-FR" sz="2000" dirty="0" err="1">
                <a:latin typeface="Dreaming Outloud Pro" panose="03050502040302030504" pitchFamily="66" charset="0"/>
                <a:cs typeface="Dreaming Outloud Pro" panose="03050502040302030504" pitchFamily="66" charset="0"/>
              </a:rPr>
              <a:t>occurs</a:t>
            </a:r>
            <a:r>
              <a:rPr lang="fr-FR" sz="2000" dirty="0">
                <a:latin typeface="Dreaming Outloud Pro" panose="03050502040302030504" pitchFamily="66" charset="0"/>
                <a:cs typeface="Dreaming Outloud Pro" panose="03050502040302030504" pitchFamily="66" charset="0"/>
              </a:rPr>
              <a:t> on </a:t>
            </a:r>
            <a:r>
              <a:rPr lang="fr-FR" sz="2000" dirty="0" err="1">
                <a:latin typeface="Dreaming Outloud Pro" panose="03050502040302030504" pitchFamily="66" charset="0"/>
                <a:cs typeface="Dreaming Outloud Pro" panose="03050502040302030504" pitchFamily="66" charset="0"/>
              </a:rPr>
              <a:t>many</a:t>
            </a:r>
            <a:r>
              <a:rPr lang="fr-FR" sz="2000" dirty="0">
                <a:latin typeface="Dreaming Outloud Pro" panose="03050502040302030504" pitchFamily="66" charset="0"/>
                <a:cs typeface="Dreaming Outloud Pro" panose="03050502040302030504" pitchFamily="66" charset="0"/>
              </a:rPr>
              <a:t>  </a:t>
            </a:r>
            <a:r>
              <a:rPr lang="fr-FR" sz="2000" dirty="0" err="1">
                <a:latin typeface="Dreaming Outloud Pro" panose="03050502040302030504" pitchFamily="66" charset="0"/>
                <a:cs typeface="Dreaming Outloud Pro" panose="03050502040302030504" pitchFamily="66" charset="0"/>
              </a:rPr>
              <a:t>coastlines</a:t>
            </a:r>
            <a:r>
              <a:rPr lang="fr-FR" sz="2000" dirty="0">
                <a:latin typeface="Dreaming Outloud Pro" panose="03050502040302030504" pitchFamily="66" charset="0"/>
                <a:cs typeface="Dreaming Outloud Pro" panose="03050502040302030504" pitchFamily="66" charset="0"/>
              </a:rPr>
              <a:t> </a:t>
            </a:r>
            <a:r>
              <a:rPr lang="fr-FR" sz="2000" dirty="0" err="1">
                <a:latin typeface="Dreaming Outloud Pro" panose="03050502040302030504" pitchFamily="66" charset="0"/>
                <a:cs typeface="Dreaming Outloud Pro" panose="03050502040302030504" pitchFamily="66" charset="0"/>
              </a:rPr>
              <a:t>around</a:t>
            </a:r>
            <a:r>
              <a:rPr lang="fr-FR" sz="2000" dirty="0">
                <a:latin typeface="Dreaming Outloud Pro" panose="03050502040302030504" pitchFamily="66" charset="0"/>
                <a:cs typeface="Dreaming Outloud Pro" panose="03050502040302030504" pitchFamily="66" charset="0"/>
              </a:rPr>
              <a:t> the world. </a:t>
            </a:r>
          </a:p>
          <a:p>
            <a:r>
              <a:rPr lang="fr-FR" sz="2000" dirty="0">
                <a:latin typeface="Dreaming Outloud Pro" panose="03050502040302030504" pitchFamily="66" charset="0"/>
                <a:cs typeface="Dreaming Outloud Pro" panose="03050502040302030504" pitchFamily="66" charset="0"/>
              </a:rPr>
              <a:t>But in </a:t>
            </a:r>
            <a:r>
              <a:rPr lang="fr-FR" sz="2000" dirty="0" err="1">
                <a:latin typeface="Dreaming Outloud Pro" panose="03050502040302030504" pitchFamily="66" charset="0"/>
                <a:cs typeface="Dreaming Outloud Pro" panose="03050502040302030504" pitchFamily="66" charset="0"/>
              </a:rPr>
              <a:t>some</a:t>
            </a:r>
            <a:r>
              <a:rPr lang="fr-FR" sz="2000" dirty="0">
                <a:latin typeface="Dreaming Outloud Pro" panose="03050502040302030504" pitchFamily="66" charset="0"/>
                <a:cs typeface="Dreaming Outloud Pro" panose="03050502040302030504" pitchFamily="66" charset="0"/>
              </a:rPr>
              <a:t> </a:t>
            </a:r>
            <a:r>
              <a:rPr lang="fr-FR" sz="2000" dirty="0" err="1">
                <a:latin typeface="Dreaming Outloud Pro" panose="03050502040302030504" pitchFamily="66" charset="0"/>
                <a:cs typeface="Dreaming Outloud Pro" panose="03050502040302030504" pitchFamily="66" charset="0"/>
              </a:rPr>
              <a:t>coastal</a:t>
            </a:r>
            <a:r>
              <a:rPr lang="fr-FR" sz="2000" dirty="0">
                <a:latin typeface="Dreaming Outloud Pro" panose="03050502040302030504" pitchFamily="66" charset="0"/>
                <a:cs typeface="Dreaming Outloud Pro" panose="03050502040302030504" pitchFamily="66" charset="0"/>
              </a:rPr>
              <a:t>  </a:t>
            </a:r>
            <a:r>
              <a:rPr lang="fr-FR" sz="2000" dirty="0" err="1">
                <a:latin typeface="Dreaming Outloud Pro" panose="03050502040302030504" pitchFamily="66" charset="0"/>
                <a:cs typeface="Dreaming Outloud Pro" panose="03050502040302030504" pitchFamily="66" charset="0"/>
              </a:rPr>
              <a:t>coastal</a:t>
            </a:r>
            <a:r>
              <a:rPr lang="fr-FR" sz="2000" dirty="0">
                <a:latin typeface="Dreaming Outloud Pro" panose="03050502040302030504" pitchFamily="66" charset="0"/>
                <a:cs typeface="Dreaming Outloud Pro" panose="03050502040302030504" pitchFamily="66" charset="0"/>
              </a:rPr>
              <a:t> areas, </a:t>
            </a:r>
            <a:r>
              <a:rPr lang="fr-FR" sz="2000" dirty="0" err="1">
                <a:latin typeface="Dreaming Outloud Pro" panose="03050502040302030504" pitchFamily="66" charset="0"/>
                <a:cs typeface="Dreaming Outloud Pro" panose="03050502040302030504" pitchFamily="66" charset="0"/>
              </a:rPr>
              <a:t>their</a:t>
            </a:r>
            <a:r>
              <a:rPr lang="fr-FR" sz="2000" dirty="0">
                <a:latin typeface="Dreaming Outloud Pro" panose="03050502040302030504" pitchFamily="66" charset="0"/>
                <a:cs typeface="Dreaming Outloud Pro" panose="03050502040302030504" pitchFamily="66" charset="0"/>
              </a:rPr>
              <a:t> excessive </a:t>
            </a:r>
            <a:r>
              <a:rPr lang="fr-FR" sz="2000" dirty="0" err="1">
                <a:latin typeface="Dreaming Outloud Pro" panose="03050502040302030504" pitchFamily="66" charset="0"/>
                <a:cs typeface="Dreaming Outloud Pro" panose="03050502040302030504" pitchFamily="66" charset="0"/>
              </a:rPr>
              <a:t>development</a:t>
            </a:r>
            <a:r>
              <a:rPr lang="fr-FR" sz="2000" dirty="0">
                <a:latin typeface="Dreaming Outloud Pro" panose="03050502040302030504" pitchFamily="66" charset="0"/>
                <a:cs typeface="Dreaming Outloud Pro" panose="03050502040302030504" pitchFamily="66" charset="0"/>
              </a:rPr>
              <a:t> leads to leads to "green </a:t>
            </a:r>
            <a:r>
              <a:rPr lang="fr-FR" sz="2000" dirty="0" err="1">
                <a:latin typeface="Dreaming Outloud Pro" panose="03050502040302030504" pitchFamily="66" charset="0"/>
                <a:cs typeface="Dreaming Outloud Pro" panose="03050502040302030504" pitchFamily="66" charset="0"/>
              </a:rPr>
              <a:t>tides</a:t>
            </a:r>
            <a:r>
              <a:rPr lang="fr-FR" sz="2000" dirty="0">
                <a:latin typeface="Dreaming Outloud Pro" panose="03050502040302030504" pitchFamily="66" charset="0"/>
                <a:cs typeface="Dreaming Outloud Pro" panose="03050502040302030504" pitchFamily="66" charset="0"/>
              </a:rPr>
              <a:t>".</a:t>
            </a:r>
          </a:p>
          <a:p>
            <a:r>
              <a:rPr lang="en-US" sz="2000" dirty="0">
                <a:latin typeface="Dreaming Outloud Pro" panose="03050502040302030504" pitchFamily="66" charset="0"/>
                <a:cs typeface="Dreaming Outloud Pro" panose="03050502040302030504" pitchFamily="66" charset="0"/>
              </a:rPr>
              <a:t>Green seaweeds develop mainly due to  the combination of three factors:</a:t>
            </a:r>
          </a:p>
          <a:p>
            <a:r>
              <a:rPr lang="en-US" sz="2000" dirty="0">
                <a:latin typeface="Dreaming Outloud Pro" panose="03050502040302030504" pitchFamily="66" charset="0"/>
                <a:cs typeface="Dreaming Outloud Pro" panose="03050502040302030504" pitchFamily="66" charset="0"/>
              </a:rPr>
              <a:t>- the morphology of the coastline: in closed, shallow bays, algae  shallow bays, the seaweed, with little exposure to the swell and  clear water, proliferate more easily;</a:t>
            </a:r>
          </a:p>
          <a:p>
            <a:r>
              <a:rPr lang="en-US" sz="2000" dirty="0">
                <a:latin typeface="Dreaming Outloud Pro" panose="03050502040302030504" pitchFamily="66" charset="0"/>
                <a:cs typeface="Dreaming Outloud Pro" panose="03050502040302030504" pitchFamily="66" charset="0"/>
              </a:rPr>
              <a:t>- Nitrogen, in the form of nitrates which feed the algae; weather conditions (temperature,  sunshine, rainfall, etc.).</a:t>
            </a:r>
          </a:p>
          <a:p>
            <a:r>
              <a:rPr lang="en-US" sz="2000" dirty="0">
                <a:latin typeface="Dreaming Outloud Pro" panose="03050502040302030504" pitchFamily="66" charset="0"/>
                <a:cs typeface="Dreaming Outloud Pro" panose="03050502040302030504" pitchFamily="66" charset="0"/>
              </a:rPr>
              <a:t>It is in the spring and autumn that green seaweeds wash up on our coasts.</a:t>
            </a:r>
          </a:p>
        </p:txBody>
      </p:sp>
    </p:spTree>
    <p:extLst>
      <p:ext uri="{BB962C8B-B14F-4D97-AF65-F5344CB8AC3E}">
        <p14:creationId xmlns:p14="http://schemas.microsoft.com/office/powerpoint/2010/main" val="289271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fficher l’image source">
            <a:extLst>
              <a:ext uri="{FF2B5EF4-FFF2-40B4-BE49-F238E27FC236}">
                <a16:creationId xmlns:a16="http://schemas.microsoft.com/office/drawing/2014/main" id="{9702C6B7-FC2F-278C-7D50-BC463AC3C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636" y="1077514"/>
            <a:ext cx="5379157" cy="37822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B970923-0A5A-A5DB-D0F7-50DC34C874C2}"/>
              </a:ext>
            </a:extLst>
          </p:cNvPr>
          <p:cNvSpPr/>
          <p:nvPr/>
        </p:nvSpPr>
        <p:spPr>
          <a:xfrm>
            <a:off x="554296" y="103384"/>
            <a:ext cx="8166372" cy="885848"/>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4400" dirty="0" err="1">
                <a:solidFill>
                  <a:srgbClr val="333333"/>
                </a:solidFill>
                <a:uFill>
                  <a:noFill/>
                </a:uFill>
                <a:latin typeface="Dreaming Outloud Pro" panose="03050502040302030504" pitchFamily="66" charset="0"/>
                <a:cs typeface="Dreaming Outloud Pro" panose="03050502040302030504" pitchFamily="66" charset="0"/>
              </a:rPr>
              <a:t>Affected</a:t>
            </a:r>
            <a:r>
              <a:rPr lang="fr-FR" sz="4400" dirty="0">
                <a:solidFill>
                  <a:srgbClr val="333333"/>
                </a:solidFill>
                <a:uFill>
                  <a:noFill/>
                </a:uFill>
                <a:latin typeface="Dreaming Outloud Pro" panose="03050502040302030504" pitchFamily="66" charset="0"/>
                <a:cs typeface="Dreaming Outloud Pro" panose="03050502040302030504" pitchFamily="66" charset="0"/>
              </a:rPr>
              <a:t> areas in Brittany</a:t>
            </a:r>
            <a:endParaRPr lang="fr-FR" sz="4400" dirty="0">
              <a:latin typeface="Dreaming Outloud Pro" panose="03050502040302030504" pitchFamily="66" charset="0"/>
              <a:cs typeface="Dreaming Outloud Pro" panose="03050502040302030504" pitchFamily="66" charset="0"/>
            </a:endParaRPr>
          </a:p>
        </p:txBody>
      </p:sp>
      <p:sp>
        <p:nvSpPr>
          <p:cNvPr id="6" name="Rectangle 5">
            <a:extLst>
              <a:ext uri="{FF2B5EF4-FFF2-40B4-BE49-F238E27FC236}">
                <a16:creationId xmlns:a16="http://schemas.microsoft.com/office/drawing/2014/main" id="{95CE5324-350C-6D2E-48F3-B1AFD5912210}"/>
              </a:ext>
            </a:extLst>
          </p:cNvPr>
          <p:cNvSpPr/>
          <p:nvPr/>
        </p:nvSpPr>
        <p:spPr>
          <a:xfrm>
            <a:off x="6866767" y="1055177"/>
            <a:ext cx="1853901" cy="37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dirty="0">
                <a:latin typeface="Dreaming Outloud Pro" panose="03050502040302030504" pitchFamily="66" charset="0"/>
                <a:cs typeface="Dreaming Outloud Pro" panose="03050502040302030504" pitchFamily="66" charset="0"/>
              </a:rPr>
              <a:t>8. Fresnay Bay</a:t>
            </a:r>
          </a:p>
        </p:txBody>
      </p:sp>
      <p:sp>
        <p:nvSpPr>
          <p:cNvPr id="7" name="Rectangle 6">
            <a:extLst>
              <a:ext uri="{FF2B5EF4-FFF2-40B4-BE49-F238E27FC236}">
                <a16:creationId xmlns:a16="http://schemas.microsoft.com/office/drawing/2014/main" id="{2CD855E5-2BFC-9FA1-19C2-5B7B3CACEE7E}"/>
              </a:ext>
            </a:extLst>
          </p:cNvPr>
          <p:cNvSpPr/>
          <p:nvPr/>
        </p:nvSpPr>
        <p:spPr>
          <a:xfrm>
            <a:off x="4485952" y="1055177"/>
            <a:ext cx="2380815" cy="37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latin typeface="Dreaming Outloud Pro" panose="03050502040302030504" pitchFamily="66" charset="0"/>
                <a:cs typeface="Dreaming Outloud Pro" panose="03050502040302030504" pitchFamily="66" charset="0"/>
              </a:rPr>
              <a:t>7. Saint Brieuc Bay</a:t>
            </a:r>
          </a:p>
        </p:txBody>
      </p:sp>
      <p:sp>
        <p:nvSpPr>
          <p:cNvPr id="8" name="Rectangle 7">
            <a:extLst>
              <a:ext uri="{FF2B5EF4-FFF2-40B4-BE49-F238E27FC236}">
                <a16:creationId xmlns:a16="http://schemas.microsoft.com/office/drawing/2014/main" id="{EE50EBAE-4633-589C-7125-DB7E156B2079}"/>
              </a:ext>
            </a:extLst>
          </p:cNvPr>
          <p:cNvSpPr/>
          <p:nvPr/>
        </p:nvSpPr>
        <p:spPr>
          <a:xfrm>
            <a:off x="1641152" y="1104089"/>
            <a:ext cx="2844800" cy="37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dirty="0">
                <a:latin typeface="Dreaming Outloud Pro" panose="03050502040302030504" pitchFamily="66" charset="0"/>
                <a:cs typeface="Dreaming Outloud Pro" panose="03050502040302030504" pitchFamily="66" charset="0"/>
              </a:rPr>
              <a:t>6. Grève de Saint Michel</a:t>
            </a:r>
          </a:p>
        </p:txBody>
      </p:sp>
      <p:sp>
        <p:nvSpPr>
          <p:cNvPr id="9" name="Rectangle 8">
            <a:extLst>
              <a:ext uri="{FF2B5EF4-FFF2-40B4-BE49-F238E27FC236}">
                <a16:creationId xmlns:a16="http://schemas.microsoft.com/office/drawing/2014/main" id="{CB276984-44A0-3B94-8E66-23AA87031E12}"/>
              </a:ext>
            </a:extLst>
          </p:cNvPr>
          <p:cNvSpPr/>
          <p:nvPr/>
        </p:nvSpPr>
        <p:spPr>
          <a:xfrm>
            <a:off x="621579" y="1585174"/>
            <a:ext cx="2380815" cy="37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dirty="0">
                <a:latin typeface="Dreaming Outloud Pro" panose="03050502040302030504" pitchFamily="66" charset="0"/>
                <a:cs typeface="Dreaming Outloud Pro" panose="03050502040302030504" pitchFamily="66" charset="0"/>
              </a:rPr>
              <a:t>5. Anse de Locquirec</a:t>
            </a:r>
          </a:p>
        </p:txBody>
      </p:sp>
      <p:sp>
        <p:nvSpPr>
          <p:cNvPr id="10" name="Rectangle 9">
            <a:extLst>
              <a:ext uri="{FF2B5EF4-FFF2-40B4-BE49-F238E27FC236}">
                <a16:creationId xmlns:a16="http://schemas.microsoft.com/office/drawing/2014/main" id="{EEA9EAA6-6923-EA83-4A9C-B1FE26AAB21F}"/>
              </a:ext>
            </a:extLst>
          </p:cNvPr>
          <p:cNvSpPr/>
          <p:nvPr/>
        </p:nvSpPr>
        <p:spPr>
          <a:xfrm>
            <a:off x="344065" y="2916927"/>
            <a:ext cx="2844800" cy="37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000" dirty="0">
                <a:latin typeface="Dreaming Outloud Pro" panose="03050502040302030504" pitchFamily="66" charset="0"/>
                <a:cs typeface="Dreaming Outloud Pro" panose="03050502040302030504" pitchFamily="66" charset="0"/>
              </a:rPr>
              <a:t>4.Anse de L’Hora-</a:t>
            </a:r>
            <a:r>
              <a:rPr lang="fr-FR" sz="2000" dirty="0" err="1">
                <a:latin typeface="Dreaming Outloud Pro" panose="03050502040302030504" pitchFamily="66" charset="0"/>
                <a:cs typeface="Dreaming Outloud Pro" panose="03050502040302030504" pitchFamily="66" charset="0"/>
              </a:rPr>
              <a:t>Guillec</a:t>
            </a:r>
            <a:endParaRPr lang="fr-FR" sz="2000" dirty="0"/>
          </a:p>
        </p:txBody>
      </p:sp>
      <p:sp>
        <p:nvSpPr>
          <p:cNvPr id="11" name="Rectangle 10">
            <a:extLst>
              <a:ext uri="{FF2B5EF4-FFF2-40B4-BE49-F238E27FC236}">
                <a16:creationId xmlns:a16="http://schemas.microsoft.com/office/drawing/2014/main" id="{A0B0AE65-4BF2-840C-EF97-15D575EFA347}"/>
              </a:ext>
            </a:extLst>
          </p:cNvPr>
          <p:cNvSpPr/>
          <p:nvPr/>
        </p:nvSpPr>
        <p:spPr>
          <a:xfrm>
            <a:off x="469179" y="2218967"/>
            <a:ext cx="2533215" cy="37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latin typeface="Dreaming Outloud Pro" panose="03050502040302030504" pitchFamily="66" charset="0"/>
                <a:cs typeface="Dreaming Outloud Pro" panose="03050502040302030504" pitchFamily="66" charset="0"/>
              </a:rPr>
              <a:t>3. Anse de Guissény</a:t>
            </a:r>
            <a:endParaRPr lang="fr-FR" sz="2000" dirty="0"/>
          </a:p>
        </p:txBody>
      </p:sp>
      <p:sp>
        <p:nvSpPr>
          <p:cNvPr id="12" name="Rectangle 11">
            <a:extLst>
              <a:ext uri="{FF2B5EF4-FFF2-40B4-BE49-F238E27FC236}">
                <a16:creationId xmlns:a16="http://schemas.microsoft.com/office/drawing/2014/main" id="{81252B30-6143-A789-71D6-925F17763975}"/>
              </a:ext>
            </a:extLst>
          </p:cNvPr>
          <p:cNvSpPr/>
          <p:nvPr/>
        </p:nvSpPr>
        <p:spPr>
          <a:xfrm>
            <a:off x="344065" y="3614888"/>
            <a:ext cx="2400571" cy="37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latin typeface="Dreaming Outloud Pro" panose="03050502040302030504" pitchFamily="66" charset="0"/>
                <a:cs typeface="Dreaming Outloud Pro" panose="03050502040302030504" pitchFamily="66" charset="0"/>
              </a:rPr>
              <a:t>2. Douarnenez Bay</a:t>
            </a:r>
            <a:endParaRPr lang="fr-FR" sz="1800" dirty="0">
              <a:latin typeface="Dreaming Outloud Pro" panose="03050502040302030504" pitchFamily="66" charset="0"/>
              <a:cs typeface="Dreaming Outloud Pro" panose="03050502040302030504" pitchFamily="66" charset="0"/>
            </a:endParaRPr>
          </a:p>
        </p:txBody>
      </p:sp>
      <p:sp>
        <p:nvSpPr>
          <p:cNvPr id="13" name="Rectangle 12">
            <a:extLst>
              <a:ext uri="{FF2B5EF4-FFF2-40B4-BE49-F238E27FC236}">
                <a16:creationId xmlns:a16="http://schemas.microsoft.com/office/drawing/2014/main" id="{8C8C5C06-8234-F140-6182-563BDD97808D}"/>
              </a:ext>
            </a:extLst>
          </p:cNvPr>
          <p:cNvSpPr/>
          <p:nvPr/>
        </p:nvSpPr>
        <p:spPr>
          <a:xfrm>
            <a:off x="450744" y="4395642"/>
            <a:ext cx="2380815" cy="3725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dirty="0"/>
              <a:t>1. </a:t>
            </a:r>
            <a:r>
              <a:rPr lang="fr-FR" sz="2000" dirty="0">
                <a:latin typeface="Dreaming Outloud Pro" panose="03050502040302030504" pitchFamily="66" charset="0"/>
                <a:cs typeface="Dreaming Outloud Pro" panose="03050502040302030504" pitchFamily="66" charset="0"/>
              </a:rPr>
              <a:t>Concarneau</a:t>
            </a:r>
            <a:r>
              <a:rPr lang="fr-FR" sz="2000" dirty="0"/>
              <a:t> </a:t>
            </a:r>
            <a:r>
              <a:rPr lang="fr-FR" sz="2400" dirty="0">
                <a:latin typeface="Dreaming Outloud Pro" panose="03050502040302030504" pitchFamily="66" charset="0"/>
                <a:cs typeface="Dreaming Outloud Pro" panose="03050502040302030504" pitchFamily="66" charset="0"/>
              </a:rPr>
              <a:t>Bay</a:t>
            </a:r>
            <a:endParaRPr lang="fr-FR" sz="2000" dirty="0">
              <a:latin typeface="Dreaming Outloud Pro" panose="03050502040302030504" pitchFamily="66" charset="0"/>
              <a:cs typeface="Dreaming Outloud Pro" panose="03050502040302030504" pitchFamily="66" charset="0"/>
            </a:endParaRPr>
          </a:p>
        </p:txBody>
      </p:sp>
      <p:cxnSp>
        <p:nvCxnSpPr>
          <p:cNvPr id="15" name="Connecteur droit avec flèche 14">
            <a:extLst>
              <a:ext uri="{FF2B5EF4-FFF2-40B4-BE49-F238E27FC236}">
                <a16:creationId xmlns:a16="http://schemas.microsoft.com/office/drawing/2014/main" id="{90786EA7-8572-282E-BB5C-2971A219C0F1}"/>
              </a:ext>
            </a:extLst>
          </p:cNvPr>
          <p:cNvCxnSpPr/>
          <p:nvPr/>
        </p:nvCxnSpPr>
        <p:spPr>
          <a:xfrm flipV="1">
            <a:off x="7179733" y="1394406"/>
            <a:ext cx="383823" cy="777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1D876AE6-85AA-EE7E-2598-1FCA53A2D1FD}"/>
              </a:ext>
            </a:extLst>
          </p:cNvPr>
          <p:cNvCxnSpPr>
            <a:cxnSpLocks/>
          </p:cNvCxnSpPr>
          <p:nvPr/>
        </p:nvCxnSpPr>
        <p:spPr>
          <a:xfrm flipH="1" flipV="1">
            <a:off x="6250086" y="1399284"/>
            <a:ext cx="19806" cy="1196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FFF78B72-AD19-6553-8545-1BDCCDFFFDD9}"/>
              </a:ext>
            </a:extLst>
          </p:cNvPr>
          <p:cNvCxnSpPr>
            <a:cxnSpLocks/>
          </p:cNvCxnSpPr>
          <p:nvPr/>
        </p:nvCxnSpPr>
        <p:spPr>
          <a:xfrm flipH="1" flipV="1">
            <a:off x="3993143" y="1522315"/>
            <a:ext cx="1150483" cy="439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95DA4318-A8BA-EE65-9C19-49BE1DB7A7C9}"/>
              </a:ext>
            </a:extLst>
          </p:cNvPr>
          <p:cNvCxnSpPr>
            <a:cxnSpLocks/>
          </p:cNvCxnSpPr>
          <p:nvPr/>
        </p:nvCxnSpPr>
        <p:spPr>
          <a:xfrm flipH="1" flipV="1">
            <a:off x="3063552" y="1742091"/>
            <a:ext cx="1622305" cy="391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660E518C-8A44-EFEB-5EB4-3A3646768046}"/>
              </a:ext>
            </a:extLst>
          </p:cNvPr>
          <p:cNvCxnSpPr>
            <a:cxnSpLocks/>
          </p:cNvCxnSpPr>
          <p:nvPr/>
        </p:nvCxnSpPr>
        <p:spPr>
          <a:xfrm flipH="1">
            <a:off x="3188865" y="2226573"/>
            <a:ext cx="1103484" cy="893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8C976684-63AA-9598-E2DA-22DF42F968F4}"/>
              </a:ext>
            </a:extLst>
          </p:cNvPr>
          <p:cNvCxnSpPr>
            <a:cxnSpLocks/>
            <a:endCxn id="11" idx="3"/>
          </p:cNvCxnSpPr>
          <p:nvPr/>
        </p:nvCxnSpPr>
        <p:spPr>
          <a:xfrm flipH="1">
            <a:off x="3002394" y="2172345"/>
            <a:ext cx="719704" cy="232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29D3A89B-3566-17CE-C105-D27B483E4792}"/>
              </a:ext>
            </a:extLst>
          </p:cNvPr>
          <p:cNvCxnSpPr>
            <a:cxnSpLocks/>
            <a:endCxn id="12" idx="3"/>
          </p:cNvCxnSpPr>
          <p:nvPr/>
        </p:nvCxnSpPr>
        <p:spPr>
          <a:xfrm flipH="1">
            <a:off x="2744636" y="3187443"/>
            <a:ext cx="1103484" cy="613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371C1AB5-BD6C-A4C9-7058-8033C07DA1DC}"/>
              </a:ext>
            </a:extLst>
          </p:cNvPr>
          <p:cNvCxnSpPr>
            <a:cxnSpLocks/>
            <a:endCxn id="13" idx="3"/>
          </p:cNvCxnSpPr>
          <p:nvPr/>
        </p:nvCxnSpPr>
        <p:spPr>
          <a:xfrm flipH="1">
            <a:off x="2831559" y="3724697"/>
            <a:ext cx="1460790" cy="85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78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ficher l’image source">
            <a:extLst>
              <a:ext uri="{FF2B5EF4-FFF2-40B4-BE49-F238E27FC236}">
                <a16:creationId xmlns:a16="http://schemas.microsoft.com/office/drawing/2014/main" id="{D9947313-FFAB-A21D-2F9B-5C39993590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21" b="5852"/>
          <a:stretch/>
        </p:blipFill>
        <p:spPr bwMode="auto">
          <a:xfrm>
            <a:off x="620890" y="880534"/>
            <a:ext cx="7205760" cy="4007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3F2D432-A331-0E2D-43F6-CC2161F10001}"/>
              </a:ext>
            </a:extLst>
          </p:cNvPr>
          <p:cNvSpPr/>
          <p:nvPr/>
        </p:nvSpPr>
        <p:spPr>
          <a:xfrm>
            <a:off x="1191547" y="114672"/>
            <a:ext cx="2398320" cy="66426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4400" dirty="0">
                <a:solidFill>
                  <a:srgbClr val="333333"/>
                </a:solidFill>
                <a:uFill>
                  <a:noFill/>
                </a:uFill>
                <a:latin typeface="Dreaming Outloud Pro" panose="03050502040302030504" pitchFamily="66" charset="0"/>
                <a:cs typeface="Dreaming Outloud Pro" panose="03050502040302030504" pitchFamily="66" charset="0"/>
              </a:rPr>
              <a:t>causes</a:t>
            </a:r>
            <a:endParaRPr lang="fr-FR" sz="4400" dirty="0">
              <a:latin typeface="Dreaming Outloud Pro" panose="03050502040302030504" pitchFamily="66" charset="0"/>
              <a:cs typeface="Dreaming Outloud Pro" panose="03050502040302030504" pitchFamily="66" charset="0"/>
            </a:endParaRPr>
          </a:p>
        </p:txBody>
      </p:sp>
      <p:sp>
        <p:nvSpPr>
          <p:cNvPr id="4" name="Rectangle 3">
            <a:extLst>
              <a:ext uri="{FF2B5EF4-FFF2-40B4-BE49-F238E27FC236}">
                <a16:creationId xmlns:a16="http://schemas.microsoft.com/office/drawing/2014/main" id="{B434EAF3-B3BD-1F58-9674-DFE797E66E31}"/>
              </a:ext>
            </a:extLst>
          </p:cNvPr>
          <p:cNvSpPr/>
          <p:nvPr/>
        </p:nvSpPr>
        <p:spPr>
          <a:xfrm>
            <a:off x="5036574" y="1283110"/>
            <a:ext cx="597310" cy="405580"/>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Light</a:t>
            </a:r>
          </a:p>
          <a:p>
            <a:pPr algn="ctr"/>
            <a:r>
              <a:rPr lang="fr-FR" dirty="0" err="1"/>
              <a:t>heat</a:t>
            </a:r>
            <a:endParaRPr lang="fr-FR" dirty="0"/>
          </a:p>
        </p:txBody>
      </p:sp>
      <p:sp>
        <p:nvSpPr>
          <p:cNvPr id="6" name="Rectangle : avec coin arrondi 5">
            <a:extLst>
              <a:ext uri="{FF2B5EF4-FFF2-40B4-BE49-F238E27FC236}">
                <a16:creationId xmlns:a16="http://schemas.microsoft.com/office/drawing/2014/main" id="{DB0C9785-2FB8-8A1B-ED0D-04ABC5F6423C}"/>
              </a:ext>
            </a:extLst>
          </p:cNvPr>
          <p:cNvSpPr/>
          <p:nvPr/>
        </p:nvSpPr>
        <p:spPr>
          <a:xfrm>
            <a:off x="5672988" y="1605671"/>
            <a:ext cx="3032862" cy="641553"/>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Dreaming Outloud Pro" panose="03050502040302030504" pitchFamily="66" charset="0"/>
                <a:cs typeface="Dreaming Outloud Pro" panose="03050502040302030504" pitchFamily="66" charset="0"/>
              </a:rPr>
              <a:t>Flat foreshore, semi-enclosed bay:</a:t>
            </a:r>
          </a:p>
          <a:p>
            <a:r>
              <a:rPr lang="en-US" dirty="0">
                <a:latin typeface="Dreaming Outloud Pro" panose="03050502040302030504" pitchFamily="66" charset="0"/>
                <a:cs typeface="Dreaming Outloud Pro" panose="03050502040302030504" pitchFamily="66" charset="0"/>
              </a:rPr>
              <a:t>- shallow water depth, </a:t>
            </a:r>
          </a:p>
          <a:p>
            <a:r>
              <a:rPr lang="en-US" dirty="0">
                <a:latin typeface="Dreaming Outloud Pro" panose="03050502040302030504" pitchFamily="66" charset="0"/>
                <a:cs typeface="Dreaming Outloud Pro" panose="03050502040302030504" pitchFamily="66" charset="0"/>
              </a:rPr>
              <a:t>- low turnover of water mass.</a:t>
            </a:r>
            <a:endParaRPr lang="fr-FR" dirty="0">
              <a:latin typeface="Dreaming Outloud Pro" panose="03050502040302030504" pitchFamily="66" charset="0"/>
              <a:cs typeface="Dreaming Outloud Pro" panose="03050502040302030504" pitchFamily="66" charset="0"/>
            </a:endParaRPr>
          </a:p>
        </p:txBody>
      </p:sp>
      <p:sp>
        <p:nvSpPr>
          <p:cNvPr id="8" name="Rectangle : avec coin arrondi 7">
            <a:extLst>
              <a:ext uri="{FF2B5EF4-FFF2-40B4-BE49-F238E27FC236}">
                <a16:creationId xmlns:a16="http://schemas.microsoft.com/office/drawing/2014/main" id="{4A5DEC90-290D-5E98-704E-38769FE2B9A4}"/>
              </a:ext>
            </a:extLst>
          </p:cNvPr>
          <p:cNvSpPr/>
          <p:nvPr/>
        </p:nvSpPr>
        <p:spPr>
          <a:xfrm>
            <a:off x="2762250" y="2884311"/>
            <a:ext cx="1266825" cy="85901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Dreaming Outloud Pro" panose="03050502040302030504" pitchFamily="66" charset="0"/>
                <a:cs typeface="Dreaming Outloud Pro" panose="03050502040302030504" pitchFamily="66" charset="0"/>
              </a:rPr>
              <a:t>Nutrients: </a:t>
            </a:r>
          </a:p>
          <a:p>
            <a:r>
              <a:rPr lang="en-US" dirty="0">
                <a:latin typeface="Dreaming Outloud Pro" panose="03050502040302030504" pitchFamily="66" charset="0"/>
                <a:cs typeface="Dreaming Outloud Pro" panose="03050502040302030504" pitchFamily="66" charset="0"/>
              </a:rPr>
              <a:t>nitrogen and phosphorus from rivers.</a:t>
            </a:r>
            <a:endParaRPr lang="fr-FR" dirty="0">
              <a:latin typeface="Dreaming Outloud Pro" panose="03050502040302030504" pitchFamily="66" charset="0"/>
              <a:cs typeface="Dreaming Outloud Pro" panose="03050502040302030504" pitchFamily="66" charset="0"/>
            </a:endParaRPr>
          </a:p>
        </p:txBody>
      </p:sp>
      <p:sp>
        <p:nvSpPr>
          <p:cNvPr id="9" name="Rectangle : avec coin arrondi 8">
            <a:extLst>
              <a:ext uri="{FF2B5EF4-FFF2-40B4-BE49-F238E27FC236}">
                <a16:creationId xmlns:a16="http://schemas.microsoft.com/office/drawing/2014/main" id="{CF2690D1-518C-B126-DE31-9DB299F2C45C}"/>
              </a:ext>
            </a:extLst>
          </p:cNvPr>
          <p:cNvSpPr/>
          <p:nvPr/>
        </p:nvSpPr>
        <p:spPr>
          <a:xfrm>
            <a:off x="2876551" y="3994930"/>
            <a:ext cx="3099642" cy="641553"/>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Dreaming Outloud Pro" panose="03050502040302030504" pitchFamily="66" charset="0"/>
                <a:cs typeface="Dreaming Outloud Pro" panose="03050502040302030504" pitchFamily="66" charset="0"/>
              </a:rPr>
              <a:t>-Rapid increase in water temperature</a:t>
            </a:r>
          </a:p>
          <a:p>
            <a:r>
              <a:rPr lang="en-US" dirty="0">
                <a:latin typeface="Dreaming Outloud Pro" panose="03050502040302030504" pitchFamily="66" charset="0"/>
                <a:cs typeface="Dreaming Outloud Pro" panose="03050502040302030504" pitchFamily="66" charset="0"/>
              </a:rPr>
              <a:t>- weak currents</a:t>
            </a:r>
          </a:p>
          <a:p>
            <a:r>
              <a:rPr lang="en-US" dirty="0">
                <a:latin typeface="Dreaming Outloud Pro" panose="03050502040302030504" pitchFamily="66" charset="0"/>
                <a:cs typeface="Dreaming Outloud Pro" panose="03050502040302030504" pitchFamily="66" charset="0"/>
              </a:rPr>
              <a:t>- high luminosity</a:t>
            </a:r>
            <a:endParaRPr lang="fr-FR" dirty="0">
              <a:latin typeface="Dreaming Outloud Pro" panose="03050502040302030504" pitchFamily="66" charset="0"/>
              <a:cs typeface="Dreaming Outloud Pro" panose="03050502040302030504" pitchFamily="66" charset="0"/>
            </a:endParaRPr>
          </a:p>
        </p:txBody>
      </p:sp>
      <p:sp>
        <p:nvSpPr>
          <p:cNvPr id="10" name="Rectangle : avec coin arrondi 9">
            <a:extLst>
              <a:ext uri="{FF2B5EF4-FFF2-40B4-BE49-F238E27FC236}">
                <a16:creationId xmlns:a16="http://schemas.microsoft.com/office/drawing/2014/main" id="{FBBBF681-5A17-EB33-4AA1-E6C3E41E2E61}"/>
              </a:ext>
            </a:extLst>
          </p:cNvPr>
          <p:cNvSpPr/>
          <p:nvPr/>
        </p:nvSpPr>
        <p:spPr>
          <a:xfrm>
            <a:off x="4157155" y="2786708"/>
            <a:ext cx="1502799" cy="405581"/>
          </a:xfrm>
          <a:prstGeom prst="round1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Dreaming Outloud Pro" panose="03050502040302030504" pitchFamily="66" charset="0"/>
                <a:cs typeface="Dreaming Outloud Pro" panose="03050502040302030504" pitchFamily="66" charset="0"/>
              </a:rPr>
              <a:t>Proliferation of green seaweed</a:t>
            </a:r>
            <a:endParaRPr lang="fr-FR" sz="1200" dirty="0">
              <a:solidFill>
                <a:schemeClr val="tx1"/>
              </a:solidFill>
              <a:latin typeface="Dreaming Outloud Pro" panose="03050502040302030504" pitchFamily="66" charset="0"/>
              <a:cs typeface="Dreaming Outloud Pro" panose="03050502040302030504" pitchFamily="66" charset="0"/>
            </a:endParaRPr>
          </a:p>
        </p:txBody>
      </p:sp>
    </p:spTree>
    <p:extLst>
      <p:ext uri="{BB962C8B-B14F-4D97-AF65-F5344CB8AC3E}">
        <p14:creationId xmlns:p14="http://schemas.microsoft.com/office/powerpoint/2010/main" val="166046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5"/>
          <p:cNvSpPr txBox="1">
            <a:spLocks noGrp="1"/>
          </p:cNvSpPr>
          <p:nvPr>
            <p:ph type="body" idx="1"/>
          </p:nvPr>
        </p:nvSpPr>
        <p:spPr>
          <a:xfrm>
            <a:off x="0" y="1174509"/>
            <a:ext cx="8520600" cy="33540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Char char="-"/>
            </a:pPr>
            <a:endParaRPr sz="1100">
              <a:solidFill>
                <a:srgbClr val="000000"/>
              </a:solidFill>
            </a:endParaRPr>
          </a:p>
          <a:p>
            <a:pPr marL="0" lvl="0" indent="0" algn="l" rtl="0">
              <a:spcBef>
                <a:spcPts val="1600"/>
              </a:spcBef>
              <a:spcAft>
                <a:spcPts val="1600"/>
              </a:spcAft>
              <a:buNone/>
            </a:pPr>
            <a:endParaRPr/>
          </a:p>
        </p:txBody>
      </p:sp>
      <p:sp>
        <p:nvSpPr>
          <p:cNvPr id="79" name="Google Shape;79;p15"/>
          <p:cNvSpPr txBox="1"/>
          <p:nvPr/>
        </p:nvSpPr>
        <p:spPr>
          <a:xfrm>
            <a:off x="2266400" y="4379100"/>
            <a:ext cx="5157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800">
                <a:latin typeface="Open Sans"/>
                <a:ea typeface="Open Sans"/>
                <a:cs typeface="Open Sans"/>
                <a:sym typeface="Open Sans"/>
              </a:rPr>
              <a:t>https://europeecologie.eu/wp-content/uploads/importedmedia/blogmedia-10492.jpg</a:t>
            </a:r>
            <a:endParaRPr sz="800">
              <a:latin typeface="Open Sans"/>
              <a:ea typeface="Open Sans"/>
              <a:cs typeface="Open Sans"/>
              <a:sym typeface="Open Sans"/>
            </a:endParaRPr>
          </a:p>
        </p:txBody>
      </p:sp>
      <p:sp>
        <p:nvSpPr>
          <p:cNvPr id="6" name="Rectangle 5">
            <a:extLst>
              <a:ext uri="{FF2B5EF4-FFF2-40B4-BE49-F238E27FC236}">
                <a16:creationId xmlns:a16="http://schemas.microsoft.com/office/drawing/2014/main" id="{9CED2051-AD54-750D-D0D1-36B7EE8F1A30}"/>
              </a:ext>
            </a:extLst>
          </p:cNvPr>
          <p:cNvSpPr/>
          <p:nvPr/>
        </p:nvSpPr>
        <p:spPr>
          <a:xfrm>
            <a:off x="3494202" y="47708"/>
            <a:ext cx="2701395" cy="1234556"/>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a:solidFill>
                  <a:srgbClr val="333333"/>
                </a:solidFill>
                <a:uFill>
                  <a:noFill/>
                </a:uFill>
                <a:latin typeface="Dreaming Outloud Pro" panose="03050502040302030504" pitchFamily="66" charset="0"/>
                <a:cs typeface="Dreaming Outloud Pro" panose="03050502040302030504" pitchFamily="66" charset="0"/>
              </a:rPr>
              <a:t>Actions</a:t>
            </a:r>
            <a:endParaRPr lang="fr-FR" sz="6000" dirty="0">
              <a:latin typeface="Dreaming Outloud Pro" panose="03050502040302030504" pitchFamily="66" charset="0"/>
              <a:cs typeface="Dreaming Outloud Pro" panose="03050502040302030504" pitchFamily="66" charset="0"/>
            </a:endParaRPr>
          </a:p>
        </p:txBody>
      </p:sp>
      <p:sp>
        <p:nvSpPr>
          <p:cNvPr id="9" name="Rectangle 8">
            <a:extLst>
              <a:ext uri="{FF2B5EF4-FFF2-40B4-BE49-F238E27FC236}">
                <a16:creationId xmlns:a16="http://schemas.microsoft.com/office/drawing/2014/main" id="{5A1BE0FF-3831-4F0D-9CD4-A0408DE8B740}"/>
              </a:ext>
            </a:extLst>
          </p:cNvPr>
          <p:cNvSpPr/>
          <p:nvPr/>
        </p:nvSpPr>
        <p:spPr>
          <a:xfrm>
            <a:off x="-52209" y="1282264"/>
            <a:ext cx="2881653" cy="335400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rgbClr val="333333"/>
                </a:solidFill>
                <a:uFill>
                  <a:noFill/>
                </a:uFill>
                <a:latin typeface="Dreaming Outloud Pro" panose="03050502040302030504" pitchFamily="66" charset="0"/>
                <a:cs typeface="Dreaming Outloud Pro" panose="03050502040302030504" pitchFamily="66" charset="0"/>
              </a:rPr>
              <a:t>Transformation into compost</a:t>
            </a:r>
          </a:p>
          <a:p>
            <a:r>
              <a:rPr lang="en-US" sz="2000" dirty="0">
                <a:solidFill>
                  <a:srgbClr val="333333"/>
                </a:solidFill>
                <a:uFill>
                  <a:noFill/>
                </a:uFill>
                <a:latin typeface="Dreaming Outloud Pro" panose="03050502040302030504" pitchFamily="66" charset="0"/>
                <a:cs typeface="Dreaming Outloud Pro" panose="03050502040302030504" pitchFamily="66" charset="0"/>
              </a:rPr>
              <a:t>-Seaweed is systematically collected from the beaches and on the beaches and then they are transformed into compost or directly spread on agricultural land.</a:t>
            </a:r>
            <a:endParaRPr lang="fr-FR" sz="2000" dirty="0">
              <a:latin typeface="Dreaming Outloud Pro" panose="03050502040302030504" pitchFamily="66" charset="0"/>
              <a:cs typeface="Dreaming Outloud Pro" panose="03050502040302030504" pitchFamily="66" charset="0"/>
            </a:endParaRPr>
          </a:p>
        </p:txBody>
      </p:sp>
      <p:sp>
        <p:nvSpPr>
          <p:cNvPr id="10" name="Rectangle 9">
            <a:extLst>
              <a:ext uri="{FF2B5EF4-FFF2-40B4-BE49-F238E27FC236}">
                <a16:creationId xmlns:a16="http://schemas.microsoft.com/office/drawing/2014/main" id="{9B608F43-9084-02CD-47CB-076B3824FC7C}"/>
              </a:ext>
            </a:extLst>
          </p:cNvPr>
          <p:cNvSpPr/>
          <p:nvPr/>
        </p:nvSpPr>
        <p:spPr>
          <a:xfrm>
            <a:off x="6049650" y="1497608"/>
            <a:ext cx="3145362" cy="337628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rgbClr val="333333"/>
                </a:solidFill>
                <a:uFill>
                  <a:noFill/>
                </a:uFill>
                <a:latin typeface="Dreaming Outloud Pro" panose="03050502040302030504" pitchFamily="66" charset="0"/>
                <a:cs typeface="Dreaming Outloud Pro" panose="03050502040302030504" pitchFamily="66" charset="0"/>
              </a:rPr>
              <a:t>Preventing the excessive development of seaweed: farmers and local actors are supported, advice and direct aid to farmers and local actors to adopt practices and farming systems that limit nitrogen leakage into waterways and into waterways and then the sea. </a:t>
            </a:r>
            <a:endParaRPr lang="fr-FR" sz="2000" dirty="0">
              <a:latin typeface="Dreaming Outloud Pro" panose="03050502040302030504" pitchFamily="66" charset="0"/>
              <a:cs typeface="Dreaming Outloud Pro" panose="03050502040302030504" pitchFamily="66" charset="0"/>
            </a:endParaRPr>
          </a:p>
        </p:txBody>
      </p:sp>
      <p:sp>
        <p:nvSpPr>
          <p:cNvPr id="11" name="Rectangle 10">
            <a:extLst>
              <a:ext uri="{FF2B5EF4-FFF2-40B4-BE49-F238E27FC236}">
                <a16:creationId xmlns:a16="http://schemas.microsoft.com/office/drawing/2014/main" id="{AF3064D8-2893-94C9-188C-E80E430B9BA9}"/>
              </a:ext>
            </a:extLst>
          </p:cNvPr>
          <p:cNvSpPr/>
          <p:nvPr/>
        </p:nvSpPr>
        <p:spPr>
          <a:xfrm>
            <a:off x="3533458" y="1672087"/>
            <a:ext cx="2255483" cy="337628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rgbClr val="333333"/>
                </a:solidFill>
                <a:uFill>
                  <a:noFill/>
                </a:uFill>
                <a:latin typeface="Dreaming Outloud Pro" panose="03050502040302030504" pitchFamily="66" charset="0"/>
                <a:cs typeface="Dreaming Outloud Pro" panose="03050502040302030504" pitchFamily="66" charset="0"/>
              </a:rPr>
              <a:t>If collection is not possible (difficult to access areas, rocks access, rocks, mudflats, etc.), the areas concerned are access is forbidden and specific signs are put up. specific signs.</a:t>
            </a:r>
            <a:endParaRPr lang="fr-FR" sz="2000" dirty="0">
              <a:latin typeface="Dreaming Outloud Pro" panose="03050502040302030504" pitchFamily="66" charset="0"/>
              <a:cs typeface="Dreaming Outloud Pro" panose="03050502040302030504" pitchFamily="66" charset="0"/>
            </a:endParaRPr>
          </a:p>
        </p:txBody>
      </p:sp>
      <p:sp>
        <p:nvSpPr>
          <p:cNvPr id="4" name="Flèche : gauche 3">
            <a:extLst>
              <a:ext uri="{FF2B5EF4-FFF2-40B4-BE49-F238E27FC236}">
                <a16:creationId xmlns:a16="http://schemas.microsoft.com/office/drawing/2014/main" id="{F4122EB4-21E1-DC9D-BC24-C9B92DF45EC5}"/>
              </a:ext>
            </a:extLst>
          </p:cNvPr>
          <p:cNvSpPr/>
          <p:nvPr/>
        </p:nvSpPr>
        <p:spPr>
          <a:xfrm rot="20148525">
            <a:off x="2676198" y="924153"/>
            <a:ext cx="822737" cy="58052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gauche 12">
            <a:extLst>
              <a:ext uri="{FF2B5EF4-FFF2-40B4-BE49-F238E27FC236}">
                <a16:creationId xmlns:a16="http://schemas.microsoft.com/office/drawing/2014/main" id="{4240DCBA-F771-5818-C2B5-B9EB1656B866}"/>
              </a:ext>
            </a:extLst>
          </p:cNvPr>
          <p:cNvSpPr/>
          <p:nvPr/>
        </p:nvSpPr>
        <p:spPr>
          <a:xfrm rot="12454318">
            <a:off x="6091044" y="965409"/>
            <a:ext cx="729696" cy="5740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gauche 13">
            <a:extLst>
              <a:ext uri="{FF2B5EF4-FFF2-40B4-BE49-F238E27FC236}">
                <a16:creationId xmlns:a16="http://schemas.microsoft.com/office/drawing/2014/main" id="{DD952BAC-9156-7464-5D96-3C26C7EFA9DF}"/>
              </a:ext>
            </a:extLst>
          </p:cNvPr>
          <p:cNvSpPr/>
          <p:nvPr/>
        </p:nvSpPr>
        <p:spPr>
          <a:xfrm rot="16200000">
            <a:off x="4251460" y="1208819"/>
            <a:ext cx="514823" cy="4462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
              <a:t>civilians and government's actions </a:t>
            </a:r>
            <a:endParaRPr/>
          </a:p>
        </p:txBody>
      </p:sp>
      <p:sp>
        <p:nvSpPr>
          <p:cNvPr id="86" name="Google Shape;86;p16"/>
          <p:cNvSpPr txBox="1"/>
          <p:nvPr/>
        </p:nvSpPr>
        <p:spPr>
          <a:xfrm>
            <a:off x="176425" y="4573500"/>
            <a:ext cx="2741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600">
                <a:latin typeface="Open Sans"/>
                <a:ea typeface="Open Sans"/>
                <a:cs typeface="Open Sans"/>
                <a:sym typeface="Open Sans"/>
              </a:rPr>
              <a:t>https://static.fnac-static.com/multimedia/Images/FR/NR/5b/4a/a8/11029083/1507-1/tsp20200429070322/Algues-vertes-l-histoire-interdite.jpg</a:t>
            </a:r>
            <a:endParaRPr sz="600">
              <a:latin typeface="Open Sans"/>
              <a:ea typeface="Open Sans"/>
              <a:cs typeface="Open Sans"/>
              <a:sym typeface="Open Sans"/>
            </a:endParaRPr>
          </a:p>
        </p:txBody>
      </p:sp>
      <p:sp>
        <p:nvSpPr>
          <p:cNvPr id="88" name="Google Shape;88;p16"/>
          <p:cNvSpPr txBox="1"/>
          <p:nvPr/>
        </p:nvSpPr>
        <p:spPr>
          <a:xfrm>
            <a:off x="3744150" y="4542600"/>
            <a:ext cx="462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800">
                <a:latin typeface="Open Sans"/>
                <a:ea typeface="Open Sans"/>
                <a:cs typeface="Open Sans"/>
                <a:sym typeface="Open Sans"/>
              </a:rPr>
              <a:t>https://observatoire-des-aliments.fr/wp-content/uploads/2017/09/16068173-il-a-respire-les-algues-vertes-c-est-ca-qui-l-a-tue-1.jpg</a:t>
            </a:r>
            <a:endParaRPr sz="800">
              <a:latin typeface="Open Sans"/>
              <a:ea typeface="Open Sans"/>
              <a:cs typeface="Open Sans"/>
              <a:sym typeface="Open Sans"/>
            </a:endParaRPr>
          </a:p>
        </p:txBody>
      </p:sp>
      <p:sp>
        <p:nvSpPr>
          <p:cNvPr id="7" name="Rectangle 6">
            <a:extLst>
              <a:ext uri="{FF2B5EF4-FFF2-40B4-BE49-F238E27FC236}">
                <a16:creationId xmlns:a16="http://schemas.microsoft.com/office/drawing/2014/main" id="{AD71BFDE-94CC-5477-D99F-3EE5A0326C31}"/>
              </a:ext>
            </a:extLst>
          </p:cNvPr>
          <p:cNvSpPr/>
          <p:nvPr/>
        </p:nvSpPr>
        <p:spPr>
          <a:xfrm>
            <a:off x="496847" y="165952"/>
            <a:ext cx="8166372" cy="885848"/>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4400" dirty="0">
                <a:solidFill>
                  <a:srgbClr val="333333"/>
                </a:solidFill>
                <a:uFill>
                  <a:noFill/>
                </a:uFill>
                <a:latin typeface="Dreaming Outloud Pro" panose="03050502040302030504" pitchFamily="66" charset="0"/>
                <a:cs typeface="Dreaming Outloud Pro" panose="03050502040302030504" pitchFamily="66" charset="0"/>
              </a:rPr>
              <a:t>FUTURE OF GREEN SEAWEEDS</a:t>
            </a:r>
            <a:endParaRPr lang="fr-FR" sz="4400" dirty="0">
              <a:latin typeface="Dreaming Outloud Pro" panose="03050502040302030504" pitchFamily="66" charset="0"/>
              <a:cs typeface="Dreaming Outloud Pro" panose="03050502040302030504" pitchFamily="66" charset="0"/>
            </a:endParaRPr>
          </a:p>
        </p:txBody>
      </p:sp>
      <p:sp>
        <p:nvSpPr>
          <p:cNvPr id="10" name="Rectangle 9">
            <a:extLst>
              <a:ext uri="{FF2B5EF4-FFF2-40B4-BE49-F238E27FC236}">
                <a16:creationId xmlns:a16="http://schemas.microsoft.com/office/drawing/2014/main" id="{320B2E69-87CD-F5FF-3BD9-6EC24CCC270A}"/>
              </a:ext>
            </a:extLst>
          </p:cNvPr>
          <p:cNvSpPr/>
          <p:nvPr/>
        </p:nvSpPr>
        <p:spPr>
          <a:xfrm>
            <a:off x="311700" y="1453628"/>
            <a:ext cx="6307771" cy="3027875"/>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dirty="0">
                <a:latin typeface="Dreaming Outloud Pro" panose="03050502040302030504" pitchFamily="66" charset="0"/>
                <a:cs typeface="Dreaming Outloud Pro" panose="03050502040302030504" pitchFamily="66" charset="0"/>
              </a:rPr>
              <a:t>Green </a:t>
            </a:r>
            <a:r>
              <a:rPr lang="fr-FR" sz="2800" dirty="0" err="1">
                <a:latin typeface="Dreaming Outloud Pro" panose="03050502040302030504" pitchFamily="66" charset="0"/>
                <a:cs typeface="Dreaming Outloud Pro" panose="03050502040302030504" pitchFamily="66" charset="0"/>
              </a:rPr>
              <a:t>seaweeds</a:t>
            </a:r>
            <a:r>
              <a:rPr lang="fr-FR" sz="2800" dirty="0">
                <a:latin typeface="Dreaming Outloud Pro" panose="03050502040302030504" pitchFamily="66" charset="0"/>
                <a:cs typeface="Dreaming Outloud Pro" panose="03050502040302030504" pitchFamily="66" charset="0"/>
              </a:rPr>
              <a:t>, fuel of the future?</a:t>
            </a:r>
          </a:p>
          <a:p>
            <a:pPr algn="ctr"/>
            <a:r>
              <a:rPr lang="fr-FR" sz="2800" dirty="0">
                <a:latin typeface="Dreaming Outloud Pro" panose="03050502040302030504" pitchFamily="66" charset="0"/>
                <a:cs typeface="Dreaming Outloud Pro" panose="03050502040302030504" pitchFamily="66" charset="0"/>
              </a:rPr>
              <a:t>The question of alternatives to </a:t>
            </a:r>
            <a:r>
              <a:rPr lang="fr-FR" sz="2800" dirty="0" err="1">
                <a:latin typeface="Dreaming Outloud Pro" panose="03050502040302030504" pitchFamily="66" charset="0"/>
                <a:cs typeface="Dreaming Outloud Pro" panose="03050502040302030504" pitchFamily="66" charset="0"/>
              </a:rPr>
              <a:t>fossil</a:t>
            </a:r>
            <a:r>
              <a:rPr lang="fr-FR" sz="2800" dirty="0">
                <a:latin typeface="Dreaming Outloud Pro" panose="03050502040302030504" pitchFamily="66" charset="0"/>
                <a:cs typeface="Dreaming Outloud Pro" panose="03050502040302030504" pitchFamily="66" charset="0"/>
              </a:rPr>
              <a:t> fuels for </a:t>
            </a:r>
            <a:r>
              <a:rPr lang="fr-FR" sz="2800" dirty="0" err="1">
                <a:latin typeface="Dreaming Outloud Pro" panose="03050502040302030504" pitchFamily="66" charset="0"/>
                <a:cs typeface="Dreaming Outloud Pro" panose="03050502040302030504" pitchFamily="66" charset="0"/>
              </a:rPr>
              <a:t>hydrocarbons</a:t>
            </a:r>
            <a:r>
              <a:rPr lang="fr-FR" sz="2800" dirty="0">
                <a:latin typeface="Dreaming Outloud Pro" panose="03050502040302030504" pitchFamily="66" charset="0"/>
                <a:cs typeface="Dreaming Outloud Pro" panose="03050502040302030504" pitchFamily="66" charset="0"/>
              </a:rPr>
              <a:t> </a:t>
            </a:r>
            <a:r>
              <a:rPr lang="fr-FR" sz="2800" dirty="0" err="1">
                <a:latin typeface="Dreaming Outloud Pro" panose="03050502040302030504" pitchFamily="66" charset="0"/>
                <a:cs typeface="Dreaming Outloud Pro" panose="03050502040302030504" pitchFamily="66" charset="0"/>
              </a:rPr>
              <a:t>is</a:t>
            </a:r>
            <a:r>
              <a:rPr lang="fr-FR" sz="2800" dirty="0">
                <a:latin typeface="Dreaming Outloud Pro" panose="03050502040302030504" pitchFamily="66" charset="0"/>
                <a:cs typeface="Dreaming Outloud Pro" panose="03050502040302030504" pitchFamily="66" charset="0"/>
              </a:rPr>
              <a:t> </a:t>
            </a:r>
            <a:r>
              <a:rPr lang="fr-FR" sz="2800" dirty="0" err="1">
                <a:latin typeface="Dreaming Outloud Pro" panose="03050502040302030504" pitchFamily="66" charset="0"/>
                <a:cs typeface="Dreaming Outloud Pro" panose="03050502040302030504" pitchFamily="66" charset="0"/>
              </a:rPr>
              <a:t>becoming</a:t>
            </a:r>
            <a:r>
              <a:rPr lang="fr-FR" sz="2800" dirty="0">
                <a:latin typeface="Dreaming Outloud Pro" panose="03050502040302030504" pitchFamily="66" charset="0"/>
                <a:cs typeface="Dreaming Outloud Pro" panose="03050502040302030504" pitchFamily="66" charset="0"/>
              </a:rPr>
              <a:t> </a:t>
            </a:r>
            <a:r>
              <a:rPr lang="fr-FR" sz="2800" dirty="0" err="1">
                <a:latin typeface="Dreaming Outloud Pro" panose="03050502040302030504" pitchFamily="66" charset="0"/>
                <a:cs typeface="Dreaming Outloud Pro" panose="03050502040302030504" pitchFamily="66" charset="0"/>
              </a:rPr>
              <a:t>increasingly</a:t>
            </a:r>
            <a:r>
              <a:rPr lang="fr-FR" sz="2800" dirty="0">
                <a:latin typeface="Dreaming Outloud Pro" panose="03050502040302030504" pitchFamily="66" charset="0"/>
                <a:cs typeface="Dreaming Outloud Pro" panose="03050502040302030504" pitchFamily="66" charset="0"/>
              </a:rPr>
              <a:t> pressing. </a:t>
            </a:r>
            <a:r>
              <a:rPr lang="fr-FR" sz="2800" dirty="0" err="1">
                <a:latin typeface="Dreaming Outloud Pro" panose="03050502040302030504" pitchFamily="66" charset="0"/>
                <a:cs typeface="Dreaming Outloud Pro" panose="03050502040302030504" pitchFamily="66" charset="0"/>
              </a:rPr>
              <a:t>Several</a:t>
            </a:r>
            <a:r>
              <a:rPr lang="fr-FR" sz="2800" dirty="0">
                <a:latin typeface="Dreaming Outloud Pro" panose="03050502040302030504" pitchFamily="66" charset="0"/>
                <a:cs typeface="Dreaming Outloud Pro" panose="03050502040302030504" pitchFamily="66" charset="0"/>
              </a:rPr>
              <a:t> teams of </a:t>
            </a:r>
            <a:r>
              <a:rPr lang="fr-FR" sz="2800" dirty="0" err="1">
                <a:latin typeface="Dreaming Outloud Pro" panose="03050502040302030504" pitchFamily="66" charset="0"/>
                <a:cs typeface="Dreaming Outloud Pro" panose="03050502040302030504" pitchFamily="66" charset="0"/>
              </a:rPr>
              <a:t>scientists</a:t>
            </a:r>
            <a:r>
              <a:rPr lang="fr-FR" sz="2800" dirty="0">
                <a:latin typeface="Dreaming Outloud Pro" panose="03050502040302030504" pitchFamily="66" charset="0"/>
                <a:cs typeface="Dreaming Outloud Pro" panose="03050502040302030504" pitchFamily="66" charset="0"/>
              </a:rPr>
              <a:t> are </a:t>
            </a:r>
            <a:r>
              <a:rPr lang="fr-FR" sz="2800" dirty="0" err="1">
                <a:latin typeface="Dreaming Outloud Pro" panose="03050502040302030504" pitchFamily="66" charset="0"/>
                <a:cs typeface="Dreaming Outloud Pro" panose="03050502040302030504" pitchFamily="66" charset="0"/>
              </a:rPr>
              <a:t>working</a:t>
            </a:r>
            <a:r>
              <a:rPr lang="fr-FR" sz="2800" dirty="0">
                <a:latin typeface="Dreaming Outloud Pro" panose="03050502040302030504" pitchFamily="66" charset="0"/>
                <a:cs typeface="Dreaming Outloud Pro" panose="03050502040302030504" pitchFamily="66" charset="0"/>
              </a:rPr>
              <a:t> on </a:t>
            </a:r>
            <a:r>
              <a:rPr lang="fr-FR" sz="2800" dirty="0" err="1">
                <a:latin typeface="Dreaming Outloud Pro" panose="03050502040302030504" pitchFamily="66" charset="0"/>
                <a:cs typeface="Dreaming Outloud Pro" panose="03050502040302030504" pitchFamily="66" charset="0"/>
              </a:rPr>
              <a:t>this</a:t>
            </a:r>
            <a:r>
              <a:rPr lang="fr-FR" sz="2800" dirty="0">
                <a:latin typeface="Dreaming Outloud Pro" panose="03050502040302030504" pitchFamily="66" charset="0"/>
                <a:cs typeface="Dreaming Outloud Pro" panose="03050502040302030504" pitchFamily="66" charset="0"/>
              </a:rPr>
              <a:t> </a:t>
            </a:r>
            <a:r>
              <a:rPr lang="fr-FR" sz="2800" dirty="0" err="1">
                <a:latin typeface="Dreaming Outloud Pro" panose="03050502040302030504" pitchFamily="66" charset="0"/>
                <a:cs typeface="Dreaming Outloud Pro" panose="03050502040302030504" pitchFamily="66" charset="0"/>
              </a:rPr>
              <a:t>subject</a:t>
            </a:r>
            <a:r>
              <a:rPr lang="fr-FR" sz="2800" dirty="0">
                <a:latin typeface="Dreaming Outloud Pro" panose="03050502040302030504" pitchFamily="66" charset="0"/>
                <a:cs typeface="Dreaming Outloud Pro" panose="03050502040302030504" pitchFamily="66" charset="0"/>
              </a:rPr>
              <a:t> and are </a:t>
            </a:r>
            <a:r>
              <a:rPr lang="fr-FR" sz="2800" dirty="0" err="1">
                <a:latin typeface="Dreaming Outloud Pro" panose="03050502040302030504" pitchFamily="66" charset="0"/>
                <a:cs typeface="Dreaming Outloud Pro" panose="03050502040302030504" pitchFamily="66" charset="0"/>
              </a:rPr>
              <a:t>exploring</a:t>
            </a:r>
            <a:r>
              <a:rPr lang="fr-FR" sz="2800" dirty="0">
                <a:latin typeface="Dreaming Outloud Pro" panose="03050502040302030504" pitchFamily="66" charset="0"/>
                <a:cs typeface="Dreaming Outloud Pro" panose="03050502040302030504" pitchFamily="66" charset="0"/>
              </a:rPr>
              <a:t> the </a:t>
            </a:r>
            <a:r>
              <a:rPr lang="fr-FR" sz="2800" dirty="0" err="1">
                <a:latin typeface="Dreaming Outloud Pro" panose="03050502040302030504" pitchFamily="66" charset="0"/>
                <a:cs typeface="Dreaming Outloud Pro" panose="03050502040302030504" pitchFamily="66" charset="0"/>
              </a:rPr>
              <a:t>potential</a:t>
            </a:r>
            <a:r>
              <a:rPr lang="fr-FR" sz="2800" dirty="0">
                <a:latin typeface="Dreaming Outloud Pro" panose="03050502040302030504" pitchFamily="66" charset="0"/>
                <a:cs typeface="Dreaming Outloud Pro" panose="03050502040302030504" pitchFamily="66" charset="0"/>
              </a:rPr>
              <a:t> of micro-</a:t>
            </a:r>
            <a:r>
              <a:rPr lang="fr-FR" sz="2800" dirty="0" err="1">
                <a:latin typeface="Dreaming Outloud Pro" panose="03050502040302030504" pitchFamily="66" charset="0"/>
                <a:cs typeface="Dreaming Outloud Pro" panose="03050502040302030504" pitchFamily="66" charset="0"/>
              </a:rPr>
              <a:t>algae</a:t>
            </a:r>
            <a:r>
              <a:rPr lang="fr-FR" sz="2800" dirty="0">
                <a:latin typeface="Dreaming Outloud Pro" panose="03050502040302030504" pitchFamily="66" charset="0"/>
                <a:cs typeface="Dreaming Outloud Pro" panose="03050502040302030504" pitchFamily="66" charset="0"/>
              </a:rPr>
              <a:t> in </a:t>
            </a:r>
            <a:r>
              <a:rPr lang="fr-FR" sz="2800" dirty="0" err="1">
                <a:latin typeface="Dreaming Outloud Pro" panose="03050502040302030504" pitchFamily="66" charset="0"/>
                <a:cs typeface="Dreaming Outloud Pro" panose="03050502040302030504" pitchFamily="66" charset="0"/>
              </a:rPr>
              <a:t>particular</a:t>
            </a:r>
            <a:r>
              <a:rPr lang="fr-FR" sz="2800" dirty="0">
                <a:latin typeface="Dreaming Outloud Pro" panose="03050502040302030504" pitchFamily="66" charset="0"/>
                <a:cs typeface="Dreaming Outloud Pro" panose="03050502040302030504" pitchFamily="66" charset="0"/>
              </a:rPr>
              <a:t>.</a:t>
            </a:r>
          </a:p>
        </p:txBody>
      </p:sp>
      <p:pic>
        <p:nvPicPr>
          <p:cNvPr id="5122" name="Picture 2" descr="Afficher l’image source">
            <a:extLst>
              <a:ext uri="{FF2B5EF4-FFF2-40B4-BE49-F238E27FC236}">
                <a16:creationId xmlns:a16="http://schemas.microsoft.com/office/drawing/2014/main" id="{96BBD760-7C9E-8AE0-E025-702F1B1CD5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37" t="-1279" b="1279"/>
          <a:stretch/>
        </p:blipFill>
        <p:spPr bwMode="auto">
          <a:xfrm>
            <a:off x="6783057" y="1758567"/>
            <a:ext cx="2049243" cy="1981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489</Words>
  <Application>Microsoft Office PowerPoint</Application>
  <PresentationFormat>Affichage à l'écran (16:9)</PresentationFormat>
  <Paragraphs>45</Paragraphs>
  <Slides>7</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Dreaming Outloud Pro</vt:lpstr>
      <vt:lpstr>Open Sans</vt:lpstr>
      <vt:lpstr>Economica</vt:lpstr>
      <vt:lpstr>Luxe</vt:lpstr>
      <vt:lpstr>Green seaweed:  A problem in Brittany ?</vt:lpstr>
      <vt:lpstr>   The phenomenon of green algae appeared in Brittany in the 1970s. Since then, other areas have been affected and it is now present from Normandy to the Gironde estuary. Even if it is in smaller quantities.</vt:lpstr>
      <vt:lpstr>Présentation PowerPoint</vt:lpstr>
      <vt:lpstr>Présentation PowerPoint</vt:lpstr>
      <vt:lpstr>Présentation PowerPoint</vt:lpstr>
      <vt:lpstr>Présentation PowerPoint</vt:lpstr>
      <vt:lpstr>civilians and government's actions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seaweed:  A problem in Brittany ?</dc:title>
  <dc:creator>xarit</dc:creator>
  <cp:lastModifiedBy>xarito8@outlook.com</cp:lastModifiedBy>
  <cp:revision>2</cp:revision>
  <dcterms:modified xsi:type="dcterms:W3CDTF">2022-07-25T07:39:47Z</dcterms:modified>
</cp:coreProperties>
</file>