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Lst>
  <p:sldSz cy="6480175" cx="972025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486000" y="1515960"/>
            <a:ext cx="8747640" cy="37580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486000" y="1515960"/>
            <a:ext cx="8747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486000" y="3479040"/>
            <a:ext cx="8747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48600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496836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486000" y="347904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4968360" y="347904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486000" y="151596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443760" y="151596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401880" y="151596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486000" y="347904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443760" y="347904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401880" y="3479040"/>
            <a:ext cx="2816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3"/>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 type="body"/>
          </p:nvPr>
        </p:nvSpPr>
        <p:spPr>
          <a:xfrm>
            <a:off x="486000" y="1515960"/>
            <a:ext cx="8747640" cy="3758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 name="Shape 20"/>
        <p:cNvGrpSpPr/>
        <p:nvPr/>
      </p:nvGrpSpPr>
      <p:grpSpPr>
        <a:xfrm>
          <a:off x="0" y="0"/>
          <a:ext cx="0" cy="0"/>
          <a:chOff x="0" y="0"/>
          <a:chExt cx="0" cy="0"/>
        </a:xfrm>
      </p:grpSpPr>
      <p:sp>
        <p:nvSpPr>
          <p:cNvPr id="21" name="Google Shape;21;p6"/>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 type="body"/>
          </p:nvPr>
        </p:nvSpPr>
        <p:spPr>
          <a:xfrm>
            <a:off x="486000" y="1515960"/>
            <a:ext cx="4268520" cy="3758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6"/>
          <p:cNvSpPr txBox="1"/>
          <p:nvPr>
            <p:ph idx="2" type="body"/>
          </p:nvPr>
        </p:nvSpPr>
        <p:spPr>
          <a:xfrm>
            <a:off x="4968360" y="1515960"/>
            <a:ext cx="4268520" cy="3758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486000" y="258120"/>
            <a:ext cx="8747640" cy="50158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48600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4968360" y="1515960"/>
            <a:ext cx="4268520" cy="3758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486000" y="347904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486000" y="1515960"/>
            <a:ext cx="4268520" cy="3758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496836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4968360" y="347904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48600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4968360" y="1515960"/>
            <a:ext cx="426852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486000" y="3479040"/>
            <a:ext cx="8747640" cy="1792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1"/>
          <p:cNvSpPr txBox="1"/>
          <p:nvPr>
            <p:ph type="title"/>
          </p:nvPr>
        </p:nvSpPr>
        <p:spPr>
          <a:xfrm>
            <a:off x="486000" y="258120"/>
            <a:ext cx="8747640" cy="108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486000" y="1515960"/>
            <a:ext cx="8747640" cy="37580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486000" y="5902920"/>
            <a:ext cx="2264400" cy="4464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324240" y="5902920"/>
            <a:ext cx="3080880" cy="4464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6969240" y="5902920"/>
            <a:ext cx="2264400" cy="4464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486000" y="258120"/>
            <a:ext cx="8747640" cy="108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400" u="none" cap="none" strike="noStrike">
                <a:latin typeface="Arial"/>
                <a:ea typeface="Arial"/>
                <a:cs typeface="Arial"/>
                <a:sym typeface="Arial"/>
              </a:rPr>
              <a:t>Tides in the emerald cost</a:t>
            </a:r>
            <a:endParaRPr b="0" i="0" sz="4400" u="none" cap="none" strike="noStrike">
              <a:latin typeface="Arial"/>
              <a:ea typeface="Arial"/>
              <a:cs typeface="Arial"/>
              <a:sym typeface="Arial"/>
            </a:endParaRPr>
          </a:p>
        </p:txBody>
      </p:sp>
      <p:sp>
        <p:nvSpPr>
          <p:cNvPr id="64" name="Google Shape;64;p14"/>
          <p:cNvSpPr txBox="1"/>
          <p:nvPr/>
        </p:nvSpPr>
        <p:spPr>
          <a:xfrm>
            <a:off x="432000" y="1728000"/>
            <a:ext cx="8856000" cy="858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Tides are the rise and fall of sea levels caused by the combined effects of the gravitational forces exerted by the Moon and the Sun, and the rotation of the Earth.</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p:txBody>
      </p:sp>
      <p:pic>
        <p:nvPicPr>
          <p:cNvPr id="65" name="Google Shape;65;p14"/>
          <p:cNvPicPr preferRelativeResize="0"/>
          <p:nvPr/>
        </p:nvPicPr>
        <p:blipFill rotWithShape="1">
          <a:blip r:embed="rId3">
            <a:alphaModFix/>
          </a:blip>
          <a:srcRect b="0" l="0" r="0" t="0"/>
          <a:stretch/>
        </p:blipFill>
        <p:spPr>
          <a:xfrm>
            <a:off x="1122840" y="2804760"/>
            <a:ext cx="7201080" cy="3390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576000" y="504000"/>
            <a:ext cx="8712000" cy="18820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u="sng" strike="noStrike">
                <a:latin typeface="Arial"/>
                <a:ea typeface="Arial"/>
                <a:cs typeface="Arial"/>
                <a:sym typeface="Arial"/>
              </a:rPr>
              <a:t>Tide tables</a:t>
            </a:r>
            <a:r>
              <a:rPr b="0" lang="en-US" sz="1800" strike="noStrike">
                <a:latin typeface="Arial"/>
                <a:ea typeface="Arial"/>
                <a:cs typeface="Arial"/>
                <a:sym typeface="Arial"/>
              </a:rPr>
              <a:t> can be used for any given locale to find the predicted times and amplitude. The predictions are influenced by many factors including the alignment of the Sun and Moon, the phase and amplitude of the tide (pattern of tides in the deep ocean) and the shape of the coastline. They are however only predictions, the actual time and height of the tide is affected by wind and atmospheric pressure. They are very useful for fishermen, people who sail and for all the water sports like catamaran, surf, kayak...</a:t>
            </a:r>
            <a:endParaRPr b="0" sz="1800" strike="noStrike">
              <a:latin typeface="Arial"/>
              <a:ea typeface="Arial"/>
              <a:cs typeface="Arial"/>
              <a:sym typeface="Arial"/>
            </a:endParaRPr>
          </a:p>
        </p:txBody>
      </p:sp>
      <p:pic>
        <p:nvPicPr>
          <p:cNvPr id="71" name="Google Shape;71;p15"/>
          <p:cNvPicPr preferRelativeResize="0"/>
          <p:nvPr/>
        </p:nvPicPr>
        <p:blipFill rotWithShape="1">
          <a:blip r:embed="rId3">
            <a:alphaModFix/>
          </a:blip>
          <a:srcRect b="0" l="0" r="0" t="0"/>
          <a:stretch/>
        </p:blipFill>
        <p:spPr>
          <a:xfrm>
            <a:off x="707400" y="2579040"/>
            <a:ext cx="5772600" cy="3324960"/>
          </a:xfrm>
          <a:prstGeom prst="rect">
            <a:avLst/>
          </a:prstGeom>
          <a:noFill/>
          <a:ln>
            <a:noFill/>
          </a:ln>
        </p:spPr>
      </p:pic>
      <p:sp>
        <p:nvSpPr>
          <p:cNvPr id="72" name="Google Shape;72;p15"/>
          <p:cNvSpPr txBox="1"/>
          <p:nvPr/>
        </p:nvSpPr>
        <p:spPr>
          <a:xfrm>
            <a:off x="6696000" y="2880000"/>
            <a:ext cx="2736000" cy="16261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This is an example of a table tide in Lancieux (15min of Dinan). We can observe that there is always 6 hours between the low and high tide.</a:t>
            </a:r>
            <a:endParaRPr b="0" sz="1800"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486000" y="258120"/>
            <a:ext cx="8747640" cy="108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Types of tides</a:t>
            </a:r>
            <a:endParaRPr b="0" sz="4400" strike="noStrike">
              <a:latin typeface="Arial"/>
              <a:ea typeface="Arial"/>
              <a:cs typeface="Arial"/>
              <a:sym typeface="Arial"/>
            </a:endParaRPr>
          </a:p>
        </p:txBody>
      </p:sp>
      <p:sp>
        <p:nvSpPr>
          <p:cNvPr id="78" name="Google Shape;78;p16"/>
          <p:cNvSpPr txBox="1"/>
          <p:nvPr/>
        </p:nvSpPr>
        <p:spPr>
          <a:xfrm>
            <a:off x="432000" y="1224000"/>
            <a:ext cx="8856000" cy="16261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u="sng" strike="noStrike">
                <a:latin typeface="Arial"/>
                <a:ea typeface="Arial"/>
                <a:cs typeface="Arial"/>
                <a:sym typeface="Arial"/>
              </a:rPr>
              <a:t>Semi-diurnal tide :</a:t>
            </a:r>
            <a:r>
              <a:rPr b="0" lang="en-US" sz="1800" strike="noStrike">
                <a:latin typeface="Arial"/>
                <a:ea typeface="Arial"/>
                <a:cs typeface="Arial"/>
                <a:sym typeface="Arial"/>
              </a:rPr>
              <a:t> two nearly equal high and low tides each day. This is the more common type and it is what we have in Brittany.</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Arial"/>
                <a:ea typeface="Arial"/>
                <a:cs typeface="Arial"/>
                <a:sym typeface="Arial"/>
              </a:rPr>
              <a:t>Other locations have a </a:t>
            </a:r>
            <a:r>
              <a:rPr b="0" lang="en-US" sz="1800" u="sng" strike="noStrike">
                <a:latin typeface="Arial"/>
                <a:ea typeface="Arial"/>
                <a:cs typeface="Arial"/>
                <a:sym typeface="Arial"/>
              </a:rPr>
              <a:t>diurnal tide :</a:t>
            </a:r>
            <a:r>
              <a:rPr b="0" lang="en-US" sz="1800" strike="noStrike">
                <a:latin typeface="Arial"/>
                <a:ea typeface="Arial"/>
                <a:cs typeface="Arial"/>
                <a:sym typeface="Arial"/>
              </a:rPr>
              <a:t> one high and low tide each day.</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Arial"/>
                <a:ea typeface="Arial"/>
                <a:cs typeface="Arial"/>
                <a:sym typeface="Arial"/>
              </a:rPr>
              <a:t> </a:t>
            </a:r>
            <a:endParaRPr b="0" sz="1800" strike="noStrike">
              <a:latin typeface="Arial"/>
              <a:ea typeface="Arial"/>
              <a:cs typeface="Arial"/>
              <a:sym typeface="Arial"/>
            </a:endParaRPr>
          </a:p>
          <a:p>
            <a:pPr indent="0" lvl="0" marL="0" marR="0" rtl="0" algn="l">
              <a:spcBef>
                <a:spcPts val="0"/>
              </a:spcBef>
              <a:spcAft>
                <a:spcPts val="0"/>
              </a:spcAft>
              <a:buNone/>
            </a:pPr>
            <a:r>
              <a:rPr b="0" lang="en-US" sz="1800" u="sng" strike="noStrike">
                <a:latin typeface="Arial"/>
                <a:ea typeface="Arial"/>
                <a:cs typeface="Arial"/>
                <a:sym typeface="Arial"/>
              </a:rPr>
              <a:t>« mixed tide » :</a:t>
            </a:r>
            <a:r>
              <a:rPr b="0" lang="en-US" sz="1800" strike="noStrike">
                <a:latin typeface="Arial"/>
                <a:ea typeface="Arial"/>
                <a:cs typeface="Arial"/>
                <a:sym typeface="Arial"/>
              </a:rPr>
              <a:t> two uneven magnitude tides a day.</a:t>
            </a:r>
            <a:endParaRPr b="0" sz="1800" strike="noStrike">
              <a:latin typeface="Arial"/>
              <a:ea typeface="Arial"/>
              <a:cs typeface="Arial"/>
              <a:sym typeface="Arial"/>
            </a:endParaRPr>
          </a:p>
        </p:txBody>
      </p:sp>
      <p:pic>
        <p:nvPicPr>
          <p:cNvPr id="79" name="Google Shape;79;p16"/>
          <p:cNvPicPr preferRelativeResize="0"/>
          <p:nvPr/>
        </p:nvPicPr>
        <p:blipFill rotWithShape="1">
          <a:blip r:embed="rId3">
            <a:alphaModFix/>
          </a:blip>
          <a:srcRect b="22713" l="10389" r="3903" t="0"/>
          <a:stretch/>
        </p:blipFill>
        <p:spPr>
          <a:xfrm>
            <a:off x="288360" y="2916000"/>
            <a:ext cx="4679640" cy="2374560"/>
          </a:xfrm>
          <a:prstGeom prst="rect">
            <a:avLst/>
          </a:prstGeom>
          <a:noFill/>
          <a:ln>
            <a:noFill/>
          </a:ln>
        </p:spPr>
      </p:pic>
      <p:pic>
        <p:nvPicPr>
          <p:cNvPr id="80" name="Google Shape;80;p16"/>
          <p:cNvPicPr preferRelativeResize="0"/>
          <p:nvPr/>
        </p:nvPicPr>
        <p:blipFill rotWithShape="1">
          <a:blip r:embed="rId4">
            <a:alphaModFix/>
          </a:blip>
          <a:srcRect b="0" l="0" r="0" t="0"/>
          <a:stretch/>
        </p:blipFill>
        <p:spPr>
          <a:xfrm>
            <a:off x="6264000" y="2880000"/>
            <a:ext cx="3093480" cy="3093480"/>
          </a:xfrm>
          <a:prstGeom prst="rect">
            <a:avLst/>
          </a:prstGeom>
          <a:noFill/>
          <a:ln>
            <a:noFill/>
          </a:ln>
        </p:spPr>
      </p:pic>
      <p:sp>
        <p:nvSpPr>
          <p:cNvPr id="81" name="Google Shape;81;p16"/>
          <p:cNvSpPr txBox="1"/>
          <p:nvPr/>
        </p:nvSpPr>
        <p:spPr>
          <a:xfrm>
            <a:off x="5112000" y="3456000"/>
            <a:ext cx="1080000" cy="85824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lang="en-US" sz="1800" strike="noStrike">
                <a:latin typeface="Arial"/>
                <a:ea typeface="Arial"/>
                <a:cs typeface="Arial"/>
                <a:sym typeface="Arial"/>
              </a:rPr>
              <a:t>Low tide </a:t>
            </a:r>
            <a:endParaRPr b="0" sz="1800" strike="noStrike">
              <a:latin typeface="Arial"/>
              <a:ea typeface="Arial"/>
              <a:cs typeface="Arial"/>
              <a:sym typeface="Arial"/>
            </a:endParaRPr>
          </a:p>
          <a:p>
            <a:pPr indent="0" lvl="0" marL="0" marR="0" rtl="0" algn="ctr">
              <a:spcBef>
                <a:spcPts val="0"/>
              </a:spcBef>
              <a:spcAft>
                <a:spcPts val="0"/>
              </a:spcAft>
              <a:buNone/>
            </a:pPr>
            <a:r>
              <a:rPr b="0" lang="en-US" sz="1800" strike="noStrike">
                <a:latin typeface="Arial"/>
                <a:ea typeface="Arial"/>
                <a:cs typeface="Arial"/>
                <a:sym typeface="Arial"/>
              </a:rPr>
              <a:t>Vs</a:t>
            </a:r>
            <a:endParaRPr b="0" sz="1800" strike="noStrike">
              <a:latin typeface="Arial"/>
              <a:ea typeface="Arial"/>
              <a:cs typeface="Arial"/>
              <a:sym typeface="Arial"/>
            </a:endParaRPr>
          </a:p>
          <a:p>
            <a:pPr indent="0" lvl="0" marL="0" marR="0" rtl="0" algn="ctr">
              <a:spcBef>
                <a:spcPts val="0"/>
              </a:spcBef>
              <a:spcAft>
                <a:spcPts val="0"/>
              </a:spcAft>
              <a:buNone/>
            </a:pPr>
            <a:r>
              <a:rPr b="0" lang="en-US" sz="1800" strike="noStrike">
                <a:latin typeface="Arial"/>
                <a:ea typeface="Arial"/>
                <a:cs typeface="Arial"/>
                <a:sym typeface="Arial"/>
              </a:rPr>
              <a:t>High tide</a:t>
            </a:r>
            <a:endParaRPr b="0" sz="1800" strike="noStrike">
              <a:latin typeface="Arial"/>
              <a:ea typeface="Arial"/>
              <a:cs typeface="Arial"/>
              <a:sym typeface="Arial"/>
            </a:endParaRPr>
          </a:p>
        </p:txBody>
      </p:sp>
      <p:sp>
        <p:nvSpPr>
          <p:cNvPr id="82" name="Google Shape;82;p16"/>
          <p:cNvSpPr txBox="1"/>
          <p:nvPr/>
        </p:nvSpPr>
        <p:spPr>
          <a:xfrm>
            <a:off x="288000" y="5400000"/>
            <a:ext cx="5832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In Saint-Malo, it is possible to go on the fort of Grand Bé only when the tide is low.</a:t>
            </a:r>
            <a:endParaRPr b="0" sz="1800"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486000" y="258120"/>
            <a:ext cx="8747640" cy="108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High tides in Saint-Malo</a:t>
            </a:r>
            <a:endParaRPr b="0" sz="4400" strike="noStrike">
              <a:latin typeface="Arial"/>
              <a:ea typeface="Arial"/>
              <a:cs typeface="Arial"/>
              <a:sym typeface="Arial"/>
            </a:endParaRPr>
          </a:p>
        </p:txBody>
      </p:sp>
      <p:sp>
        <p:nvSpPr>
          <p:cNvPr id="88" name="Google Shape;88;p17"/>
          <p:cNvSpPr txBox="1"/>
          <p:nvPr/>
        </p:nvSpPr>
        <p:spPr>
          <a:xfrm>
            <a:off x="576000" y="1512000"/>
            <a:ext cx="864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Saint-Malo is a beautiful historic town, known for its high tides because when the waves hit  the dyke it creates a very majestic spectacle !</a:t>
            </a:r>
            <a:endParaRPr b="0" sz="1800" strike="noStrike">
              <a:latin typeface="Arial"/>
              <a:ea typeface="Arial"/>
              <a:cs typeface="Arial"/>
              <a:sym typeface="Arial"/>
            </a:endParaRPr>
          </a:p>
        </p:txBody>
      </p:sp>
      <p:pic>
        <p:nvPicPr>
          <p:cNvPr id="89" name="Google Shape;89;p17"/>
          <p:cNvPicPr preferRelativeResize="0"/>
          <p:nvPr/>
        </p:nvPicPr>
        <p:blipFill rotWithShape="1">
          <a:blip r:embed="rId3">
            <a:alphaModFix/>
          </a:blip>
          <a:srcRect b="0" l="0" r="0" t="0"/>
          <a:stretch/>
        </p:blipFill>
        <p:spPr>
          <a:xfrm>
            <a:off x="5865840" y="4159800"/>
            <a:ext cx="3854160" cy="2320200"/>
          </a:xfrm>
          <a:prstGeom prst="rect">
            <a:avLst/>
          </a:prstGeom>
          <a:noFill/>
          <a:ln>
            <a:noFill/>
          </a:ln>
        </p:spPr>
      </p:pic>
      <p:pic>
        <p:nvPicPr>
          <p:cNvPr id="90" name="Google Shape;90;p17"/>
          <p:cNvPicPr preferRelativeResize="0"/>
          <p:nvPr/>
        </p:nvPicPr>
        <p:blipFill rotWithShape="1">
          <a:blip r:embed="rId4">
            <a:alphaModFix/>
          </a:blip>
          <a:srcRect b="0" l="0" r="0" t="0"/>
          <a:stretch/>
        </p:blipFill>
        <p:spPr>
          <a:xfrm>
            <a:off x="2088000" y="2310480"/>
            <a:ext cx="4752000" cy="3161520"/>
          </a:xfrm>
          <a:prstGeom prst="rect">
            <a:avLst/>
          </a:prstGeom>
          <a:noFill/>
          <a:ln>
            <a:noFill/>
          </a:ln>
        </p:spPr>
      </p:pic>
      <p:pic>
        <p:nvPicPr>
          <p:cNvPr id="91" name="Google Shape;91;p17"/>
          <p:cNvPicPr preferRelativeResize="0"/>
          <p:nvPr/>
        </p:nvPicPr>
        <p:blipFill rotWithShape="1">
          <a:blip r:embed="rId5">
            <a:alphaModFix/>
          </a:blip>
          <a:srcRect b="0" l="0" r="0" t="0"/>
          <a:stretch/>
        </p:blipFill>
        <p:spPr>
          <a:xfrm>
            <a:off x="-1297080" y="4032000"/>
            <a:ext cx="4393080" cy="2471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