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24"/>
  </p:notesMasterIdLst>
  <p:handoutMasterIdLst>
    <p:handoutMasterId r:id="rId25"/>
  </p:handout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x="10080625" cy="5670550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7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839A9764-15EB-4FEF-815A-61843B525966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3529445-8D06-45E7-8F4E-E557234EB26A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A9E6F18-CD48-466F-A770-499718384FEF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CFC736A-A4CB-4E02-9FBD-023433448D58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7C4DE7D-7D56-4F51-8573-19B36478702F}" type="slidenum">
              <a:t>‹N°›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813313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F627C3C-B6E9-44C5-9F2D-EA6EDA5AB36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5999" y="812517"/>
            <a:ext cx="7127281" cy="400895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CD1F606-0AA6-4ADD-AB9C-21B80708606B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5998" y="5078522"/>
            <a:ext cx="6047640" cy="48110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fr-FR"/>
          </a:p>
        </p:txBody>
      </p:sp>
      <p:sp>
        <p:nvSpPr>
          <p:cNvPr id="4" name="Espace réservé de l'en-tête 3">
            <a:extLst>
              <a:ext uri="{FF2B5EF4-FFF2-40B4-BE49-F238E27FC236}">
                <a16:creationId xmlns:a16="http://schemas.microsoft.com/office/drawing/2014/main" id="{7CBCFE93-449C-4CBB-8EFA-651CB08D0B56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440FD1F-96D7-4C4E-970E-9852B361979D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DC2F719-1E5C-4446-8E27-00F1755CDDF8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ED5697D-78AA-41D1-B08E-B667C6A0FEB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E30E1BDF-8D39-4E0B-B409-43C06C71C507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2750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0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fr-FR" sz="2000" b="0" i="0" u="none" strike="noStrike" kern="1200" cap="none" spc="0" baseline="0">
        <a:solidFill>
          <a:srgbClr val="000000"/>
        </a:solidFill>
        <a:uFillTx/>
        <a:latin typeface="Liberation Sans" pitchFamily="18"/>
        <a:ea typeface="Microsoft YaHei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62196032-AC32-47FE-A646-77918DF7F958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77AFDAD-F2C6-48D3-9EBD-837C0B9C79DE}" type="slidenum">
              <a:t>1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E6C792C8-D5F3-41F3-9F6A-CC68E10E90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4703" cy="4008436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30CF8292-382F-45A3-AFA1-6AD8D5C721E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A6C5A0F4-6033-45AA-AEF0-6C0782E37A17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7D43645-3E63-4BAA-8A94-972C6A6B2F62}" type="slidenum">
              <a:t>10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0A006D3B-8A9F-4C6D-8AC7-A0AE288ECD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3111" cy="4008436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0A5F9FFA-FB58-4459-9032-3DE88E96279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61C05D48-8E5A-47BA-81B9-B2199D9F0555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D9BD611-7C01-4FCD-85C8-1B39B6A0CE94}" type="slidenum">
              <a:t>11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755BAA00-07FB-49E0-AE94-8954265437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3111" cy="4008436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1B72F403-D9FB-4717-93C6-0EE375D5082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8968FAEE-F4ED-43DB-AF4B-006767DDCAEF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A068859-583D-4768-9DCC-2E6290AA2F6C}" type="slidenum">
              <a:t>12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0E2BF921-9D5C-4568-B584-5CC6F622BB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3111" cy="4008436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164E208D-792E-4255-A5CB-AFADDD675C8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B10D40CA-ACC2-479A-AA12-14108063F806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5868088-BD97-4C05-93D4-AFB46068C148}" type="slidenum">
              <a:t>13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243AFDDB-2F42-44A2-8B7E-49735DDD99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3111" cy="4008436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32727A07-65BF-4182-AB9F-1C2001E41CE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3DAE8B9C-86BD-4A8F-BBE2-DA4998ADB149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8865E66-5EF0-40F2-B655-311B919694BD}" type="slidenum">
              <a:t>14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CFC282F5-9DE2-4182-A804-90548C8506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3111" cy="4008436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AAC78CA2-F9BE-40EB-8F4A-3EAC53516EB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46DFAA6F-0F86-41CA-A3EC-7152CB4CB05C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380AC66-4CE2-421D-949D-7B691262F801}" type="slidenum">
              <a:t>15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8291A70D-FA34-4FC1-AB24-1BE40AA5C6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4703" cy="4008436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5F374915-DA9A-48ED-8304-A3DAC251D2A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506F6B2E-9623-4E00-B12D-D839176AED62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F458417-4698-4772-90F2-6AC05281A01F}" type="slidenum">
              <a:t>16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543AC3B5-D27B-4DA4-8721-EE0527539D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3111" cy="4008436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6F98CBB2-AE1E-4A75-A3FD-9FE7EF662B5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78B430BC-8430-4868-AFC8-C2B5D41D78AB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2FB0248-8B7E-42E7-9E92-18CD4FF63A0F}" type="slidenum">
              <a:t>17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478105D5-2BB9-468B-98D2-752AAE2B8C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3111" cy="4008436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CC269CA3-7605-4439-B020-E2B901709F4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A71C9480-770F-4D2A-822C-F10375A8B2C2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872EBCB-970E-4F7D-848E-AFD8DC10FBE1}" type="slidenum">
              <a:t>18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ACC32239-3AC2-47CB-B560-6EC7A75536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3111" cy="4008436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900EEA7C-BAD0-4F19-8439-E8930437653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0FD0974C-C88C-411E-BFDF-94EE9E6C4187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08C672F-2038-45D5-8ECB-337DE4EE3563}" type="slidenum">
              <a:t>2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F1EC6C14-1CD4-4A66-B765-2AF33FA814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3111" cy="4008436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EA964896-959C-4DBA-9EF1-610F0ABDBAF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2B54BF0A-5A53-4DF2-9C97-F12771E753EF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99EAF90-9A58-474B-9601-E6884E41C8E1}" type="slidenum">
              <a:t>3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5C5FBD29-2E96-4F81-940D-51D6B9E13A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4703" cy="4008436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AF2CF393-5F56-4161-8E62-A4450550D47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C3EB8FE9-5668-410D-A6DE-830D9846A3A5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BA68971-324F-48AB-944E-304C1B213DF0}" type="slidenum">
              <a:t>4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479FF1E0-EAD8-4616-A964-590B1728FB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3111" cy="4008436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596E99A8-5CF6-480D-8A63-CF89FD35FA5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1D69909D-2824-4B2B-A5AC-E0F257BB475A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7FF7238-130B-4C47-8646-25393F5A5861}" type="slidenum">
              <a:t>5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DE124033-0FBB-452A-9A38-CB10F27204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3111" cy="4008436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1052CB17-3033-47A8-A3AD-371A0D30995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523292EE-2C5D-4CAA-BC98-7DF5E77C8EB7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12609C9-4068-4D55-B8D4-69AD79780EA3}" type="slidenum">
              <a:t>6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1260BF15-48E2-402F-8CB1-2D5F20BB0D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4703" cy="4008436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A15A97FB-0176-4D53-A68D-F390F797FD6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EBBB6078-1779-42C6-8331-0209FE2287D8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26B862E-7098-46AD-95E3-5CFAA4034562}" type="slidenum">
              <a:t>7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A84C2EBD-65F7-4434-AF8B-3D0F8EF212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3111" cy="4008436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9EFD3BD2-28ED-4207-B5A4-6011E7D2D91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466FFF30-03B5-4B05-BD1B-A9878F92F570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77713AB-5348-4712-8560-64160D0BF1FF}" type="slidenum">
              <a:t>8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FC9F7C6E-2240-4087-8513-24FA7EF845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4703" cy="4008436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D6D67DFE-C5AE-46D5-B362-415E2F6BD4E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C91F2649-8D84-4AB7-BEC2-CF054F04F669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65AF852-C147-4E87-BE54-96D8CF3FA367}" type="slidenum">
              <a:t>9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57975661-8970-411D-BA8E-4578419A4E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3111" cy="4008436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61E8D64B-1B2A-4E43-86DB-326145A087F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0A737E-8884-4931-8A0A-8904EB4E8BC6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60472" y="928692"/>
            <a:ext cx="7559673" cy="1973266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3C73310-DCE1-4CE5-AD23-A27D77265515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260472" y="2978145"/>
            <a:ext cx="7559673" cy="1370008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5779A55-BD3D-4FA0-8825-F3A31940AC0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CC5C485-3C9B-46E6-9CDB-4CF0B3F84CF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48F1979-69DA-4D81-A834-DFBC57E02D1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9BD6646-7D18-4584-92A4-47A0EDFD0DDC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1807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0662C1-DA2F-4BD8-8089-C45E282ACD2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04E4E2B-EDB9-40E6-B6C9-F534A42BFAB2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912E053-D04D-4E7E-ACDE-3E1670984C9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4597EBF-2B3D-4B1E-BA64-7F9FF98076B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EB21AF-3178-43C4-92DC-DC39D10C32B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C36E34F-9995-452E-9398-8E5343C84F3D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0908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D58119E-571C-498F-A7DD-F78F4FF99E02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7308854" y="225427"/>
            <a:ext cx="2266953" cy="4389440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AE97163-42F9-4822-9FA7-AD007AA4EB3D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503240" y="225427"/>
            <a:ext cx="6653210" cy="438944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2F1EB58-C925-4F30-A675-91EB8FA409F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2745C96-90E5-4C37-8533-835A0508C1E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EA85F63-E21F-415A-B073-67D2EA4F420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6E1BBEE-1F9E-44D7-9432-FC5FB290CBE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507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70B70F-18AA-4883-B2C5-C27C489C7BD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60472" y="928692"/>
            <a:ext cx="7559673" cy="1973266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3B75DED-91AC-4F1A-8B49-CBFEB1519B8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260472" y="2978145"/>
            <a:ext cx="7559673" cy="1370008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7702A18-73C8-48C3-8E1C-B73109D84B6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58439F1-451A-4EDB-8773-D57336D9802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6ECBA74-9B5A-4035-B5DE-EE72627BF45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4272D04-0897-4A28-9C86-E49FA3898AC9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851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33BA43-B6F5-433F-8491-50F766C54E8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6C5452-75CF-4302-BBD4-F7BA35937AEB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615E5A5-0B5A-4EF4-A054-38E4F1BDC86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08B7629-2C30-4B93-9E70-9EFF2D2CC89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9672762-7546-417D-ACA0-7A29DA7E792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6DD9EB2-FEEF-48E4-AF1B-4841ACD28438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43578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44BEC9-CC5A-460E-9B0F-FA3B8FE6554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7391" y="1414467"/>
            <a:ext cx="8694736" cy="2357432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D2CA8E2-C7B1-48DC-98BA-20C821F2BC3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7391" y="3794129"/>
            <a:ext cx="8694736" cy="1241426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7813193-1220-4256-848D-4169CC92E02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132B12-E104-49BA-B9DE-A51B18BC281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B85F489-8B72-4AE3-A83D-034F4F566C8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114F89B-E7E8-4ED0-BFDF-6696F376F103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72056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75B465-A014-4BAA-8D6B-94E5541E38A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99E9E1E-2A0A-48FD-A38F-C70D788B05A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032247" y="2890839"/>
            <a:ext cx="2514600" cy="328929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6827080-BD47-4F03-8019-8440D713FDE7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699251" y="2890839"/>
            <a:ext cx="2516191" cy="328929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32170AC-8791-4998-A4CB-291548C05B6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C00A33F-EEFA-427A-9C3A-B3CF1095F02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410A7BD-CED6-447E-A0D2-9867C2FC96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C0A642B-4E7C-410E-9B73-748F363D96DE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74826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816945-8DED-45CD-9670-F2DD4BC4A1B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301623"/>
            <a:ext cx="8694736" cy="10969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0D74B0E-1248-4C5C-B057-468D83F1C7C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3736" y="1390646"/>
            <a:ext cx="4265611" cy="681035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3196A9D-D887-4CD1-ACC8-516DB975F54E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93736" y="2071692"/>
            <a:ext cx="4265611" cy="304641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34FC26E-F84A-43EA-8089-E88C86E6636D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5103815" y="1390646"/>
            <a:ext cx="4284658" cy="681035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063294C-C4F9-44B8-94BD-D1FA9CA26C33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5103815" y="2071692"/>
            <a:ext cx="4284658" cy="304641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8E4B9B2-3724-41C5-92A5-AC19EA5657C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59C96AD-4745-4B57-87E1-594ED486C7F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46DF708-982E-422F-A180-7B5EAB10E37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136E765-D7D1-4F4D-93F5-E90071FAF10A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35012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9E3C3F-B415-4FBA-BEF8-6835D64CC24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82142D4-BF64-44FA-9ADF-FB98C3CADB6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FB81C23-2C00-4C70-9858-F3676A5937A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7960E92-2E62-4C81-BD00-C3775D209D3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4CD036C-9EB6-46B8-885F-97D957106F5D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69623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91DD7B7-550B-42B9-91B8-9A498200BCB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C4F4485-BCE0-487F-9A76-3AD4CE643D2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522B595-0194-46EC-8398-0B463D1B7BC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B8A9F97-EFAD-47AF-93F6-5CB39CB979E9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7498175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602463-0549-459D-956C-6B6F7633B58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377820"/>
            <a:ext cx="3251204" cy="1323978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961B75-97B9-4482-BAA2-7048F0A7BC7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286249" y="815973"/>
            <a:ext cx="5102223" cy="40306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D7BB9C3-3283-44E3-81D0-BA047A6468CD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1701798"/>
            <a:ext cx="3251204" cy="3151186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8570C6A-0015-422B-B786-981CBA4E314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F049AA5-71A9-417B-BEFD-B19CB08D5AD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A4C97BA-0964-46C5-99DD-1EA3794622B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915AD65-608B-4FCB-9BF2-F3DA0E5E3853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9060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229AED-F537-40C2-9EDB-BD588CBC5C8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093D71-C5DE-4CD5-B2E3-CF40FDAE0405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DC37A47-211C-4638-89A3-49AD0EAC3EF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2C6BA97-5011-4467-8B3A-FADC245CE57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AAD0124-6D28-4F60-91A5-5E8341F1B26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4CA002B-FD8F-415F-9F66-5B38257C9197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99098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0CFC51-AEEA-483A-9A66-F887F24F77A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377820"/>
            <a:ext cx="3251204" cy="1323978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DB2503E-F622-4138-B867-97E87DC18D24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4286249" y="815973"/>
            <a:ext cx="5102223" cy="4030666"/>
          </a:xfrm>
        </p:spPr>
        <p:txBody>
          <a:bodyPr/>
          <a:lstStyle>
            <a:lvl1pPr>
              <a:defRPr sz="3200"/>
            </a:lvl1pPr>
          </a:lstStyle>
          <a:p>
            <a:pPr lvl="0"/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AD8971C-2051-40EE-BBD3-240E5C5384C7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1701798"/>
            <a:ext cx="3251204" cy="3151186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030A670-020A-47F9-BAF9-177F55D27C4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AB6DCF2-4F86-49B7-9665-FC4DA7F4BD3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45A9FFA-B5C6-49A6-A5DD-797FF2E3062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6EF6D6F-D03A-4C14-8A24-4D7BAE62A7D4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69611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360ADC-B4ED-4F25-AE5D-E322985B5FE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9401E1F-E871-44C7-98E7-120FCC89022B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F1733C3-1968-4479-AE95-5579C26405B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686E62D-5100-4BE5-BC1F-EC06B56621E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D7B8788-2C13-47FD-83D1-38B7EF52BA1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F0A7C2F-D33D-49F4-8799-87D53FBB8AB9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59545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0F5FE68-8880-4520-9F5F-ACBB6AF78C2B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6983409" y="1295403"/>
            <a:ext cx="2232022" cy="4884733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260D4AE-3D44-4388-B095-C1ED88C9A9A6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287341" y="1295403"/>
            <a:ext cx="6543675" cy="4884733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417D315-F5B3-437F-99EB-B83E409BF32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0A08A19-25E1-426C-AFE9-94C98A11BDB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230F5C6-11C8-48A3-8ED1-A088E8BB3B4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BC910D1-B64E-4EBD-824A-E7B4F522DCD5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23552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E96B8C-F61C-4843-A54E-8F3AD6C07C87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60472" y="928692"/>
            <a:ext cx="7559673" cy="1973266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C0079D9-B10B-42FB-93E6-A3B32A3CE74F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260472" y="2978145"/>
            <a:ext cx="7559673" cy="1370008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B177630-B491-4279-BBE3-EEA4E20E751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2B557B6-885F-4A0E-9EE2-28B9CB7D123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2F074B4-4EED-4707-8204-0E6FF9EE737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6EBE26C-860F-4E0A-A9E6-37F53871DC46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08747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DE909F-2EC3-4F08-AC90-63E8776376B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B5177C8-087B-4B67-BBC0-81BD9313E13B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8336D77-971E-4954-A9FB-52BB5214E64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5A0E20A-F5A4-46A9-9DB8-946C3FDA920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8E57388-2AC3-4A64-B797-B374EF1983E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8CDAB3E-23B8-41D4-9038-0636ACB45FA7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7360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DC3990-9FF5-4C85-84E9-19A64967F61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7391" y="1414467"/>
            <a:ext cx="8694736" cy="2357432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347807E-5720-4B6C-80A0-6BA39BD620A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7391" y="3794129"/>
            <a:ext cx="8694736" cy="1241426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6B4A267-58A0-44D3-A0BD-60EAE13128A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F5A96DC-DB38-4744-933C-1D9E732DCCC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CE5F7AF-773B-46D2-B637-74C4E99AA1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5E0C11E-27DD-477F-92D0-1F53B95B4E39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59117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5D4D69-C9D2-4C6B-B3D2-1F50341AB5E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D0EAA5-46CD-404D-B1BD-8242AE3ED62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03240" y="1327151"/>
            <a:ext cx="4459291" cy="328771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C06C2C9-2F3A-42D8-AED9-F2AB5A11E1CA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5114925" y="1327151"/>
            <a:ext cx="4460872" cy="328771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D7D07E9-C3B0-4BBB-8077-FCFBCD4D43C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5981EE0-4A31-4EA7-A397-701353BE372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18ECBA7-6804-4A07-8582-1428139D7D0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DF39F22-E49C-454C-A73D-F74828307194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3494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100A0C-5FC2-4F4F-A3CB-2E252E4BC9D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301623"/>
            <a:ext cx="8694736" cy="10969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0C9AB9E-4A7F-48A4-B2A5-7E5B478FC71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3736" y="1390646"/>
            <a:ext cx="4265611" cy="681035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AD19363-98F2-4B71-8D19-BECF967DBA15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93736" y="2071692"/>
            <a:ext cx="4265611" cy="304641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3378C85-4979-460A-9BE7-458B8B324D2E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5103815" y="1390646"/>
            <a:ext cx="4284658" cy="681035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F354336-D5ED-4452-A5A0-801E170195BC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5103815" y="2071692"/>
            <a:ext cx="4284658" cy="304641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6E667D3-BB12-4E1C-88F9-48F18E8B834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403C5E9-6A48-4BB9-B2BB-92A10A0A8BB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43136F0-7D6D-4DF6-8ECC-F706E6B1422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D136C0C-958E-4DCB-A2B9-4A0E3246A859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688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7E3FBE-7080-4A21-B296-7B600BDB505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5B47A64-FAD4-4368-806A-FA313C39342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5C0AF2B-51AD-4F6E-9868-8CFD8BB036F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736E4B5-BC4C-486A-A9D8-8B7A2B61B29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C320BEB-1D14-498E-9E89-B434FDED0B3A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37832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14C2698-A96F-4ACE-AB1C-9C1345FB3F7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073BF63-99B1-4C3C-97E6-F21CF9E14FE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FC246BD-D4CC-48CC-8BBB-2891551F60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98429E2-14D4-41EE-BC3A-37A4B06169B4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235009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446FFD-9A29-479B-BC0F-120CD578F66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7391" y="1414467"/>
            <a:ext cx="8694736" cy="2357432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B15A117-D6ED-49EB-9433-8B9B8F0BBF8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7391" y="3794129"/>
            <a:ext cx="8694736" cy="1241426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702C888-7232-4320-801E-DF6AE24B179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A1747B1-3443-47A3-84B9-4849E44B7F4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57FA74B-F30A-4204-AFD1-F4C0B79A10F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265C93C-F2CE-452D-9CD4-296249C71A8A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56997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17E4C7-CEB1-4458-BB6D-F790582B0A7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377820"/>
            <a:ext cx="3251204" cy="1323978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3DF173A-874D-4C65-89FB-FA5F0DDA460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286249" y="815973"/>
            <a:ext cx="5102223" cy="40306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6EC4CA4-7D25-43F8-8FA0-D5F9F72D7700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1701798"/>
            <a:ext cx="3251204" cy="3151186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AEAF796-22AA-4658-A0B8-E328EAB55DA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0864882-93CF-4F58-B390-6531E7F6F9C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71E75AD-42BB-4DBC-B392-14BB440714B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40BA20E-0925-4255-A953-6E96F2D9134E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00907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33FA25-2D1F-4D6D-9A00-61D18048AC6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377820"/>
            <a:ext cx="3251204" cy="1323978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B281ED0-D24A-4EBB-926D-12CAFB8E187B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4286249" y="815973"/>
            <a:ext cx="5102223" cy="4030666"/>
          </a:xfrm>
        </p:spPr>
        <p:txBody>
          <a:bodyPr/>
          <a:lstStyle>
            <a:lvl1pPr>
              <a:defRPr sz="3200"/>
            </a:lvl1pPr>
          </a:lstStyle>
          <a:p>
            <a:pPr lvl="0"/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3A9DA32-228C-476F-99D1-9411FBCC74E5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1701798"/>
            <a:ext cx="3251204" cy="3151186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F20EA0E-35CF-42D7-A23F-10B5F214D47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7CC4FFE-7A82-427A-B19E-A7C6DC3A756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E988F7A-9BF7-4249-B20E-B5EAF4FC21F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29EFDB8-3238-4507-966E-A863E0F9EFD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98612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CBE573-5901-49C6-9A34-4D4D8BC21B5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92F2606-DD9C-456A-BA1A-52C8D0DD73FA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EA595F9-6E3B-49A4-B959-102CEF1878F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AC5E8E1-8EC4-4A29-AF01-3C4096FBC57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ABD0C4D-6985-4BDC-8D42-196EC9CCDF5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3C60E0D-38EB-439E-B959-A34D71BA89F3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66204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91CFC75-7FC3-4E5A-9839-BF4471989C49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7308854" y="225427"/>
            <a:ext cx="2266953" cy="4389440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4F88089-7FD9-4FDD-B371-437F0B482759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503240" y="225427"/>
            <a:ext cx="6653210" cy="438944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E2CB16B-2E24-4DBD-B026-605832E7057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0C24069-D10E-4265-BBCB-A3A2AB81C87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A676485-A3A7-4246-AC07-2CEE09CE1B8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946442B-5705-419A-B279-DA50A1F21D92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91111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6617B3-EABD-4822-A0DA-4197D9868088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60472" y="928692"/>
            <a:ext cx="7559673" cy="1973266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8908361-FFC3-46FD-B37D-7A40C94C24A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260472" y="2978145"/>
            <a:ext cx="7559673" cy="1370008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9621985-E591-41E0-8037-C5ABD2455A2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D6C86C2-138E-4EDE-8933-C35D191EB8D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1A503D4-7794-4954-9A53-3A73570CCD2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5742A3F-C833-4D89-B22E-42093C4AEDA0}" type="slidenum">
              <a:t>‹N°›</a:t>
            </a:fld>
            <a:r>
              <a:rPr lang="fr-FR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42648980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CDA5F9-BE78-436D-B2F5-D03BDD61A74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51BBCA-41A5-4FE4-8AF8-21FF5D8805BE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037311-570A-4A69-8F1F-8DDD0E61AB0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8390E38-CCD8-437B-9F1A-3384C307911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51D3DFE-5D34-42A4-A8ED-A609494B282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E51F7B0-CB88-4601-B6A8-9DD6714B9D4F}" type="slidenum">
              <a:t>‹N°›</a:t>
            </a:fld>
            <a:r>
              <a:rPr lang="fr-FR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38567953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8727C7-36BC-4586-AF9E-20733A05716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7391" y="1414467"/>
            <a:ext cx="8694736" cy="2357432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C1B0285-B355-4B5C-BCA8-C5BB099BC4B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7391" y="3794129"/>
            <a:ext cx="8694736" cy="1241426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C697837-A098-44E2-8CC8-0D8248316E3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4A909CC-EA6B-40B0-AA74-A44F2779A5B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9CEE12E-8682-43C9-AD5A-049DF551584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1BB3F9E-FE76-4012-A72C-00C64C0A2E90}" type="slidenum">
              <a:t>‹N°›</a:t>
            </a:fld>
            <a:r>
              <a:rPr lang="fr-FR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37900807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D3458A-F05D-441E-BCF4-2A63AAD5A7C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EE6F55C-7E6A-400E-893B-E87118965DA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92163" y="4427533"/>
            <a:ext cx="4206870" cy="328929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3B98359-B18C-4A08-B476-984FCAD54145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5151436" y="4427533"/>
            <a:ext cx="4208461" cy="328929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304DA36-7E74-4FD6-A435-B4AC7E04DE0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7AE1B21-1DAC-4D18-982B-DA84A9DB11E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61EEB04-3796-4E18-8430-52F87E7882F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45FE7D4-F718-420E-9E40-B5C796C25DD2}" type="slidenum">
              <a:t>‹N°›</a:t>
            </a:fld>
            <a:r>
              <a:rPr lang="fr-FR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20789688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AF8061-BC88-40CD-B8AC-F1C263B91ED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301623"/>
            <a:ext cx="8694736" cy="10969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D71E3D4-CCCD-4B4F-B926-5B4C1996F62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3736" y="1390646"/>
            <a:ext cx="4265611" cy="681035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5D48338-F121-4C92-AE9F-F28AD1F2948F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93736" y="2071692"/>
            <a:ext cx="4265611" cy="304641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CD67892-D021-4FB4-B40A-E37E1F9068C7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5103815" y="1390646"/>
            <a:ext cx="4284658" cy="681035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F7878FE-9814-44BC-B183-B71044EB4DC9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5103815" y="2071692"/>
            <a:ext cx="4284658" cy="304641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9D0177F-EF49-46CD-9F48-518EDC513FD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4BC2336-A1BD-4383-84CE-4536E1F1233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FF570FF-5C79-4C09-9033-C7389364601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FC7942D-3125-47F9-A59E-8497A118EDDE}" type="slidenum">
              <a:t>‹N°›</a:t>
            </a:fld>
            <a:r>
              <a:rPr lang="fr-FR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5190165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F32720-8893-4DA8-95BF-DC13E8DD944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BCDC75F-30BB-459B-A8A3-977DE272C3B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4495E40-0653-420A-8992-FFC141AEA81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167AC27-0D0B-4715-9EE7-31B5393924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6CFE9A0-85ED-46F6-A273-A0F298483A67}" type="slidenum">
              <a:t>‹N°›</a:t>
            </a:fld>
            <a:r>
              <a:rPr lang="fr-FR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573306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DBBAB6-E819-49B2-B3B6-2930C3898EC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278B2D3-D9D5-4CA4-AEFE-49ECBCF6E04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03240" y="1327151"/>
            <a:ext cx="4459291" cy="328771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051D6C8-7E36-409E-B839-DD47AAE20FCC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5114925" y="1327151"/>
            <a:ext cx="4460872" cy="328771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AC17F33-A396-46D1-A926-50E609AFEF7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057DDC3-B1FF-45E6-A20D-BBE72BBB809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09029B6-4ACC-4B01-801E-E273EEEB78B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B97AA4C-F68C-421C-BF8F-C022146C1AB2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78668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B5F8650-0C7A-40A2-AE87-97CEFBD6BE4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B386CC6-7AA2-4A42-93E3-56EEB53041D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83CB039-6600-426E-AC69-9F84A7EA0FF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50F70EE-D422-4712-99AA-40F419F99604}" type="slidenum">
              <a:t>‹N°›</a:t>
            </a:fld>
            <a:r>
              <a:rPr lang="fr-FR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20076378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A80A89-FA52-46A4-B909-C772094BAB2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377820"/>
            <a:ext cx="3251204" cy="1323978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FF28019-1D55-41FB-8A73-5BE71088506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286249" y="815973"/>
            <a:ext cx="5102223" cy="40306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9033406-CCCD-4224-86AD-4EE49FE187AC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1701798"/>
            <a:ext cx="3251204" cy="3151186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88A6CBC-CC6C-4C88-9F88-7697862ECC2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88EAFDD-A73A-47F2-BAA1-758472FD3FE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BE9E2F5-7510-435A-91EA-129B83C0F1E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2D675A0-2A38-4521-99AD-AF61C8D45B05}" type="slidenum">
              <a:t>‹N°›</a:t>
            </a:fld>
            <a:r>
              <a:rPr lang="fr-FR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41356781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C6DCDE-1A28-4D93-AF0B-B79AA76DB0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377820"/>
            <a:ext cx="3251204" cy="1323978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CD14724-9899-42FF-86B7-372ACEB5BB48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4286249" y="815973"/>
            <a:ext cx="5102223" cy="4030666"/>
          </a:xfrm>
        </p:spPr>
        <p:txBody>
          <a:bodyPr/>
          <a:lstStyle>
            <a:lvl1pPr>
              <a:defRPr sz="3200"/>
            </a:lvl1pPr>
          </a:lstStyle>
          <a:p>
            <a:pPr lvl="0"/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DA41EFA-ECB4-4344-9FDF-E2135971064C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1701798"/>
            <a:ext cx="3251204" cy="3151186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600793C-FA85-449B-9B63-A3F7BF01BAD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77FCE9B-58E0-4060-B138-C4EEA4E0D04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C42BDB2-9119-493E-A45A-DA4394E1A6B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775F40C-BB4B-4B5F-8354-54A1580E6A01}" type="slidenum">
              <a:t>‹N°›</a:t>
            </a:fld>
            <a:r>
              <a:rPr lang="fr-FR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40099141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107011-74EC-46D8-A4A6-723ED0896B4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7DE0198-C4BF-42D5-8EF2-7A8BB090921A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346218E-7B1E-4C11-8BA4-95AA9304115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8A47863-E68B-4531-9EC1-C7593FE512D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967839C-D8F9-4B48-AA52-19C2D598B0B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7CE89F5-7498-4472-AEAD-99A4C42A02C1}" type="slidenum">
              <a:t>‹N°›</a:t>
            </a:fld>
            <a:r>
              <a:rPr lang="fr-FR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3994837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DB6582A-5FB2-4987-A93C-D128344618C5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7218365" y="3078163"/>
            <a:ext cx="2141533" cy="4638678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9FD900C-F9B1-4EF3-8FF3-1EB64213A420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792163" y="3078163"/>
            <a:ext cx="6273798" cy="463867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BCC4061-3D04-4BB9-B42A-4F38B960C36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24ACD57-38C7-437A-9822-3AD8DF2A656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F8703FC-50DC-4AA4-A21D-310CF5E2B89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7AE8825-796F-4EF3-9D6E-0A6D0F1A6921}" type="slidenum">
              <a:t>‹N°›</a:t>
            </a:fld>
            <a:r>
              <a:rPr lang="fr-FR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2424934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CEEB2B-9E6B-4B1B-8297-104A7A5F0BE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60472" y="928692"/>
            <a:ext cx="7559673" cy="1973266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609EA10-6934-4010-9302-01EA13BCEC71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260472" y="2978145"/>
            <a:ext cx="7559673" cy="1370008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22EC967-A2AC-46B7-830F-A5E0ED5DAC2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FCDF856-3D42-4584-8362-D59E11FC6BD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DEFCA1E-4160-44EC-82AA-0FEB0F53D26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61880D3-AC17-40F7-AB0C-E738BE944ACD}" type="slidenum">
              <a:t>‹N°›</a:t>
            </a:fld>
            <a:r>
              <a:rPr lang="fr-FR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40166058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A5D42A-27F2-40A2-8100-D97E76B31EA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E35088F-6A31-4CEC-AB2D-7B7A04E5A874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2685EA9-4B74-4912-A19E-B9B32851A88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778B116-E729-407C-8ABA-546F79EB68C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CB26483-A50E-49CB-A110-B809F42B971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130872D-3A5B-4026-B5EB-14596A116250}" type="slidenum">
              <a:t>‹N°›</a:t>
            </a:fld>
            <a:r>
              <a:rPr lang="fr-FR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383030111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FFEB3D-A9E2-4093-9CEF-A561B96EC6A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7391" y="1414467"/>
            <a:ext cx="8694736" cy="2357432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EA7CCCA-CEAC-44C7-BE4A-C6B23B6AE21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7391" y="3794129"/>
            <a:ext cx="8694736" cy="1241426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0C169AC-7448-44CF-9D21-3AAACDC9244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67CBA4-776B-4073-BABD-1C5B86973A4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6AD487D-28A9-4BAE-85BB-D0D7FA2B19F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E02E37D-1AD1-4112-8FB6-3431B4224E85}" type="slidenum">
              <a:t>‹N°›</a:t>
            </a:fld>
            <a:r>
              <a:rPr lang="fr-FR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30050181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EC8831-6B97-4F9A-972F-989F57887B6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3B76CBE-5E51-4559-93BA-F32397EAF44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20720" y="1619246"/>
            <a:ext cx="4243392" cy="328929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EC115EC-26B4-4F84-AF85-66FBBD071066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5116516" y="1619246"/>
            <a:ext cx="4243382" cy="328929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8125B34-A0B9-4041-A67B-F9DBEFE9D71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F4020ED-6051-41EC-8A0D-5C3D8A9BB51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2ACC36A-B6DE-45AD-997F-4E31D6BCECB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F080E84-03B9-4FE4-A1B3-F4EFD79DE032}" type="slidenum">
              <a:t>‹N°›</a:t>
            </a:fld>
            <a:r>
              <a:rPr lang="fr-FR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179098531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1ADFBA-F60E-4F9A-A74C-92B967BC5A9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301623"/>
            <a:ext cx="8694736" cy="10969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05E1DF0-AFAC-4823-8814-BFCE9B2DDF6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3736" y="1390646"/>
            <a:ext cx="4265611" cy="681035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31CD327-EA97-436F-980E-1C6206A2668B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93736" y="2071692"/>
            <a:ext cx="4265611" cy="304641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A1E5EBB-8D59-48FE-9006-B54829EA0B28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5103815" y="1390646"/>
            <a:ext cx="4284658" cy="681035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87A052A-59C5-463C-877F-652F368926A7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5103815" y="2071692"/>
            <a:ext cx="4284658" cy="304641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B23985B-9F86-4E05-8BCD-2DEB21F2D5B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031A740-D3DE-43B1-8781-7A7B967BC51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B772872-C4BA-4BD7-B5F9-712712DAA27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7224C28-3768-43E1-AC47-6829486AB78A}" type="slidenum">
              <a:t>‹N°›</a:t>
            </a:fld>
            <a:r>
              <a:rPr lang="fr-FR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203153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3F185F-920F-4E5E-B80A-F8FE7D619E8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301623"/>
            <a:ext cx="8694736" cy="10969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F44B020-2F7A-4F02-8E0A-D52F35817BC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3736" y="1390646"/>
            <a:ext cx="4265611" cy="681035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113B58C-5C65-4713-BB1B-889873728A0C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93736" y="2071692"/>
            <a:ext cx="4265611" cy="304641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69D2020-4598-4B66-B32A-27750577605E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5103815" y="1390646"/>
            <a:ext cx="4284658" cy="681035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5BC94F9-2793-4FCF-8399-B1DBB6B329C0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5103815" y="2071692"/>
            <a:ext cx="4284658" cy="304641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06EB400-A2CD-4062-B8E5-739149D42FD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F88D5BB-7939-4DDA-8D0A-A0D3A475B64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AC67821-A4AE-41EE-B3B3-819378BF614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4A508E3-8C58-49F1-B177-05AA6F6FA98C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020426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98C321-9696-4907-85D5-A8C2D1BDB69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DCB275E-123C-4546-8B17-A5CF94094F1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8B5196C-BBFD-4802-B047-339B648BDE9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1B6746C-963A-4A28-A67A-72C7ED40BCB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A34262A-39BE-41EC-AE01-E9412A31C07A}" type="slidenum">
              <a:t>‹N°›</a:t>
            </a:fld>
            <a:r>
              <a:rPr lang="fr-FR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16531364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1760B69-5997-4B8A-87C4-7C0560A7F7C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56B8FA1-31D9-495D-8786-23498503D06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A606382-DCEC-4B26-862C-85506239569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0747ADE-5B46-4637-B087-C1A56CF836AB}" type="slidenum">
              <a:t>‹N°›</a:t>
            </a:fld>
            <a:r>
              <a:rPr lang="fr-FR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970441630"/>
      </p:ext>
    </p:extLst>
  </p:cSld>
  <p:clrMapOvr>
    <a:masterClrMapping/>
  </p:clrMapOvr>
  <p:hf sldNum="0"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5E77B2-8BDC-4502-9F10-4542D8A6C4A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377820"/>
            <a:ext cx="3251204" cy="1323978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961425D-1184-4EA1-A049-8230B9806D0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286249" y="815973"/>
            <a:ext cx="5102223" cy="40306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9149AFE-2AF5-42D4-B49F-D0ADC2082D95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1701798"/>
            <a:ext cx="3251204" cy="3151186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E1F231B-9DA0-4265-8D22-1AA370A0707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512D13C-A4BC-42F1-928E-2455AD0C227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7265208-D874-420D-B9C0-5EC88EB6586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4441CF1-035C-46BC-BC8E-DAC84C8502EF}" type="slidenum">
              <a:t>‹N°›</a:t>
            </a:fld>
            <a:r>
              <a:rPr lang="fr-FR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114642971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EB5D1A-BFC7-4156-89A1-C8921739C7B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377820"/>
            <a:ext cx="3251204" cy="1323978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1CE15A1-A4D3-4B8F-BC24-41ECFEDAD570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4286249" y="815973"/>
            <a:ext cx="5102223" cy="4030666"/>
          </a:xfrm>
        </p:spPr>
        <p:txBody>
          <a:bodyPr/>
          <a:lstStyle>
            <a:lvl1pPr>
              <a:defRPr sz="3200"/>
            </a:lvl1pPr>
          </a:lstStyle>
          <a:p>
            <a:pPr lvl="0"/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0FAF2E7-D352-4E4B-9EAC-4A1073B8F16E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1701798"/>
            <a:ext cx="3251204" cy="3151186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F9275BD-51DF-493A-8ECC-5C4C42B74E9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D7CBA3-DCA6-4118-BC8F-63E60C7F761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B98E775-023F-4B14-84B0-FF5F1AFD168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21D7FBA-9369-42C3-BDDF-D43BB9817EF6}" type="slidenum">
              <a:t>‹N°›</a:t>
            </a:fld>
            <a:r>
              <a:rPr lang="fr-FR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21410961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6134E4-DC41-420E-8B10-EA2D798C4CA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F52DD59-0AC0-4540-AF2E-5F966DB4AB2E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E948364-ADED-42E2-BDD4-F506D1C1C73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409D885-70F4-4846-8401-864D7B67DF1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9394FF0-F5DE-4BD1-91AD-1AC9774EE05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13236D3-2F08-49E1-A952-8DC2A47E36EB}" type="slidenum">
              <a:t>‹N°›</a:t>
            </a:fld>
            <a:r>
              <a:rPr lang="fr-FR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20395325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67C65D4-D26F-4FAE-AC5A-8A37CFF4BB8D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7362821" y="225427"/>
            <a:ext cx="2212976" cy="4683127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6102BD6-47A7-456C-8457-6A9D596317F9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720720" y="225427"/>
            <a:ext cx="6489697" cy="4683127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CCCFDD8-3A1D-413C-82F7-8590B46C070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3A89916-E152-4AAB-8001-43357E1F361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57BC3F4-DD0F-4031-B8CE-CF10EFA508E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44D9684-5051-4B40-B7D4-FFFAC11EC501}" type="slidenum">
              <a:t>‹N°›</a:t>
            </a:fld>
            <a:r>
              <a:rPr lang="fr-FR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1944011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CAAFC0-FCDE-4E0A-B156-D6FE65F0152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08BEEC9-400C-42D4-84CC-33F6FF16107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971728B-137E-4430-9A5A-DE315BE9EFE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B54AD27-27E3-46F0-B7F0-5DF3364580B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D9652EA-4260-4A98-B83F-1BA4F2357396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1865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F66B5ED-971E-4ACE-A8EF-D8DF19B0F1C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85B95FD-0257-4351-9FEA-8A955B26F15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F4D992E-5001-451B-AE05-3F9064E8FB5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B214EDB-788C-4D67-8C87-3FCEB1DEB3D4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819120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7EC2D2-3E2B-4BC6-8ABB-66D241908D7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377820"/>
            <a:ext cx="3251204" cy="1323978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9C2D296-DCF3-435D-8CC4-1FFBA054608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286249" y="815973"/>
            <a:ext cx="5102223" cy="4030666"/>
          </a:xfrm>
        </p:spPr>
        <p:txBody>
          <a:bodyPr/>
          <a:lstStyle>
            <a:lvl1pPr>
              <a:defRPr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B12C6BA-849C-4811-B9A7-21F1EA437C35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1701798"/>
            <a:ext cx="3251204" cy="3151186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E84E52E-0DB3-4B32-9D2E-B664901A217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E8C2CBC-8FAC-4C89-8B5D-22FE7A2741F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6B6B154-4A4F-4C16-B327-1F9EA86C70F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6695C5E-C7F0-42EC-9E70-1429688200F7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9092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FADEB0-F4EF-4D3C-A254-6AA2D65A7CF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377820"/>
            <a:ext cx="3251204" cy="1323978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B421507-9828-4D72-A9B9-7D5BEC034C05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4286249" y="815973"/>
            <a:ext cx="5102223" cy="4030666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68D6E4A-2490-4B81-BF18-803BAF3073C8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1701798"/>
            <a:ext cx="3251204" cy="3151186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D21B49E-BE29-4709-B5DA-3E93CD5AB53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81FEA32-ED83-47C0-9C24-E36E6E68564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CC5C169-6E68-4C89-A56F-3D643857290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6FC7923-2A2C-481C-9351-FECA281CFF1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9441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BC76031-9A99-447D-9880-DFC78BE673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8" y="226076"/>
            <a:ext cx="9071643" cy="9464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lvl="0"/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4E385CE-7664-43AF-9E5B-BC3CBA6DBEC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8" y="1326602"/>
            <a:ext cx="9071643" cy="328860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C8AC4F0-7E95-4419-A216-1CF5224DF530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8" y="5165281"/>
            <a:ext cx="2348279" cy="3906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DBA6EEE-C6DD-4A1E-82FA-46A0BFF10486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1" y="5165281"/>
            <a:ext cx="3194995" cy="3906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3640DAF-97F0-461E-9301-ED2FE04BCB8A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362" y="5165281"/>
            <a:ext cx="2348279" cy="3906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3551C6CE-980B-4066-908C-5523EC8F976D}" type="slidenum"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fr-FR" sz="4400" b="0" i="0" u="none" strike="noStrike" kern="1200" cap="none" spc="0" baseline="0">
          <a:solidFill>
            <a:srgbClr val="000000"/>
          </a:solidFill>
          <a:uFillTx/>
          <a:latin typeface="Liberation Sans" pitchFamily="18"/>
          <a:ea typeface="Microsoft YaHei" pitchFamily="2"/>
        </a:defRPr>
      </a:lvl1pPr>
    </p:titleStyle>
    <p:bodyStyle>
      <a:lvl1pPr marL="0" marR="0" lvl="0" indent="0" defTabSz="914400" rtl="0" fontAlgn="auto" hangingPunct="0">
        <a:lnSpc>
          <a:spcPct val="100000"/>
        </a:lnSpc>
        <a:spcBef>
          <a:spcPts val="1415"/>
        </a:spcBef>
        <a:spcAft>
          <a:spcPts val="0"/>
        </a:spcAft>
        <a:buNone/>
        <a:tabLst/>
        <a:defRPr lang="fr-FR" sz="3200" b="0" i="0" u="none" strike="noStrike" kern="1200" cap="none" spc="0" baseline="0">
          <a:solidFill>
            <a:srgbClr val="000000"/>
          </a:solidFill>
          <a:uFillTx/>
          <a:latin typeface="Liberation Sans" pitchFamily="18"/>
          <a:ea typeface="Microsoft YaHei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3F4818E-8FB7-4B2C-B0A6-D2368E2486C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7999" y="1295997"/>
            <a:ext cx="8927643" cy="133991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lvl="0"/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ADF3B56-3775-4EF3-95EF-D4867EA4B54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032357" y="2890802"/>
            <a:ext cx="5183642" cy="328860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AC76245-BE2E-4E1A-BD30-794188692C24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0" y="5399998"/>
            <a:ext cx="2348279" cy="17496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86C9D83-552A-4EFB-9794-B266755FAB2E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1" y="5399998"/>
            <a:ext cx="3194995" cy="12924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9A535B5-8A1D-4238-AABA-869CFD99FE3F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9287999" y="5427000"/>
            <a:ext cx="647998" cy="2159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D55FC0B8-3FBD-479A-8A8F-E98D19E6189C}" type="slidenum"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0" marR="0" lvl="0" indent="0" algn="l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fr-FR" sz="1800" b="0" i="0" u="none" strike="noStrike" kern="1200" cap="none" spc="0" baseline="0">
          <a:solidFill>
            <a:srgbClr val="000000"/>
          </a:solidFill>
          <a:uFillTx/>
          <a:latin typeface="Liberation Sans" pitchFamily="18"/>
          <a:cs typeface="Tahoma" pitchFamily="2"/>
        </a:defRPr>
      </a:lvl1pPr>
    </p:titleStyle>
    <p:bodyStyle>
      <a:lvl1pPr marL="0" marR="0" lvl="0" indent="0" algn="r" defTabSz="914400" rtl="0" fontAlgn="auto" hangingPunct="0">
        <a:lnSpc>
          <a:spcPct val="100000"/>
        </a:lnSpc>
        <a:spcBef>
          <a:spcPts val="0"/>
        </a:spcBef>
        <a:spcAft>
          <a:spcPts val="1060"/>
        </a:spcAft>
        <a:buNone/>
        <a:tabLst/>
        <a:defRPr lang="fr-FR" sz="1800" b="0" i="0" u="none" strike="noStrike" kern="1200" cap="none" spc="0" baseline="0">
          <a:solidFill>
            <a:srgbClr val="000000"/>
          </a:solidFill>
          <a:uFillTx/>
          <a:latin typeface="Liberation Sans" pitchFamily="18"/>
          <a:cs typeface="Tahoma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66BF38F-B9C1-44C2-9AE9-19EE90D357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8" y="225719"/>
            <a:ext cx="9071643" cy="946797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lvl="0"/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A644FEF-82BA-4534-B66F-464AEE393D6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8" y="1326602"/>
            <a:ext cx="9071643" cy="3288603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5F344E4-09EF-4B83-A877-56DBB69FFA0C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27715" y="5454002"/>
            <a:ext cx="2348279" cy="39096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8B1F6DC-3D6E-415D-86A1-6B65635FCA78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1" y="5454002"/>
            <a:ext cx="3194995" cy="39096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BCE7BB2-592C-4D36-BB72-B3EC8CA41DA9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587718" y="5441036"/>
            <a:ext cx="2348279" cy="39096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F471EE99-5604-4C45-B36F-D7B42AB6BEBE}" type="slidenum"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fr-FR" sz="1800" b="0" i="0" u="none" strike="noStrike" kern="1200" cap="none" spc="0" baseline="0">
          <a:solidFill>
            <a:srgbClr val="000000"/>
          </a:solidFill>
          <a:uFillTx/>
          <a:latin typeface="Liberation Sans" pitchFamily="18"/>
          <a:cs typeface="Tahoma" pitchFamily="2"/>
        </a:defRPr>
      </a:lvl1pPr>
    </p:titleStyle>
    <p:bodyStyle>
      <a:lvl1pPr marL="0" marR="0" lvl="0" indent="0" defTabSz="914400" rtl="0" fontAlgn="auto" hangingPunct="0">
        <a:lnSpc>
          <a:spcPct val="100000"/>
        </a:lnSpc>
        <a:spcBef>
          <a:spcPts val="0"/>
        </a:spcBef>
        <a:spcAft>
          <a:spcPts val="1060"/>
        </a:spcAft>
        <a:buNone/>
        <a:tabLst/>
        <a:defRPr lang="fr-FR" sz="1800" b="0" i="0" u="none" strike="noStrike" kern="1200" cap="none" spc="0" baseline="0">
          <a:solidFill>
            <a:srgbClr val="000000"/>
          </a:solidFill>
          <a:uFillTx/>
          <a:latin typeface="Liberation Sans" pitchFamily="18"/>
          <a:cs typeface="Tahoma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1D69107-5F04-4A28-8117-1A0CD9AADD0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91998" y="3077998"/>
            <a:ext cx="8568001" cy="107999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lvl="0"/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C6C6FEF-5295-41F0-8EB3-88F2B73C320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91998" y="4428000"/>
            <a:ext cx="8568001" cy="328860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935C2DB-4D55-4185-92CB-D2052A1F5AF3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8" y="5164558"/>
            <a:ext cx="2348279" cy="39096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Noto Sans Regular" pitchFamily="2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F234F40-E0C4-42CC-9472-3AAD36FB7D84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1" y="5164558"/>
            <a:ext cx="3194995" cy="39096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Noto Sans Regular" pitchFamily="2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DDCF461-4C2D-4745-BEDB-0354AAE11609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362" y="5164558"/>
            <a:ext cx="2348279" cy="39096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Noto Sans Regular" pitchFamily="2"/>
                <a:ea typeface="Lucida Sans Unicode" pitchFamily="2"/>
                <a:cs typeface="Tahoma" pitchFamily="2"/>
              </a:defRPr>
            </a:lvl1pPr>
          </a:lstStyle>
          <a:p>
            <a:pPr lvl="0"/>
            <a:fld id="{900DE3DF-698D-4544-A439-B05BC2AE6A5D}" type="slidenum">
              <a:t>‹N°›</a:t>
            </a:fld>
            <a:r>
              <a:rPr lang="fr-FR"/>
              <a:t> /</a:t>
            </a:r>
          </a:p>
        </p:txBody>
      </p:sp>
      <p:sp>
        <p:nvSpPr>
          <p:cNvPr id="7" name="Forme libre : forme 6">
            <a:extLst>
              <a:ext uri="{FF2B5EF4-FFF2-40B4-BE49-F238E27FC236}">
                <a16:creationId xmlns:a16="http://schemas.microsoft.com/office/drawing/2014/main" id="{E66D722D-7E71-4D0A-84DA-CFAF5EDB2010}"/>
              </a:ext>
            </a:extLst>
          </p:cNvPr>
          <p:cNvSpPr/>
          <p:nvPr/>
        </p:nvSpPr>
        <p:spPr>
          <a:xfrm>
            <a:off x="0" y="3240002"/>
            <a:ext cx="503998" cy="810002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EF2929"/>
          </a:solidFill>
          <a:ln cap="flat">
            <a:noFill/>
            <a:prstDash val="solid"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Noto Sans Regular" pitchFamily="34"/>
              <a:ea typeface="Lucida Sans Unicode" pitchFamily="2"/>
              <a:cs typeface="Tahoma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0" marR="0" lvl="0" indent="0" algn="l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fr-FR" sz="1800" b="1" i="0" u="none" strike="noStrike" kern="1200" cap="none" spc="0" baseline="0">
          <a:solidFill>
            <a:srgbClr val="333333"/>
          </a:solidFill>
          <a:uFillTx/>
          <a:latin typeface="Noto Sans Regular" pitchFamily="34"/>
          <a:cs typeface="Tahoma" pitchFamily="2"/>
        </a:defRPr>
      </a:lvl1pPr>
    </p:titleStyle>
    <p:bodyStyle>
      <a:lvl1pPr marL="0" marR="0" lvl="0" indent="0" defTabSz="914400" rtl="0" fontAlgn="auto" hangingPunct="0">
        <a:lnSpc>
          <a:spcPct val="100000"/>
        </a:lnSpc>
        <a:spcBef>
          <a:spcPts val="0"/>
        </a:spcBef>
        <a:spcAft>
          <a:spcPts val="1410"/>
        </a:spcAft>
        <a:buNone/>
        <a:tabLst/>
        <a:defRPr lang="fr-FR" sz="1800" b="0" i="0" u="none" strike="noStrike" kern="1200" cap="none" spc="0" baseline="0">
          <a:solidFill>
            <a:srgbClr val="333333"/>
          </a:solidFill>
          <a:uFillTx/>
          <a:latin typeface="Noto Sans Bold" pitchFamily="34"/>
          <a:cs typeface="Tahoma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AB1F3C5-52C6-4889-A460-8675E27EAF2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9998" y="225719"/>
            <a:ext cx="8855643" cy="94679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lvl="0"/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ADE2F97-2083-43CE-8A9F-DA6DAE5236A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19998" y="1619996"/>
            <a:ext cx="8640001" cy="328860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2125E7F-A22F-447C-8279-2ABCB461CACD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8" y="5164924"/>
            <a:ext cx="2348279" cy="39096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Noto Sans Regular" pitchFamily="2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C1E9345-C465-478A-81D9-718B32B203A2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1" y="5164924"/>
            <a:ext cx="3194995" cy="39096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Noto Sans Regular" pitchFamily="2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BCB7586-FE73-42E2-BCAC-F3071785CCB6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362" y="5164924"/>
            <a:ext cx="2348279" cy="39096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Noto Sans Regular" pitchFamily="2"/>
                <a:ea typeface="Lucida Sans Unicode" pitchFamily="2"/>
                <a:cs typeface="Tahoma" pitchFamily="2"/>
              </a:defRPr>
            </a:lvl1pPr>
          </a:lstStyle>
          <a:p>
            <a:pPr lvl="0"/>
            <a:fld id="{E42611FE-10EC-4E25-856B-42478F0B40F5}" type="slidenum">
              <a:t>‹N°›</a:t>
            </a:fld>
            <a:r>
              <a:rPr lang="fr-FR"/>
              <a:t> /</a:t>
            </a:r>
          </a:p>
        </p:txBody>
      </p:sp>
      <p:sp>
        <p:nvSpPr>
          <p:cNvPr id="7" name="Forme libre : forme 6">
            <a:extLst>
              <a:ext uri="{FF2B5EF4-FFF2-40B4-BE49-F238E27FC236}">
                <a16:creationId xmlns:a16="http://schemas.microsoft.com/office/drawing/2014/main" id="{84A50510-AE8F-4FB6-888B-3BB9D131520C}"/>
              </a:ext>
            </a:extLst>
          </p:cNvPr>
          <p:cNvSpPr/>
          <p:nvPr/>
        </p:nvSpPr>
        <p:spPr>
          <a:xfrm>
            <a:off x="0" y="215999"/>
            <a:ext cx="503998" cy="810002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EF2929"/>
          </a:solidFill>
          <a:ln cap="flat">
            <a:noFill/>
            <a:prstDash val="solid"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Noto Sans Regular" pitchFamily="34"/>
              <a:ea typeface="Lucida Sans Unicode" pitchFamily="2"/>
              <a:cs typeface="Tahoma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0" marR="0" lvl="0" indent="0" algn="l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fr-FR" sz="1800" b="1" i="0" u="none" strike="noStrike" kern="1200" cap="none" spc="0" baseline="0">
          <a:solidFill>
            <a:srgbClr val="333333"/>
          </a:solidFill>
          <a:uFillTx/>
          <a:latin typeface="Noto Sans Regular" pitchFamily="34"/>
          <a:cs typeface="Tahoma" pitchFamily="2"/>
        </a:defRPr>
      </a:lvl1pPr>
    </p:titleStyle>
    <p:bodyStyle>
      <a:lvl1pPr marL="0" marR="0" lvl="0" indent="0" defTabSz="914400" rtl="0" fontAlgn="auto" hangingPunct="0">
        <a:lnSpc>
          <a:spcPct val="100000"/>
        </a:lnSpc>
        <a:spcBef>
          <a:spcPts val="0"/>
        </a:spcBef>
        <a:spcAft>
          <a:spcPts val="1060"/>
        </a:spcAft>
        <a:buNone/>
        <a:tabLst/>
        <a:defRPr lang="fr-FR" sz="1800" b="0" i="0" u="none" strike="noStrike" kern="1200" cap="none" spc="0" baseline="0">
          <a:solidFill>
            <a:srgbClr val="333333"/>
          </a:solidFill>
          <a:uFillTx/>
          <a:latin typeface="Noto Sans Regular" pitchFamily="34"/>
          <a:cs typeface="Tahoma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image" Target="../media/image2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H1o9TPETYk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783ADC33-BDD5-486C-BB1F-255344CD576F}"/>
              </a:ext>
            </a:extLst>
          </p:cNvPr>
          <p:cNvSpPr txBox="1"/>
          <p:nvPr/>
        </p:nvSpPr>
        <p:spPr>
          <a:xfrm>
            <a:off x="676271" y="359999"/>
            <a:ext cx="9159279" cy="1837441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1" compatLnSpc="0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The preservation of coastal systems in Northern Brittany, in the face of rising waters </a:t>
            </a: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due to global warming of the planet.</a:t>
            </a:r>
            <a:endParaRPr lang="fr-FR" sz="2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Lucida Sans" pitchFamily="2"/>
            </a:endParaRP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Lucida Sans" pitchFamily="2"/>
            </a:endParaRP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The geographical environment of Sables d'Or les Pins</a:t>
            </a: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C20572C3-C80A-4BAB-A565-908D51AA10A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105927" y="1772546"/>
            <a:ext cx="6133200" cy="253328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3">
            <a:extLst>
              <a:ext uri="{FF2B5EF4-FFF2-40B4-BE49-F238E27FC236}">
                <a16:creationId xmlns:a16="http://schemas.microsoft.com/office/drawing/2014/main" id="{1C574875-F299-4639-9714-C7F64D0F08FE}"/>
              </a:ext>
            </a:extLst>
          </p:cNvPr>
          <p:cNvSpPr txBox="1"/>
          <p:nvPr/>
        </p:nvSpPr>
        <p:spPr>
          <a:xfrm>
            <a:off x="7587718" y="5441036"/>
            <a:ext cx="2348279" cy="3909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168454F-140A-4BC5-B755-6A2285263869}" type="slidenum">
              <a:t>10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4881BAAF-13B8-49A3-92BC-F130C4971F5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4355" y="214920"/>
            <a:ext cx="9071643" cy="968761"/>
          </a:xfrm>
          <a:ln w="29160">
            <a:solidFill>
              <a:srgbClr val="000000"/>
            </a:solidFill>
            <a:prstDash val="solid"/>
          </a:ln>
        </p:spPr>
        <p:txBody>
          <a:bodyPr lIns="14758" tIns="14758" rIns="14758" bIns="14758"/>
          <a:lstStyle/>
          <a:p>
            <a:pPr lvl="0"/>
            <a:r>
              <a:rPr lang="fr-FR" sz="4000">
                <a:effectLst>
                  <a:outerShdw dist="17962" dir="2700000">
                    <a:srgbClr val="000000"/>
                  </a:outerShdw>
                </a:effectLst>
                <a:latin typeface="American Typewriter" pitchFamily="50"/>
              </a:rPr>
              <a:t>When does it date?</a:t>
            </a:r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180ECDAA-3955-4375-B2B6-90184506068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510997" y="2559241"/>
            <a:ext cx="4976996" cy="253296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ZoneTexte 3">
            <a:extLst>
              <a:ext uri="{FF2B5EF4-FFF2-40B4-BE49-F238E27FC236}">
                <a16:creationId xmlns:a16="http://schemas.microsoft.com/office/drawing/2014/main" id="{4484264E-0751-4636-B62A-D15A82C8FA5B}"/>
              </a:ext>
            </a:extLst>
          </p:cNvPr>
          <p:cNvSpPr txBox="1"/>
          <p:nvPr/>
        </p:nvSpPr>
        <p:spPr>
          <a:xfrm>
            <a:off x="1295997" y="1517757"/>
            <a:ext cx="7251118" cy="858237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Since 1850, in the 20th century, the average temperature of the globe has increased by 0.6 ° C and in mainland France, the temperature has increased by more than 1 ° C.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3">
            <a:extLst>
              <a:ext uri="{FF2B5EF4-FFF2-40B4-BE49-F238E27FC236}">
                <a16:creationId xmlns:a16="http://schemas.microsoft.com/office/drawing/2014/main" id="{70E7202A-6DD2-438D-9C97-EB33F5E0BBC6}"/>
              </a:ext>
            </a:extLst>
          </p:cNvPr>
          <p:cNvSpPr txBox="1"/>
          <p:nvPr/>
        </p:nvSpPr>
        <p:spPr>
          <a:xfrm>
            <a:off x="7587718" y="5441036"/>
            <a:ext cx="2348279" cy="3909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6850316-11E3-4AE4-9C9B-4ED1F2758A9B}" type="slidenum">
              <a:t>11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1B09D2DE-45DE-4749-96E3-3A4F45D1CF2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4721" y="214920"/>
            <a:ext cx="9071643" cy="613754"/>
          </a:xfrm>
          <a:ln w="29160">
            <a:solidFill>
              <a:srgbClr val="000000"/>
            </a:solidFill>
            <a:prstDash val="solid"/>
          </a:ln>
        </p:spPr>
        <p:txBody>
          <a:bodyPr lIns="14758" tIns="14758" rIns="14758" bIns="14758"/>
          <a:lstStyle/>
          <a:p>
            <a:pPr lvl="0"/>
            <a:r>
              <a:rPr lang="fr-FR" sz="3600">
                <a:effectLst>
                  <a:outerShdw dist="17962" dir="2700000">
                    <a:srgbClr val="000000"/>
                  </a:outerShdw>
                </a:effectLst>
                <a:latin typeface="American Typewriter" pitchFamily="50"/>
              </a:rPr>
              <a:t>What are the causes ?</a:t>
            </a:r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FE01BF17-35A3-49DB-A504-BF0E03F9E94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03998" y="3017081"/>
            <a:ext cx="3429000" cy="192405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">
            <a:extLst>
              <a:ext uri="{FF2B5EF4-FFF2-40B4-BE49-F238E27FC236}">
                <a16:creationId xmlns:a16="http://schemas.microsoft.com/office/drawing/2014/main" id="{E9F25A24-D47E-4105-9C65-F59C0C19EEC7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 b="5872"/>
          <a:stretch>
            <a:fillRect/>
          </a:stretch>
        </p:blipFill>
        <p:spPr>
          <a:xfrm>
            <a:off x="503998" y="874843"/>
            <a:ext cx="3509586" cy="184764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ZoneTexte 4">
            <a:extLst>
              <a:ext uri="{FF2B5EF4-FFF2-40B4-BE49-F238E27FC236}">
                <a16:creationId xmlns:a16="http://schemas.microsoft.com/office/drawing/2014/main" id="{2C070E8C-3AEC-46D3-A76D-2F99B1C51249}"/>
              </a:ext>
            </a:extLst>
          </p:cNvPr>
          <p:cNvSpPr txBox="1"/>
          <p:nvPr/>
        </p:nvSpPr>
        <p:spPr>
          <a:xfrm>
            <a:off x="4003206" y="3826937"/>
            <a:ext cx="5922422" cy="111419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5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Those who use coal and petroleum are the main causes of global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5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warming because they emit greenhouse gases like Co2 into the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5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atmosphere.</a:t>
            </a:r>
          </a:p>
        </p:txBody>
      </p:sp>
      <p:sp>
        <p:nvSpPr>
          <p:cNvPr id="7" name="ZoneTexte 5">
            <a:extLst>
              <a:ext uri="{FF2B5EF4-FFF2-40B4-BE49-F238E27FC236}">
                <a16:creationId xmlns:a16="http://schemas.microsoft.com/office/drawing/2014/main" id="{52CCCEA3-F124-4462-959F-2C45F34313DD}"/>
              </a:ext>
            </a:extLst>
          </p:cNvPr>
          <p:cNvSpPr txBox="1"/>
          <p:nvPr/>
        </p:nvSpPr>
        <p:spPr>
          <a:xfrm>
            <a:off x="4013575" y="884645"/>
            <a:ext cx="5922422" cy="228234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5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Humans are responsible for global warming: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5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- transport using oil releases Co2 (example: cars, trucks, planes, etc.).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5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- factories can reject gases 7000 times more powerful than Co2.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5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- constructions of concrete houses and heating with fuel or gas which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5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   release Co2 into the air.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5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- in farms cows that ruminate and the excrement of animals reject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5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  a greenhouse gas, methane.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5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- in the fields the fertilizers release nitrous oxide (a greenhouse gas)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5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- to grow trees capture Co2 in the air but when it burns or rots,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5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this gas is released into the atmosphere.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3">
            <a:extLst>
              <a:ext uri="{FF2B5EF4-FFF2-40B4-BE49-F238E27FC236}">
                <a16:creationId xmlns:a16="http://schemas.microsoft.com/office/drawing/2014/main" id="{6EFB48A2-DD84-4F81-B134-B494D4853424}"/>
              </a:ext>
            </a:extLst>
          </p:cNvPr>
          <p:cNvSpPr txBox="1"/>
          <p:nvPr/>
        </p:nvSpPr>
        <p:spPr>
          <a:xfrm>
            <a:off x="7587718" y="5441036"/>
            <a:ext cx="2348279" cy="3909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5B08B62-F016-4EB0-B631-CB13A4E3E9F4}" type="slidenum">
              <a:t>12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B7CF1426-FFC7-4CE3-B0EF-691B4C91468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4355" y="-2157"/>
            <a:ext cx="8783644" cy="1237320"/>
          </a:xfrm>
          <a:ln w="29160">
            <a:solidFill>
              <a:srgbClr val="000000"/>
            </a:solidFill>
            <a:prstDash val="solid"/>
          </a:ln>
        </p:spPr>
        <p:txBody>
          <a:bodyPr lIns="14758" tIns="14758" rIns="14758" bIns="14758"/>
          <a:lstStyle/>
          <a:p>
            <a:pPr lvl="0"/>
            <a:r>
              <a:rPr lang="fr-FR" sz="2400" b="1">
                <a:effectLst>
                  <a:outerShdw dist="17962" dir="2700000">
                    <a:srgbClr val="000000"/>
                  </a:outerShdw>
                </a:effectLst>
                <a:latin typeface="American Typewriter" pitchFamily="50"/>
              </a:rPr>
              <a:t>What are the consequences on the natural environment? On the distribution of animal species? On migration?</a:t>
            </a:r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2A375DF0-5A8C-409D-A443-9EF31899565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b="15940"/>
          <a:stretch>
            <a:fillRect/>
          </a:stretch>
        </p:blipFill>
        <p:spPr>
          <a:xfrm>
            <a:off x="740343" y="1414311"/>
            <a:ext cx="2906621" cy="112368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">
            <a:extLst>
              <a:ext uri="{FF2B5EF4-FFF2-40B4-BE49-F238E27FC236}">
                <a16:creationId xmlns:a16="http://schemas.microsoft.com/office/drawing/2014/main" id="{7EA5F431-3571-495F-A6E4-E3ACA410F8C1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 t="20201" r="12954" b="7869"/>
          <a:stretch>
            <a:fillRect/>
          </a:stretch>
        </p:blipFill>
        <p:spPr>
          <a:xfrm>
            <a:off x="4512170" y="1431292"/>
            <a:ext cx="2422803" cy="102459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ZoneTexte 4">
            <a:extLst>
              <a:ext uri="{FF2B5EF4-FFF2-40B4-BE49-F238E27FC236}">
                <a16:creationId xmlns:a16="http://schemas.microsoft.com/office/drawing/2014/main" id="{B9445592-8259-4189-8657-4BD0F1D48C48}"/>
              </a:ext>
            </a:extLst>
          </p:cNvPr>
          <p:cNvSpPr txBox="1"/>
          <p:nvPr/>
        </p:nvSpPr>
        <p:spPr>
          <a:xfrm>
            <a:off x="359999" y="2537999"/>
            <a:ext cx="8888818" cy="371017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9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Ice melting → rising waters → floods (which can cause migration of populations).</a:t>
            </a:r>
          </a:p>
        </p:txBody>
      </p:sp>
      <p:pic>
        <p:nvPicPr>
          <p:cNvPr id="7" name="">
            <a:extLst>
              <a:ext uri="{FF2B5EF4-FFF2-40B4-BE49-F238E27FC236}">
                <a16:creationId xmlns:a16="http://schemas.microsoft.com/office/drawing/2014/main" id="{C398AF54-B3C1-4169-B56B-CBC1A3AFE99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 l="11590" t="8823" r="16063" b="18402"/>
          <a:stretch>
            <a:fillRect/>
          </a:stretch>
        </p:blipFill>
        <p:spPr>
          <a:xfrm>
            <a:off x="359999" y="3233665"/>
            <a:ext cx="1386907" cy="110410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">
            <a:extLst>
              <a:ext uri="{FF2B5EF4-FFF2-40B4-BE49-F238E27FC236}">
                <a16:creationId xmlns:a16="http://schemas.microsoft.com/office/drawing/2014/main" id="{1B0C0B96-9E04-4003-B3D1-B59C767C5A9A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 l="10483" t="8714" r="9334" b="9887"/>
          <a:stretch>
            <a:fillRect/>
          </a:stretch>
        </p:blipFill>
        <p:spPr>
          <a:xfrm>
            <a:off x="8281711" y="3028949"/>
            <a:ext cx="1438908" cy="106149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">
            <a:extLst>
              <a:ext uri="{FF2B5EF4-FFF2-40B4-BE49-F238E27FC236}">
                <a16:creationId xmlns:a16="http://schemas.microsoft.com/office/drawing/2014/main" id="{1AD8625C-5D8E-483A-8E21-F878E0621138}"/>
              </a:ext>
            </a:extLst>
          </p:cNvPr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 l="11351" t="9213" r="11414" b="8929"/>
          <a:stretch>
            <a:fillRect/>
          </a:stretch>
        </p:blipFill>
        <p:spPr>
          <a:xfrm>
            <a:off x="166942" y="4507434"/>
            <a:ext cx="841677" cy="89850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0" name="ZoneTexte 8">
            <a:extLst>
              <a:ext uri="{FF2B5EF4-FFF2-40B4-BE49-F238E27FC236}">
                <a16:creationId xmlns:a16="http://schemas.microsoft.com/office/drawing/2014/main" id="{4C3A8682-0236-458A-BCB4-0C6353DDD387}"/>
              </a:ext>
            </a:extLst>
          </p:cNvPr>
          <p:cNvSpPr txBox="1"/>
          <p:nvPr/>
        </p:nvSpPr>
        <p:spPr>
          <a:xfrm>
            <a:off x="6263996" y="4751999"/>
            <a:ext cx="2808003" cy="43452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900" b="1" i="0" u="none" strike="noStrike" kern="1200" cap="none" spc="0" baseline="0">
                <a:solidFill>
                  <a:srgbClr val="1A1A1A"/>
                </a:solidFill>
                <a:uFillTx/>
                <a:latin typeface="ArialMT" pitchFamily="34"/>
                <a:ea typeface="ArialMT" pitchFamily="34"/>
                <a:cs typeface="ArialMT" pitchFamily="34"/>
              </a:rPr>
              <a:t>World Wildlife Fund</a:t>
            </a:r>
          </a:p>
        </p:txBody>
      </p:sp>
      <p:sp>
        <p:nvSpPr>
          <p:cNvPr id="11" name="ZoneTexte 9">
            <a:extLst>
              <a:ext uri="{FF2B5EF4-FFF2-40B4-BE49-F238E27FC236}">
                <a16:creationId xmlns:a16="http://schemas.microsoft.com/office/drawing/2014/main" id="{8D26BC98-DA11-448A-BE6B-810F34C0A650}"/>
              </a:ext>
            </a:extLst>
          </p:cNvPr>
          <p:cNvSpPr txBox="1"/>
          <p:nvPr/>
        </p:nvSpPr>
        <p:spPr>
          <a:xfrm>
            <a:off x="1778041" y="3205804"/>
            <a:ext cx="4197955" cy="111419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Weather disruptions = more and more hurricanes, heavy rain,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floods and major atmospheric disturbances.</a:t>
            </a:r>
          </a:p>
        </p:txBody>
      </p:sp>
      <p:sp>
        <p:nvSpPr>
          <p:cNvPr id="12" name="ZoneTexte 10">
            <a:extLst>
              <a:ext uri="{FF2B5EF4-FFF2-40B4-BE49-F238E27FC236}">
                <a16:creationId xmlns:a16="http://schemas.microsoft.com/office/drawing/2014/main" id="{A2178693-E6F3-42CA-B208-03443B1DC454}"/>
              </a:ext>
            </a:extLst>
          </p:cNvPr>
          <p:cNvSpPr txBox="1"/>
          <p:nvPr/>
        </p:nvSpPr>
        <p:spPr>
          <a:xfrm>
            <a:off x="936363" y="4509720"/>
            <a:ext cx="4175644" cy="602278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Disappearance of species: no adaptations to global warming.</a:t>
            </a:r>
          </a:p>
        </p:txBody>
      </p:sp>
      <p:sp>
        <p:nvSpPr>
          <p:cNvPr id="13" name="ZoneTexte 11">
            <a:extLst>
              <a:ext uri="{FF2B5EF4-FFF2-40B4-BE49-F238E27FC236}">
                <a16:creationId xmlns:a16="http://schemas.microsoft.com/office/drawing/2014/main" id="{8D445C60-DE5F-4B5F-B0E2-EE0F6CE3F7D0}"/>
              </a:ext>
            </a:extLst>
          </p:cNvPr>
          <p:cNvSpPr txBox="1"/>
          <p:nvPr/>
        </p:nvSpPr>
        <p:spPr>
          <a:xfrm>
            <a:off x="1778041" y="3889674"/>
            <a:ext cx="3521518" cy="602278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Drought, less food and less water → could lead to wars.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3">
            <a:extLst>
              <a:ext uri="{FF2B5EF4-FFF2-40B4-BE49-F238E27FC236}">
                <a16:creationId xmlns:a16="http://schemas.microsoft.com/office/drawing/2014/main" id="{A18B31FD-7F3E-47A7-AFB5-6E37E4EAC83A}"/>
              </a:ext>
            </a:extLst>
          </p:cNvPr>
          <p:cNvSpPr txBox="1"/>
          <p:nvPr/>
        </p:nvSpPr>
        <p:spPr>
          <a:xfrm>
            <a:off x="7587718" y="5441036"/>
            <a:ext cx="2348279" cy="3909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866F027-A7AD-494F-92C7-2DADFF0509C5}" type="slidenum">
              <a:t>13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264C5EEC-9A3B-4C92-A856-B64F0097961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367997" y="239755"/>
            <a:ext cx="7631637" cy="912242"/>
          </a:xfrm>
          <a:ln w="29160">
            <a:solidFill>
              <a:srgbClr val="000000"/>
            </a:solidFill>
            <a:prstDash val="solid"/>
          </a:ln>
        </p:spPr>
        <p:txBody>
          <a:bodyPr lIns="14758" tIns="14758" rIns="14758" bIns="14758"/>
          <a:lstStyle/>
          <a:p>
            <a:pPr lvl="0"/>
            <a:r>
              <a:rPr lang="fr-FR" sz="2800" b="1">
                <a:effectLst>
                  <a:outerShdw dist="17962" dir="2700000">
                    <a:srgbClr val="000000"/>
                  </a:outerShdw>
                </a:effectLst>
                <a:latin typeface="American Typewriter" pitchFamily="50"/>
              </a:rPr>
              <a:t>What are the consequences for humans?</a:t>
            </a:r>
          </a:p>
        </p:txBody>
      </p:sp>
      <p:sp>
        <p:nvSpPr>
          <p:cNvPr id="4" name="ZoneTexte 2">
            <a:extLst>
              <a:ext uri="{FF2B5EF4-FFF2-40B4-BE49-F238E27FC236}">
                <a16:creationId xmlns:a16="http://schemas.microsoft.com/office/drawing/2014/main" id="{638CF1CA-7B5C-4A1E-83DE-527280309C74}"/>
              </a:ext>
            </a:extLst>
          </p:cNvPr>
          <p:cNvSpPr txBox="1"/>
          <p:nvPr/>
        </p:nvSpPr>
        <p:spPr>
          <a:xfrm>
            <a:off x="2578937" y="3866220"/>
            <a:ext cx="4320000" cy="65699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Natural damage: floods, earthquakes ...  </a:t>
            </a:r>
          </a:p>
        </p:txBody>
      </p:sp>
      <p:pic>
        <p:nvPicPr>
          <p:cNvPr id="5" name="">
            <a:extLst>
              <a:ext uri="{FF2B5EF4-FFF2-40B4-BE49-F238E27FC236}">
                <a16:creationId xmlns:a16="http://schemas.microsoft.com/office/drawing/2014/main" id="{FCD45E4F-540D-426E-AAC3-39779F55C01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l="14417" r="16506"/>
          <a:stretch>
            <a:fillRect/>
          </a:stretch>
        </p:blipFill>
        <p:spPr>
          <a:xfrm>
            <a:off x="216621" y="1314376"/>
            <a:ext cx="1687680" cy="157211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">
            <a:extLst>
              <a:ext uri="{FF2B5EF4-FFF2-40B4-BE49-F238E27FC236}">
                <a16:creationId xmlns:a16="http://schemas.microsoft.com/office/drawing/2014/main" id="{D3F63416-2A0E-4D50-B6D0-37E66A4D77E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8619481" y="2803678"/>
            <a:ext cx="1244516" cy="178596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">
            <a:extLst>
              <a:ext uri="{FF2B5EF4-FFF2-40B4-BE49-F238E27FC236}">
                <a16:creationId xmlns:a16="http://schemas.microsoft.com/office/drawing/2014/main" id="{5D31B277-7AA8-43E6-B95C-29CE5C90147C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450003" y="3407758"/>
            <a:ext cx="2214000" cy="166824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ZoneTexte 6">
            <a:extLst>
              <a:ext uri="{FF2B5EF4-FFF2-40B4-BE49-F238E27FC236}">
                <a16:creationId xmlns:a16="http://schemas.microsoft.com/office/drawing/2014/main" id="{1C9A6A3A-9378-4B46-91A6-3D7608AAA642}"/>
              </a:ext>
            </a:extLst>
          </p:cNvPr>
          <p:cNvSpPr txBox="1"/>
          <p:nvPr/>
        </p:nvSpPr>
        <p:spPr>
          <a:xfrm>
            <a:off x="3600001" y="4903561"/>
            <a:ext cx="4607999" cy="373678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… can lead to a drop in tourism</a:t>
            </a:r>
          </a:p>
        </p:txBody>
      </p:sp>
      <p:sp>
        <p:nvSpPr>
          <p:cNvPr id="9" name="ZoneTexte 7">
            <a:extLst>
              <a:ext uri="{FF2B5EF4-FFF2-40B4-BE49-F238E27FC236}">
                <a16:creationId xmlns:a16="http://schemas.microsoft.com/office/drawing/2014/main" id="{E29A092B-337D-4760-9646-39E5410A8032}"/>
              </a:ext>
            </a:extLst>
          </p:cNvPr>
          <p:cNvSpPr txBox="1"/>
          <p:nvPr/>
        </p:nvSpPr>
        <p:spPr>
          <a:xfrm>
            <a:off x="1970275" y="1491294"/>
            <a:ext cx="7482068" cy="1072627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According to a study by scientists,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8% of global greenhouse gas emissions (mainly CO2) are due to tourism.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This takes into account transport, food, accommodation and shopping for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travelers.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0" name="ZoneTexte 8">
            <a:extLst>
              <a:ext uri="{FF2B5EF4-FFF2-40B4-BE49-F238E27FC236}">
                <a16:creationId xmlns:a16="http://schemas.microsoft.com/office/drawing/2014/main" id="{0F749C68-AD4A-4EA4-899F-F5B7A544B4AE}"/>
              </a:ext>
            </a:extLst>
          </p:cNvPr>
          <p:cNvSpPr txBox="1"/>
          <p:nvPr/>
        </p:nvSpPr>
        <p:spPr>
          <a:xfrm>
            <a:off x="3816001" y="3299758"/>
            <a:ext cx="4393079" cy="84234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Agriculture, some crops do not resist heat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3">
            <a:extLst>
              <a:ext uri="{FF2B5EF4-FFF2-40B4-BE49-F238E27FC236}">
                <a16:creationId xmlns:a16="http://schemas.microsoft.com/office/drawing/2014/main" id="{B3991573-906C-4E3E-841C-9BE613CB5723}"/>
              </a:ext>
            </a:extLst>
          </p:cNvPr>
          <p:cNvSpPr txBox="1"/>
          <p:nvPr/>
        </p:nvSpPr>
        <p:spPr>
          <a:xfrm>
            <a:off x="7587718" y="5441036"/>
            <a:ext cx="2348279" cy="3909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0EDBF9C-31D6-4AE1-A3FA-1F17681DC766}" type="slidenum">
              <a:t>14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63F6A3F0-8434-437D-AA47-17D57DA2A35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8" y="84600"/>
            <a:ext cx="9071643" cy="1229758"/>
          </a:xfrm>
          <a:ln w="29160">
            <a:solidFill>
              <a:srgbClr val="000000"/>
            </a:solidFill>
            <a:prstDash val="solid"/>
          </a:ln>
        </p:spPr>
        <p:txBody>
          <a:bodyPr lIns="14758" tIns="14758" rIns="14758" bIns="14758"/>
          <a:lstStyle/>
          <a:p>
            <a:pPr lvl="0"/>
            <a:r>
              <a:rPr lang="fr-FR" sz="2400">
                <a:effectLst>
                  <a:outerShdw dist="38096" dir="2700000">
                    <a:srgbClr val="000000"/>
                  </a:outerShdw>
                </a:effectLst>
              </a:rPr>
              <a:t>How does global warming translate? What are the different phenomena observed on the planet and in France?</a:t>
            </a:r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99D9ABA4-4F6E-46A7-9C6E-B53CF27913E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623995" y="1403997"/>
            <a:ext cx="2968919" cy="200376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">
            <a:extLst>
              <a:ext uri="{FF2B5EF4-FFF2-40B4-BE49-F238E27FC236}">
                <a16:creationId xmlns:a16="http://schemas.microsoft.com/office/drawing/2014/main" id="{7C88C45E-8F66-48D8-86DA-0E9B596B9A0B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 l="19285" t="8001" r="23476" b="18858"/>
          <a:stretch>
            <a:fillRect/>
          </a:stretch>
        </p:blipFill>
        <p:spPr>
          <a:xfrm>
            <a:off x="823307" y="3407758"/>
            <a:ext cx="2880003" cy="172440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ZoneTexte 4">
            <a:extLst>
              <a:ext uri="{FF2B5EF4-FFF2-40B4-BE49-F238E27FC236}">
                <a16:creationId xmlns:a16="http://schemas.microsoft.com/office/drawing/2014/main" id="{F70406F5-BAB3-4F97-BE15-EA3C9A25DCC5}"/>
              </a:ext>
            </a:extLst>
          </p:cNvPr>
          <p:cNvSpPr txBox="1"/>
          <p:nvPr/>
        </p:nvSpPr>
        <p:spPr>
          <a:xfrm>
            <a:off x="3945617" y="3549536"/>
            <a:ext cx="5356765" cy="975737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0" i="0" u="none" strike="noStrike" kern="1200" cap="none" spc="0" baseline="0">
                <a:solidFill>
                  <a:srgbClr val="1A1A1A"/>
                </a:solidFill>
                <a:uFillTx/>
                <a:latin typeface="Liberation Sans" pitchFamily="34"/>
                <a:ea typeface="ArialMT" pitchFamily="34"/>
                <a:cs typeface="ArialMT" pitchFamily="34"/>
              </a:rPr>
              <a:t>Droughts, tornadoes, heavy rain: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0" i="0" u="none" strike="noStrike" kern="1200" cap="none" spc="0" baseline="0">
                <a:solidFill>
                  <a:srgbClr val="1A1A1A"/>
                </a:solidFill>
                <a:uFillTx/>
                <a:latin typeface="Liberation Sans" pitchFamily="34"/>
                <a:ea typeface="ArialMT" pitchFamily="34"/>
                <a:cs typeface="ArialMT" pitchFamily="34"/>
              </a:rPr>
              <a:t>will there be more extreme weather events in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0" i="0" u="none" strike="noStrike" kern="1200" cap="none" spc="0" baseline="0">
                <a:solidFill>
                  <a:srgbClr val="1A1A1A"/>
                </a:solidFill>
                <a:uFillTx/>
                <a:latin typeface="Liberation Sans" pitchFamily="34"/>
                <a:ea typeface="ArialMT" pitchFamily="34"/>
                <a:cs typeface="ArialMT" pitchFamily="34"/>
              </a:rPr>
              <a:t>the coming years due to global warming?</a:t>
            </a:r>
          </a:p>
        </p:txBody>
      </p:sp>
      <p:sp>
        <p:nvSpPr>
          <p:cNvPr id="7" name="ZoneTexte 5">
            <a:extLst>
              <a:ext uri="{FF2B5EF4-FFF2-40B4-BE49-F238E27FC236}">
                <a16:creationId xmlns:a16="http://schemas.microsoft.com/office/drawing/2014/main" id="{C0B67E0C-8977-42D8-92C7-FDFC6A290E34}"/>
              </a:ext>
            </a:extLst>
          </p:cNvPr>
          <p:cNvSpPr txBox="1"/>
          <p:nvPr/>
        </p:nvSpPr>
        <p:spPr>
          <a:xfrm>
            <a:off x="183958" y="1943996"/>
            <a:ext cx="6227475" cy="1229758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Climate change is most clearly manifested by an increase or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decrease in average temperature, changes in atmospheric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circulation and water cycle and, as a result, cloud cover and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the amount of precipitation on Earth.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DE98C0-DFC0-4A44-8258-1AA75E3F258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fr-FR" sz="2600"/>
              <a:t>The last storm</a:t>
            </a:r>
            <a:br>
              <a:rPr lang="fr-FR" sz="2600"/>
            </a:br>
            <a:r>
              <a:rPr lang="fr-FR" sz="2600"/>
              <a:t>images of St Malo, near  Sables d'Or les Pins.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1453B7D-1D27-427E-B0C8-CC3606ABD84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8" y="1326602"/>
            <a:ext cx="9071643" cy="2489399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fr-FR"/>
              <a:t>The consequences in Brittany will be, according to scientists, more storms with more violent winds.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67012DE-8335-4B6A-976C-154A3E921FA3}"/>
              </a:ext>
            </a:extLst>
          </p:cNvPr>
          <p:cNvSpPr txBox="1"/>
          <p:nvPr/>
        </p:nvSpPr>
        <p:spPr>
          <a:xfrm>
            <a:off x="2039697" y="2402558"/>
            <a:ext cx="6353644" cy="432721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  <a:hlinkClick r:id="rId3"/>
              </a:rPr>
              <a:t>https://www.youtube.com/watch?v=zH1o9TPETYk</a:t>
            </a:r>
          </a:p>
        </p:txBody>
      </p:sp>
      <p:pic>
        <p:nvPicPr>
          <p:cNvPr id="5" name="">
            <a:extLst>
              <a:ext uri="{FF2B5EF4-FFF2-40B4-BE49-F238E27FC236}">
                <a16:creationId xmlns:a16="http://schemas.microsoft.com/office/drawing/2014/main" id="{914B58A7-5DDE-4AA8-96D1-ADE17B5624B7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369929" y="3111310"/>
            <a:ext cx="2857317" cy="159984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3">
            <a:extLst>
              <a:ext uri="{FF2B5EF4-FFF2-40B4-BE49-F238E27FC236}">
                <a16:creationId xmlns:a16="http://schemas.microsoft.com/office/drawing/2014/main" id="{8345F085-D9F4-43B3-BDEC-D35FDD1EA3DE}"/>
              </a:ext>
            </a:extLst>
          </p:cNvPr>
          <p:cNvSpPr txBox="1"/>
          <p:nvPr/>
        </p:nvSpPr>
        <p:spPr>
          <a:xfrm>
            <a:off x="7587718" y="5441036"/>
            <a:ext cx="2348279" cy="3909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216EAD8-0C04-4A6F-AA19-BE31A9D621F6}" type="slidenum">
              <a:t>16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F381FC88-524E-4BAD-BDF3-56CE64138EC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4355" y="214920"/>
            <a:ext cx="9071643" cy="968761"/>
          </a:xfrm>
          <a:ln w="29160">
            <a:solidFill>
              <a:srgbClr val="000000"/>
            </a:solidFill>
            <a:prstDash val="solid"/>
          </a:ln>
        </p:spPr>
        <p:txBody>
          <a:bodyPr lIns="14758" tIns="14758" rIns="14758" bIns="14758"/>
          <a:lstStyle/>
          <a:p>
            <a:pPr lvl="0"/>
            <a:r>
              <a:rPr lang="fr-FR" sz="2400">
                <a:effectLst>
                  <a:outerShdw dist="17962" dir="2700000">
                    <a:srgbClr val="000000"/>
                  </a:outerShdw>
                </a:effectLst>
                <a:latin typeface="American Typewriter" pitchFamily="50"/>
              </a:rPr>
              <a:t>What are the consequences for a rich country? For a poor country?</a:t>
            </a:r>
          </a:p>
        </p:txBody>
      </p:sp>
      <p:sp>
        <p:nvSpPr>
          <p:cNvPr id="4" name="ZoneTexte 2">
            <a:extLst>
              <a:ext uri="{FF2B5EF4-FFF2-40B4-BE49-F238E27FC236}">
                <a16:creationId xmlns:a16="http://schemas.microsoft.com/office/drawing/2014/main" id="{798C620B-7ACC-432C-99A6-923BFCE7B6ED}"/>
              </a:ext>
            </a:extLst>
          </p:cNvPr>
          <p:cNvSpPr txBox="1"/>
          <p:nvPr/>
        </p:nvSpPr>
        <p:spPr>
          <a:xfrm>
            <a:off x="215999" y="1799996"/>
            <a:ext cx="1655996" cy="373678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Rich country</a:t>
            </a:r>
          </a:p>
        </p:txBody>
      </p:sp>
      <p:sp>
        <p:nvSpPr>
          <p:cNvPr id="5" name="Connecteur droit 3">
            <a:extLst>
              <a:ext uri="{FF2B5EF4-FFF2-40B4-BE49-F238E27FC236}">
                <a16:creationId xmlns:a16="http://schemas.microsoft.com/office/drawing/2014/main" id="{96274CD3-8CCE-4D49-81B8-867CF7CC3B87}"/>
              </a:ext>
            </a:extLst>
          </p:cNvPr>
          <p:cNvSpPr/>
          <p:nvPr/>
        </p:nvSpPr>
        <p:spPr>
          <a:xfrm>
            <a:off x="2015995" y="2025002"/>
            <a:ext cx="791998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19083" cap="flat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none" lIns="99358" tIns="54361" rIns="99358" bIns="54361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6" name="Connecteur droit 4">
            <a:extLst>
              <a:ext uri="{FF2B5EF4-FFF2-40B4-BE49-F238E27FC236}">
                <a16:creationId xmlns:a16="http://schemas.microsoft.com/office/drawing/2014/main" id="{915D2770-6C0B-43C4-AD51-10304552ACBE}"/>
              </a:ext>
            </a:extLst>
          </p:cNvPr>
          <p:cNvSpPr/>
          <p:nvPr/>
        </p:nvSpPr>
        <p:spPr>
          <a:xfrm>
            <a:off x="3168002" y="2015995"/>
            <a:ext cx="791998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19083" cap="flat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none" lIns="99358" tIns="54361" rIns="99358" bIns="54361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7" name="ZoneTexte 5">
            <a:extLst>
              <a:ext uri="{FF2B5EF4-FFF2-40B4-BE49-F238E27FC236}">
                <a16:creationId xmlns:a16="http://schemas.microsoft.com/office/drawing/2014/main" id="{CD793D52-434C-4A17-9079-D482205EAA53}"/>
              </a:ext>
            </a:extLst>
          </p:cNvPr>
          <p:cNvSpPr txBox="1"/>
          <p:nvPr/>
        </p:nvSpPr>
        <p:spPr>
          <a:xfrm>
            <a:off x="215999" y="2916003"/>
            <a:ext cx="1727996" cy="373678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Poor country</a:t>
            </a:r>
          </a:p>
        </p:txBody>
      </p:sp>
      <p:sp>
        <p:nvSpPr>
          <p:cNvPr id="8" name="Connecteur droit 6">
            <a:extLst>
              <a:ext uri="{FF2B5EF4-FFF2-40B4-BE49-F238E27FC236}">
                <a16:creationId xmlns:a16="http://schemas.microsoft.com/office/drawing/2014/main" id="{CA0B4AE5-2CF3-4CDB-8043-3C85EF9DDF03}"/>
              </a:ext>
            </a:extLst>
          </p:cNvPr>
          <p:cNvSpPr/>
          <p:nvPr/>
        </p:nvSpPr>
        <p:spPr>
          <a:xfrm>
            <a:off x="2263322" y="3050996"/>
            <a:ext cx="791998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19083" cap="flat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none" lIns="99358" tIns="54361" rIns="99358" bIns="54361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9" name="Connecteur droit 7">
            <a:extLst>
              <a:ext uri="{FF2B5EF4-FFF2-40B4-BE49-F238E27FC236}">
                <a16:creationId xmlns:a16="http://schemas.microsoft.com/office/drawing/2014/main" id="{FB04B29D-5485-40C0-88D8-7581AEC395AD}"/>
              </a:ext>
            </a:extLst>
          </p:cNvPr>
          <p:cNvSpPr/>
          <p:nvPr/>
        </p:nvSpPr>
        <p:spPr>
          <a:xfrm>
            <a:off x="3312002" y="3096002"/>
            <a:ext cx="791998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19083" cap="flat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none" lIns="99358" tIns="54361" rIns="99358" bIns="54361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pic>
        <p:nvPicPr>
          <p:cNvPr id="10" name="">
            <a:extLst>
              <a:ext uri="{FF2B5EF4-FFF2-40B4-BE49-F238E27FC236}">
                <a16:creationId xmlns:a16="http://schemas.microsoft.com/office/drawing/2014/main" id="{770EFE13-30B5-4700-9E4A-77E6CAC534E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439997" y="3509997"/>
            <a:ext cx="1871996" cy="154187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">
            <a:extLst>
              <a:ext uri="{FF2B5EF4-FFF2-40B4-BE49-F238E27FC236}">
                <a16:creationId xmlns:a16="http://schemas.microsoft.com/office/drawing/2014/main" id="{879E0D86-F1E3-4B0B-97AB-7F80AB5256B2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 b="7149"/>
          <a:stretch>
            <a:fillRect/>
          </a:stretch>
        </p:blipFill>
        <p:spPr>
          <a:xfrm>
            <a:off x="5543998" y="3672001"/>
            <a:ext cx="2462396" cy="134963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2" name="ZoneTexte 10">
            <a:extLst>
              <a:ext uri="{FF2B5EF4-FFF2-40B4-BE49-F238E27FC236}">
                <a16:creationId xmlns:a16="http://schemas.microsoft.com/office/drawing/2014/main" id="{EDE906FF-0C84-4CC8-841F-05FF2C98621B}"/>
              </a:ext>
            </a:extLst>
          </p:cNvPr>
          <p:cNvSpPr txBox="1"/>
          <p:nvPr/>
        </p:nvSpPr>
        <p:spPr>
          <a:xfrm>
            <a:off x="4878717" y="1583996"/>
            <a:ext cx="4121283" cy="858237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The rise in temperatures will approach the ideal temperature, but will modify the natural environments.</a:t>
            </a:r>
          </a:p>
        </p:txBody>
      </p:sp>
      <p:sp>
        <p:nvSpPr>
          <p:cNvPr id="13" name="ZoneTexte 11">
            <a:extLst>
              <a:ext uri="{FF2B5EF4-FFF2-40B4-BE49-F238E27FC236}">
                <a16:creationId xmlns:a16="http://schemas.microsoft.com/office/drawing/2014/main" id="{8FABAE3A-907E-4EF1-8463-BD37018CA04D}"/>
              </a:ext>
            </a:extLst>
          </p:cNvPr>
          <p:cNvSpPr txBox="1"/>
          <p:nvPr/>
        </p:nvSpPr>
        <p:spPr>
          <a:xfrm>
            <a:off x="4775399" y="2525755"/>
            <a:ext cx="5088599" cy="858237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The rise in temperatures will cause migration, and upset the economies because of the damage.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3">
            <a:extLst>
              <a:ext uri="{FF2B5EF4-FFF2-40B4-BE49-F238E27FC236}">
                <a16:creationId xmlns:a16="http://schemas.microsoft.com/office/drawing/2014/main" id="{69666567-73EF-434A-9453-67A0C045E190}"/>
              </a:ext>
            </a:extLst>
          </p:cNvPr>
          <p:cNvSpPr txBox="1"/>
          <p:nvPr/>
        </p:nvSpPr>
        <p:spPr>
          <a:xfrm>
            <a:off x="7587718" y="5441036"/>
            <a:ext cx="2348279" cy="3909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C141971-5FA3-468D-8926-01D0820BE99E}" type="slidenum">
              <a:t>17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4C5FEFC9-C833-4E18-B3CB-ED650C814FF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4355" y="80640"/>
            <a:ext cx="9071643" cy="1237320"/>
          </a:xfrm>
          <a:ln w="29160">
            <a:solidFill>
              <a:srgbClr val="000000"/>
            </a:solidFill>
            <a:prstDash val="solid"/>
          </a:ln>
        </p:spPr>
        <p:txBody>
          <a:bodyPr lIns="14758" tIns="14758" rIns="14758" bIns="14758"/>
          <a:lstStyle/>
          <a:p>
            <a:pPr lvl="0"/>
            <a:r>
              <a:rPr lang="fr-FR" sz="2800">
                <a:effectLst>
                  <a:outerShdw dist="17962" dir="2700000">
                    <a:srgbClr val="000000"/>
                  </a:outerShdw>
                </a:effectLst>
                <a:latin typeface="American Typewriter" pitchFamily="50"/>
              </a:rPr>
              <a:t>What are we planning to do? What is the IPCC?</a:t>
            </a:r>
            <a:br>
              <a:rPr lang="fr-FR" sz="2800">
                <a:effectLst>
                  <a:outerShdw dist="17962" dir="2700000">
                    <a:srgbClr val="000000"/>
                  </a:outerShdw>
                </a:effectLst>
                <a:latin typeface="American Typewriter" pitchFamily="50"/>
              </a:rPr>
            </a:br>
            <a:r>
              <a:rPr lang="fr-FR" sz="2800">
                <a:effectLst>
                  <a:outerShdw dist="17962" dir="2700000">
                    <a:srgbClr val="000000"/>
                  </a:outerShdw>
                </a:effectLst>
                <a:latin typeface="American Typewriter" pitchFamily="50"/>
              </a:rPr>
              <a:t>What have we already started?</a:t>
            </a:r>
          </a:p>
        </p:txBody>
      </p:sp>
      <p:sp>
        <p:nvSpPr>
          <p:cNvPr id="4" name="ZoneTexte 2">
            <a:extLst>
              <a:ext uri="{FF2B5EF4-FFF2-40B4-BE49-F238E27FC236}">
                <a16:creationId xmlns:a16="http://schemas.microsoft.com/office/drawing/2014/main" id="{665FC882-82BE-4646-ADB9-775A4D40AC26}"/>
              </a:ext>
            </a:extLst>
          </p:cNvPr>
          <p:cNvSpPr txBox="1"/>
          <p:nvPr/>
        </p:nvSpPr>
        <p:spPr>
          <a:xfrm>
            <a:off x="1727996" y="1350001"/>
            <a:ext cx="6695995" cy="65699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1700"/>
              </a:spcBef>
              <a:spcAft>
                <a:spcPts val="17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Tahoma" pitchFamily="2"/>
                <a:cs typeface="Tahoma" pitchFamily="2"/>
              </a:rPr>
              <a:t>The IPCC is an organization open to all members of the UN which currently includes 195 states.</a:t>
            </a:r>
          </a:p>
        </p:txBody>
      </p:sp>
      <p:pic>
        <p:nvPicPr>
          <p:cNvPr id="5" name="">
            <a:extLst>
              <a:ext uri="{FF2B5EF4-FFF2-40B4-BE49-F238E27FC236}">
                <a16:creationId xmlns:a16="http://schemas.microsoft.com/office/drawing/2014/main" id="{7C6DB553-322A-4FD4-918C-FB277D42AA3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l="3114" t="3114" r="4160" b="4160"/>
          <a:stretch>
            <a:fillRect/>
          </a:stretch>
        </p:blipFill>
        <p:spPr>
          <a:xfrm>
            <a:off x="7272003" y="2430356"/>
            <a:ext cx="2736003" cy="102563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ZoneTexte 4">
            <a:extLst>
              <a:ext uri="{FF2B5EF4-FFF2-40B4-BE49-F238E27FC236}">
                <a16:creationId xmlns:a16="http://schemas.microsoft.com/office/drawing/2014/main" id="{5F5E24B3-C058-44F0-9ADD-DCD2A84C587F}"/>
              </a:ext>
            </a:extLst>
          </p:cNvPr>
          <p:cNvSpPr txBox="1"/>
          <p:nvPr/>
        </p:nvSpPr>
        <p:spPr>
          <a:xfrm>
            <a:off x="5471998" y="3672001"/>
            <a:ext cx="3600001" cy="65699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territorial climate-energy plan in France</a:t>
            </a:r>
          </a:p>
        </p:txBody>
      </p:sp>
      <p:sp>
        <p:nvSpPr>
          <p:cNvPr id="7" name="Connecteur droit 5">
            <a:extLst>
              <a:ext uri="{FF2B5EF4-FFF2-40B4-BE49-F238E27FC236}">
                <a16:creationId xmlns:a16="http://schemas.microsoft.com/office/drawing/2014/main" id="{8B7F17A7-4168-4BC0-9473-EB648F8779FA}"/>
              </a:ext>
            </a:extLst>
          </p:cNvPr>
          <p:cNvSpPr/>
          <p:nvPr/>
        </p:nvSpPr>
        <p:spPr>
          <a:xfrm flipV="1">
            <a:off x="4334758" y="3833996"/>
            <a:ext cx="1209239" cy="40175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29160" cap="flat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none" lIns="104397" tIns="59399" rIns="104397" bIns="59399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pic>
        <p:nvPicPr>
          <p:cNvPr id="8" name="">
            <a:extLst>
              <a:ext uri="{FF2B5EF4-FFF2-40B4-BE49-F238E27FC236}">
                <a16:creationId xmlns:a16="http://schemas.microsoft.com/office/drawing/2014/main" id="{784D2858-88F5-43C7-88E0-1A8DDA406575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17719" y="2034000"/>
            <a:ext cx="2114275" cy="199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9" name="ZoneTexte 7">
            <a:extLst>
              <a:ext uri="{FF2B5EF4-FFF2-40B4-BE49-F238E27FC236}">
                <a16:creationId xmlns:a16="http://schemas.microsoft.com/office/drawing/2014/main" id="{4EC0A419-D3E8-4E5B-8436-5FC180C67D93}"/>
              </a:ext>
            </a:extLst>
          </p:cNvPr>
          <p:cNvSpPr txBox="1"/>
          <p:nvPr/>
        </p:nvSpPr>
        <p:spPr>
          <a:xfrm>
            <a:off x="2880003" y="2321999"/>
            <a:ext cx="4032001" cy="858237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Its role is to assess the risks of global warming without bias in order to prevent possible consequences.</a:t>
            </a:r>
          </a:p>
        </p:txBody>
      </p:sp>
      <p:sp>
        <p:nvSpPr>
          <p:cNvPr id="10" name="ZoneTexte 8">
            <a:extLst>
              <a:ext uri="{FF2B5EF4-FFF2-40B4-BE49-F238E27FC236}">
                <a16:creationId xmlns:a16="http://schemas.microsoft.com/office/drawing/2014/main" id="{A65DEA73-C8E0-4648-8A44-4ECC823482B3}"/>
              </a:ext>
            </a:extLst>
          </p:cNvPr>
          <p:cNvSpPr txBox="1"/>
          <p:nvPr/>
        </p:nvSpPr>
        <p:spPr>
          <a:xfrm>
            <a:off x="215999" y="4653363"/>
            <a:ext cx="8280001" cy="602644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PCET has already been implemented, which consists of reducing greenhouse gas emissions in all communities with more than 50,000 inhabitants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3">
            <a:extLst>
              <a:ext uri="{FF2B5EF4-FFF2-40B4-BE49-F238E27FC236}">
                <a16:creationId xmlns:a16="http://schemas.microsoft.com/office/drawing/2014/main" id="{06AE1366-D74C-4455-BA5D-C55A3BC9D1C6}"/>
              </a:ext>
            </a:extLst>
          </p:cNvPr>
          <p:cNvSpPr txBox="1"/>
          <p:nvPr/>
        </p:nvSpPr>
        <p:spPr>
          <a:xfrm>
            <a:off x="7587718" y="5441036"/>
            <a:ext cx="2348279" cy="3909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C36C862-DA25-4813-9857-940E1F48D382}" type="slidenum">
              <a:t>18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oneTexte 1">
            <a:extLst>
              <a:ext uri="{FF2B5EF4-FFF2-40B4-BE49-F238E27FC236}">
                <a16:creationId xmlns:a16="http://schemas.microsoft.com/office/drawing/2014/main" id="{58E76E9E-9DB3-46C9-851F-ACC824AE7EBE}"/>
              </a:ext>
            </a:extLst>
          </p:cNvPr>
          <p:cNvSpPr txBox="1"/>
          <p:nvPr/>
        </p:nvSpPr>
        <p:spPr>
          <a:xfrm>
            <a:off x="4895999" y="2537999"/>
            <a:ext cx="4536000" cy="91763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.</a:t>
            </a:r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E029BB43-3594-4FB7-8C8A-AE7C4F39A98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l="2964" t="9721" r="2995" b="14351"/>
          <a:stretch>
            <a:fillRect/>
          </a:stretch>
        </p:blipFill>
        <p:spPr>
          <a:xfrm>
            <a:off x="1007997" y="2861998"/>
            <a:ext cx="3787554" cy="2214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ZoneTexte 3">
            <a:extLst>
              <a:ext uri="{FF2B5EF4-FFF2-40B4-BE49-F238E27FC236}">
                <a16:creationId xmlns:a16="http://schemas.microsoft.com/office/drawing/2014/main" id="{5BCD355B-C314-4DF4-BBF0-8FADA39075FE}"/>
              </a:ext>
            </a:extLst>
          </p:cNvPr>
          <p:cNvSpPr txBox="1"/>
          <p:nvPr/>
        </p:nvSpPr>
        <p:spPr>
          <a:xfrm>
            <a:off x="3515758" y="575998"/>
            <a:ext cx="5196242" cy="48671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What is a climate skeptic?</a:t>
            </a:r>
          </a:p>
        </p:txBody>
      </p:sp>
      <p:sp>
        <p:nvSpPr>
          <p:cNvPr id="6" name="ZoneTexte 4">
            <a:extLst>
              <a:ext uri="{FF2B5EF4-FFF2-40B4-BE49-F238E27FC236}">
                <a16:creationId xmlns:a16="http://schemas.microsoft.com/office/drawing/2014/main" id="{4D5363BC-418F-4B67-B896-630D3BB8357E}"/>
              </a:ext>
            </a:extLst>
          </p:cNvPr>
          <p:cNvSpPr txBox="1"/>
          <p:nvPr/>
        </p:nvSpPr>
        <p:spPr>
          <a:xfrm>
            <a:off x="87837" y="1413360"/>
            <a:ext cx="9992160" cy="602644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Climato-skeptique means a person who does not really believe in global warming or the impact of human activity on it. It questions the most widespread theories on global warming</a:t>
            </a:r>
          </a:p>
        </p:txBody>
      </p:sp>
      <p:sp>
        <p:nvSpPr>
          <p:cNvPr id="7" name="ZoneTexte 5">
            <a:extLst>
              <a:ext uri="{FF2B5EF4-FFF2-40B4-BE49-F238E27FC236}">
                <a16:creationId xmlns:a16="http://schemas.microsoft.com/office/drawing/2014/main" id="{306FE41A-2436-4595-96BC-3A372A1573A2}"/>
              </a:ext>
            </a:extLst>
          </p:cNvPr>
          <p:cNvSpPr txBox="1"/>
          <p:nvPr/>
        </p:nvSpPr>
        <p:spPr>
          <a:xfrm>
            <a:off x="4826157" y="3240002"/>
            <a:ext cx="4965841" cy="858237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Generally, climate skeptics consider that global warming is cyclical and that it is completely normal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3">
            <a:extLst>
              <a:ext uri="{FF2B5EF4-FFF2-40B4-BE49-F238E27FC236}">
                <a16:creationId xmlns:a16="http://schemas.microsoft.com/office/drawing/2014/main" id="{304A9A07-714A-4586-BD92-F6C48861EB22}"/>
              </a:ext>
            </a:extLst>
          </p:cNvPr>
          <p:cNvSpPr txBox="1"/>
          <p:nvPr/>
        </p:nvSpPr>
        <p:spPr>
          <a:xfrm>
            <a:off x="7227362" y="5164924"/>
            <a:ext cx="2348279" cy="3909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9E3183E-7685-4D5C-BCBF-5B3293117276}" type="slidenum">
              <a:t>2</a:t>
            </a:fld>
            <a:r>
              <a: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Noto Sans Regular" pitchFamily="2"/>
                <a:ea typeface="Lucida Sans Unicode" pitchFamily="2"/>
                <a:cs typeface="Tahoma" pitchFamily="2"/>
              </a:rPr>
              <a:t> /</a:t>
            </a: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B1BF88B4-4FC0-4EF6-A7B8-57F33B878E1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19998" y="514450"/>
            <a:ext cx="8855643" cy="369335"/>
          </a:xfrm>
        </p:spPr>
        <p:txBody>
          <a:bodyPr>
            <a:spAutoFit/>
          </a:bodyPr>
          <a:lstStyle/>
          <a:p>
            <a:pPr lvl="0"/>
            <a:r>
              <a:rPr lang="fr-FR" sz="2400"/>
              <a:t>What kind of climate?</a:t>
            </a:r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59A3BAF8-CF0B-40EF-98F4-856598ADA46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l="1864"/>
          <a:stretch>
            <a:fillRect/>
          </a:stretch>
        </p:blipFill>
        <p:spPr>
          <a:xfrm>
            <a:off x="557802" y="1799996"/>
            <a:ext cx="3780394" cy="316784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ZoneTexte 3">
            <a:extLst>
              <a:ext uri="{FF2B5EF4-FFF2-40B4-BE49-F238E27FC236}">
                <a16:creationId xmlns:a16="http://schemas.microsoft.com/office/drawing/2014/main" id="{C9885B4F-E422-493E-BC28-04C5512BDD0C}"/>
              </a:ext>
            </a:extLst>
          </p:cNvPr>
          <p:cNvSpPr txBox="1"/>
          <p:nvPr/>
        </p:nvSpPr>
        <p:spPr>
          <a:xfrm>
            <a:off x="923928" y="1237320"/>
            <a:ext cx="8681597" cy="34667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The climate of Brittany is oceanic belonging to the temperate climate</a:t>
            </a: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.</a:t>
            </a:r>
          </a:p>
        </p:txBody>
      </p:sp>
      <p:pic>
        <p:nvPicPr>
          <p:cNvPr id="6" name="">
            <a:extLst>
              <a:ext uri="{FF2B5EF4-FFF2-40B4-BE49-F238E27FC236}">
                <a16:creationId xmlns:a16="http://schemas.microsoft.com/office/drawing/2014/main" id="{5EE23BCC-7453-4557-8095-AC0884E9654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823999" y="1799996"/>
            <a:ext cx="4203003" cy="325476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628930-6652-4542-8E47-D195D4117F8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94672" y="24643"/>
            <a:ext cx="8784000" cy="1462317"/>
          </a:xfrm>
        </p:spPr>
        <p:txBody>
          <a:bodyPr/>
          <a:lstStyle/>
          <a:p>
            <a:pPr lvl="0"/>
            <a:r>
              <a:rPr lang="fr-FR" sz="2600" b="1"/>
              <a:t>What is the type of climate?</a:t>
            </a:r>
            <a:br>
              <a:rPr lang="fr-FR" sz="2600" b="1"/>
            </a:br>
            <a:r>
              <a:rPr lang="fr-FR" sz="2600" b="1"/>
              <a:t>What are the special features of each season?</a:t>
            </a: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A19D1B54-6B5C-45FB-B23C-19934ECE3B5B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21099" y="1877427"/>
            <a:ext cx="4176000" cy="282168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">
            <a:extLst>
              <a:ext uri="{FF2B5EF4-FFF2-40B4-BE49-F238E27FC236}">
                <a16:creationId xmlns:a16="http://schemas.microsoft.com/office/drawing/2014/main" id="{52E27110-A477-4120-8CC2-5B8D7EED142D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632124" y="3862654"/>
            <a:ext cx="2446559" cy="167292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4EB0B86E-9695-402D-9194-68DA933C29C5}"/>
              </a:ext>
            </a:extLst>
          </p:cNvPr>
          <p:cNvSpPr txBox="1"/>
          <p:nvPr/>
        </p:nvSpPr>
        <p:spPr>
          <a:xfrm>
            <a:off x="290468" y="934562"/>
            <a:ext cx="4749841" cy="858603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Lucida Sans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Lucida Sans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The climate of Brittany is an Oceanic climate.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81303C9-6A54-4769-9611-05903DB4E596}"/>
              </a:ext>
            </a:extLst>
          </p:cNvPr>
          <p:cNvSpPr txBox="1"/>
          <p:nvPr/>
        </p:nvSpPr>
        <p:spPr>
          <a:xfrm>
            <a:off x="4597100" y="2150668"/>
            <a:ext cx="5543998" cy="187199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just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5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The oceanic climate belongs to the temperate climate,</a:t>
            </a:r>
          </a:p>
          <a:p>
            <a:pPr marL="0" marR="0" lvl="0" indent="0" algn="just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5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 it is characterized by more beautiful and milder summers,</a:t>
            </a:r>
          </a:p>
          <a:p>
            <a:pPr marL="0" marR="0" lvl="0" indent="0" algn="just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5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 wetter and more windy winters. </a:t>
            </a:r>
          </a:p>
          <a:p>
            <a:pPr marL="0" marR="0" lvl="0" indent="0" algn="just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5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The autumns are nice and gradually it gets colder and</a:t>
            </a:r>
          </a:p>
          <a:p>
            <a:pPr marL="0" marR="0" lvl="0" indent="0" algn="just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5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 there is more rain, and the springs are cold at first, </a:t>
            </a:r>
          </a:p>
          <a:p>
            <a:pPr marL="0" marR="0" lvl="0" indent="0" algn="just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5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 sometimes in March it still snows,</a:t>
            </a:r>
          </a:p>
          <a:p>
            <a:pPr marL="0" marR="0" lvl="0" indent="0" algn="just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5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 it has rain frequently, and the days start to get longer.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3">
            <a:extLst>
              <a:ext uri="{FF2B5EF4-FFF2-40B4-BE49-F238E27FC236}">
                <a16:creationId xmlns:a16="http://schemas.microsoft.com/office/drawing/2014/main" id="{7D2BC66F-C6DA-453D-9994-D63C405A21BC}"/>
              </a:ext>
            </a:extLst>
          </p:cNvPr>
          <p:cNvSpPr txBox="1"/>
          <p:nvPr/>
        </p:nvSpPr>
        <p:spPr>
          <a:xfrm>
            <a:off x="7227362" y="5164924"/>
            <a:ext cx="2348279" cy="3909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59F06A2-D6DA-430C-8206-C5CC72A454A8}" type="slidenum">
              <a:t>4</a:t>
            </a:fld>
            <a:r>
              <a: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Noto Sans Regular" pitchFamily="2"/>
                <a:ea typeface="Lucida Sans Unicode" pitchFamily="2"/>
                <a:cs typeface="Tahoma" pitchFamily="2"/>
              </a:rPr>
              <a:t> /</a:t>
            </a: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54D57D73-FAA3-4612-9A67-266F67DBB0A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851547" y="4513396"/>
            <a:ext cx="943331" cy="94333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itre 2">
            <a:extLst>
              <a:ext uri="{FF2B5EF4-FFF2-40B4-BE49-F238E27FC236}">
                <a16:creationId xmlns:a16="http://schemas.microsoft.com/office/drawing/2014/main" id="{327A5B55-D118-4594-9DE3-1B7BE4FC62F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58003" y="100327"/>
            <a:ext cx="5651997" cy="1072079"/>
          </a:xfrm>
        </p:spPr>
        <p:txBody>
          <a:bodyPr/>
          <a:lstStyle/>
          <a:p>
            <a:pPr lvl="0"/>
            <a:r>
              <a:rPr lang="fr-FR" sz="2000"/>
              <a:t>What are the special features of each season?</a:t>
            </a:r>
          </a:p>
        </p:txBody>
      </p:sp>
      <p:pic>
        <p:nvPicPr>
          <p:cNvPr id="5" name="">
            <a:extLst>
              <a:ext uri="{FF2B5EF4-FFF2-40B4-BE49-F238E27FC236}">
                <a16:creationId xmlns:a16="http://schemas.microsoft.com/office/drawing/2014/main" id="{B7EB05AA-5713-4A3D-A63E-0B3B4FE97ECB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 l="16445" t="18041" r="16882" b="16664"/>
          <a:stretch>
            <a:fillRect/>
          </a:stretch>
        </p:blipFill>
        <p:spPr>
          <a:xfrm>
            <a:off x="359999" y="3213357"/>
            <a:ext cx="1128817" cy="110549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">
            <a:extLst>
              <a:ext uri="{FF2B5EF4-FFF2-40B4-BE49-F238E27FC236}">
                <a16:creationId xmlns:a16="http://schemas.microsoft.com/office/drawing/2014/main" id="{B9C661A3-37C7-4417-8533-C50151FD5E39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 l="8629" t="4412" r="7212" b="8613"/>
          <a:stretch>
            <a:fillRect/>
          </a:stretch>
        </p:blipFill>
        <p:spPr>
          <a:xfrm>
            <a:off x="8204371" y="2098063"/>
            <a:ext cx="1025353" cy="111529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">
            <a:extLst>
              <a:ext uri="{FF2B5EF4-FFF2-40B4-BE49-F238E27FC236}">
                <a16:creationId xmlns:a16="http://schemas.microsoft.com/office/drawing/2014/main" id="{6579A84C-A404-4D6F-A7FE-F32FE6456A6D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 l="18108" t="1932" r="16176"/>
          <a:stretch>
            <a:fillRect/>
          </a:stretch>
        </p:blipFill>
        <p:spPr>
          <a:xfrm>
            <a:off x="384221" y="1017580"/>
            <a:ext cx="849596" cy="127485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ZoneTexte 6">
            <a:extLst>
              <a:ext uri="{FF2B5EF4-FFF2-40B4-BE49-F238E27FC236}">
                <a16:creationId xmlns:a16="http://schemas.microsoft.com/office/drawing/2014/main" id="{C3AC8D7E-C45A-4B8A-A74D-DDA27C2A4524}"/>
              </a:ext>
            </a:extLst>
          </p:cNvPr>
          <p:cNvSpPr txBox="1"/>
          <p:nvPr/>
        </p:nvSpPr>
        <p:spPr>
          <a:xfrm>
            <a:off x="3331012" y="929130"/>
            <a:ext cx="6105521" cy="71015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1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The ocean climate is characterized by mild, wet winters and cooler summers.</a:t>
            </a:r>
          </a:p>
        </p:txBody>
      </p:sp>
      <p:sp>
        <p:nvSpPr>
          <p:cNvPr id="9" name="ZoneTexte 7">
            <a:extLst>
              <a:ext uri="{FF2B5EF4-FFF2-40B4-BE49-F238E27FC236}">
                <a16:creationId xmlns:a16="http://schemas.microsoft.com/office/drawing/2014/main" id="{12D9FC05-A8DE-41E6-82A0-595BFBCC7EBE}"/>
              </a:ext>
            </a:extLst>
          </p:cNvPr>
          <p:cNvSpPr txBox="1"/>
          <p:nvPr/>
        </p:nvSpPr>
        <p:spPr>
          <a:xfrm>
            <a:off x="1795744" y="2378427"/>
            <a:ext cx="6408627" cy="68077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565"/>
              </a:spcBef>
              <a:spcAft>
                <a:spcPts val="56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WINTER</a:t>
            </a:r>
            <a:r>
              <a:rPr lang="fr-FR" sz="20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: Temperatures are generally above freezing, but wind and humidity increase the feeling of cold</a:t>
            </a:r>
          </a:p>
        </p:txBody>
      </p:sp>
      <p:sp>
        <p:nvSpPr>
          <p:cNvPr id="10" name="ZoneTexte 8">
            <a:extLst>
              <a:ext uri="{FF2B5EF4-FFF2-40B4-BE49-F238E27FC236}">
                <a16:creationId xmlns:a16="http://schemas.microsoft.com/office/drawing/2014/main" id="{C81BF9CE-9E89-4B4B-96F5-2A92100B181A}"/>
              </a:ext>
            </a:extLst>
          </p:cNvPr>
          <p:cNvSpPr txBox="1"/>
          <p:nvPr/>
        </p:nvSpPr>
        <p:spPr>
          <a:xfrm>
            <a:off x="1223997" y="1670764"/>
            <a:ext cx="2664003" cy="75923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565"/>
              </a:spcBef>
              <a:spcAft>
                <a:spcPts val="56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.</a:t>
            </a:r>
          </a:p>
        </p:txBody>
      </p:sp>
      <p:sp>
        <p:nvSpPr>
          <p:cNvPr id="11" name="ZoneTexte 9">
            <a:extLst>
              <a:ext uri="{FF2B5EF4-FFF2-40B4-BE49-F238E27FC236}">
                <a16:creationId xmlns:a16="http://schemas.microsoft.com/office/drawing/2014/main" id="{C49FA7C4-C712-4701-9CAB-EFD8EC02E188}"/>
              </a:ext>
            </a:extLst>
          </p:cNvPr>
          <p:cNvSpPr txBox="1"/>
          <p:nvPr/>
        </p:nvSpPr>
        <p:spPr>
          <a:xfrm>
            <a:off x="468739" y="4817854"/>
            <a:ext cx="7514639" cy="3858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565"/>
              </a:spcBef>
              <a:spcAft>
                <a:spcPts val="56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 </a:t>
            </a:r>
          </a:p>
        </p:txBody>
      </p:sp>
      <p:sp>
        <p:nvSpPr>
          <p:cNvPr id="12" name="ZoneTexte 10">
            <a:extLst>
              <a:ext uri="{FF2B5EF4-FFF2-40B4-BE49-F238E27FC236}">
                <a16:creationId xmlns:a16="http://schemas.microsoft.com/office/drawing/2014/main" id="{310B0A67-11D5-4AE7-9727-3FCD69F70848}"/>
              </a:ext>
            </a:extLst>
          </p:cNvPr>
          <p:cNvSpPr txBox="1"/>
          <p:nvPr/>
        </p:nvSpPr>
        <p:spPr>
          <a:xfrm>
            <a:off x="1223997" y="1487015"/>
            <a:ext cx="3326395" cy="602644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1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SPRING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Cool, sometimes cold, with sun</a:t>
            </a:r>
          </a:p>
        </p:txBody>
      </p:sp>
      <p:sp>
        <p:nvSpPr>
          <p:cNvPr id="13" name="ZoneTexte 11">
            <a:extLst>
              <a:ext uri="{FF2B5EF4-FFF2-40B4-BE49-F238E27FC236}">
                <a16:creationId xmlns:a16="http://schemas.microsoft.com/office/drawing/2014/main" id="{ADCF51DB-5C01-4B9B-8F6A-4E72FAB92859}"/>
              </a:ext>
            </a:extLst>
          </p:cNvPr>
          <p:cNvSpPr txBox="1"/>
          <p:nvPr/>
        </p:nvSpPr>
        <p:spPr>
          <a:xfrm>
            <a:off x="1295640" y="3220407"/>
            <a:ext cx="6556183" cy="111419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1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SUMMER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Generally fresh; some days may be hot.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But now global warming is creating hotter summers in Brittany.</a:t>
            </a:r>
          </a:p>
        </p:txBody>
      </p:sp>
      <p:sp>
        <p:nvSpPr>
          <p:cNvPr id="14" name="ZoneTexte 12">
            <a:extLst>
              <a:ext uri="{FF2B5EF4-FFF2-40B4-BE49-F238E27FC236}">
                <a16:creationId xmlns:a16="http://schemas.microsoft.com/office/drawing/2014/main" id="{591458E1-33EA-40AB-9021-663CDC5B11AC}"/>
              </a:ext>
            </a:extLst>
          </p:cNvPr>
          <p:cNvSpPr txBox="1"/>
          <p:nvPr/>
        </p:nvSpPr>
        <p:spPr>
          <a:xfrm>
            <a:off x="1795744" y="4430441"/>
            <a:ext cx="6817748" cy="858603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1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AUTUMN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Soft and pleasant in September, but then it gradually becomes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 colder, dull and rainy, and also windy.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3">
            <a:extLst>
              <a:ext uri="{FF2B5EF4-FFF2-40B4-BE49-F238E27FC236}">
                <a16:creationId xmlns:a16="http://schemas.microsoft.com/office/drawing/2014/main" id="{7CA37137-E26C-4FF6-AA28-4AE3833DCD6A}"/>
              </a:ext>
            </a:extLst>
          </p:cNvPr>
          <p:cNvSpPr txBox="1"/>
          <p:nvPr/>
        </p:nvSpPr>
        <p:spPr>
          <a:xfrm>
            <a:off x="7227362" y="5164924"/>
            <a:ext cx="2348279" cy="3909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6ECB36C-8F64-478C-9B5E-2C28945EE277}" type="slidenum">
              <a:t>5</a:t>
            </a:fld>
            <a:r>
              <a: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Noto Sans Regular" pitchFamily="2"/>
                <a:ea typeface="Lucida Sans Unicode" pitchFamily="2"/>
                <a:cs typeface="Tahoma" pitchFamily="2"/>
              </a:rPr>
              <a:t> /</a:t>
            </a: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0E13794C-5AC3-4114-887E-963555902D1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19998" y="163083"/>
            <a:ext cx="8855643" cy="1072079"/>
          </a:xfrm>
        </p:spPr>
        <p:txBody>
          <a:bodyPr/>
          <a:lstStyle/>
          <a:p>
            <a:pPr lvl="0"/>
            <a:r>
              <a:rPr lang="fr-FR"/>
              <a:t>Are there climatological excesses ?</a:t>
            </a:r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8778DAB3-0B89-404F-B680-7A59B2FF3B1A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951774" y="3107853"/>
            <a:ext cx="1820515" cy="104111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">
            <a:extLst>
              <a:ext uri="{FF2B5EF4-FFF2-40B4-BE49-F238E27FC236}">
                <a16:creationId xmlns:a16="http://schemas.microsoft.com/office/drawing/2014/main" id="{DA173162-CF80-4173-829F-1FE662CDCAC5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 l="7273" t="7677" r="10667" b="15387"/>
          <a:stretch>
            <a:fillRect/>
          </a:stretch>
        </p:blipFill>
        <p:spPr>
          <a:xfrm>
            <a:off x="5169304" y="3034408"/>
            <a:ext cx="1770479" cy="118799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">
            <a:extLst>
              <a:ext uri="{FF2B5EF4-FFF2-40B4-BE49-F238E27FC236}">
                <a16:creationId xmlns:a16="http://schemas.microsoft.com/office/drawing/2014/main" id="{A6B428DF-46D5-48E8-9FEC-45574619254B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7493069" y="2969815"/>
            <a:ext cx="1663202" cy="91871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">
            <a:extLst>
              <a:ext uri="{FF2B5EF4-FFF2-40B4-BE49-F238E27FC236}">
                <a16:creationId xmlns:a16="http://schemas.microsoft.com/office/drawing/2014/main" id="{5277591B-E76F-47B4-9622-3365DEAF8B05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790197" y="2969815"/>
            <a:ext cx="1788484" cy="134136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ZoneTexte 6">
            <a:extLst>
              <a:ext uri="{FF2B5EF4-FFF2-40B4-BE49-F238E27FC236}">
                <a16:creationId xmlns:a16="http://schemas.microsoft.com/office/drawing/2014/main" id="{7C013AAB-C613-4420-92A7-DEBBB04EAE4E}"/>
              </a:ext>
            </a:extLst>
          </p:cNvPr>
          <p:cNvSpPr txBox="1"/>
          <p:nvPr/>
        </p:nvSpPr>
        <p:spPr>
          <a:xfrm>
            <a:off x="503998" y="1655996"/>
            <a:ext cx="8188561" cy="1626123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Rainfall is abundant on the west coast, where it exceeds 1100 millimeters per year.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While they descend to 950 mm on the south coast, below 800 mm along the north coast, and about 700 mm in the interior of the east.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But the rains are frequent almost throughout the year.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8E2F41-2641-4826-9CC5-978E40715E3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8" y="143999"/>
            <a:ext cx="9071643" cy="946440"/>
          </a:xfrm>
        </p:spPr>
        <p:txBody>
          <a:bodyPr/>
          <a:lstStyle/>
          <a:p>
            <a:pPr lvl="0"/>
            <a:r>
              <a:rPr lang="fr-FR" sz="3600" i="1" u="sng"/>
              <a:t>Are there climatological excesses?</a:t>
            </a: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1EDEA042-57C7-40A1-9B1B-E6A4BCA09D2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013822" y="1732970"/>
            <a:ext cx="5291998" cy="352800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AEFFFED1-F9CB-4F70-B451-4E425A7A2DF4}"/>
              </a:ext>
            </a:extLst>
          </p:cNvPr>
          <p:cNvSpPr txBox="1"/>
          <p:nvPr/>
        </p:nvSpPr>
        <p:spPr>
          <a:xfrm>
            <a:off x="191521" y="511323"/>
            <a:ext cx="3552480" cy="188208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Lucida Sans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Lucida Sans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In winter there is frost, sometimes snow, there is a lot of wind, they are often strong winds.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Temperatures are around -10 ° C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3">
            <a:extLst>
              <a:ext uri="{FF2B5EF4-FFF2-40B4-BE49-F238E27FC236}">
                <a16:creationId xmlns:a16="http://schemas.microsoft.com/office/drawing/2014/main" id="{6E26E685-6C59-48D5-BF6F-A19B0C5D1EB7}"/>
              </a:ext>
            </a:extLst>
          </p:cNvPr>
          <p:cNvSpPr txBox="1"/>
          <p:nvPr/>
        </p:nvSpPr>
        <p:spPr>
          <a:xfrm>
            <a:off x="7227362" y="5164924"/>
            <a:ext cx="2348279" cy="3909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808F25B-0565-441A-A01D-BDD78FDD3F29}" type="slidenum">
              <a:t>7</a:t>
            </a:fld>
            <a:r>
              <a: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Noto Sans Regular" pitchFamily="2"/>
                <a:ea typeface="Lucida Sans Unicode" pitchFamily="2"/>
                <a:cs typeface="Tahoma" pitchFamily="2"/>
              </a:rPr>
              <a:t> /</a:t>
            </a:r>
          </a:p>
        </p:txBody>
      </p:sp>
      <p:sp>
        <p:nvSpPr>
          <p:cNvPr id="3" name="ZoneTexte 1">
            <a:extLst>
              <a:ext uri="{FF2B5EF4-FFF2-40B4-BE49-F238E27FC236}">
                <a16:creationId xmlns:a16="http://schemas.microsoft.com/office/drawing/2014/main" id="{56D628BC-6CDB-47B3-B4B8-3162C3BC504D}"/>
              </a:ext>
            </a:extLst>
          </p:cNvPr>
          <p:cNvSpPr txBox="1"/>
          <p:nvPr/>
        </p:nvSpPr>
        <p:spPr>
          <a:xfrm>
            <a:off x="1583996" y="935998"/>
            <a:ext cx="7056004" cy="90215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.</a:t>
            </a:r>
          </a:p>
        </p:txBody>
      </p:sp>
      <p:sp>
        <p:nvSpPr>
          <p:cNvPr id="4" name="ZoneTexte 2">
            <a:extLst>
              <a:ext uri="{FF2B5EF4-FFF2-40B4-BE49-F238E27FC236}">
                <a16:creationId xmlns:a16="http://schemas.microsoft.com/office/drawing/2014/main" id="{C762C8AE-70C8-4782-A022-D7A4A0F155AE}"/>
              </a:ext>
            </a:extLst>
          </p:cNvPr>
          <p:cNvSpPr txBox="1"/>
          <p:nvPr/>
        </p:nvSpPr>
        <p:spPr>
          <a:xfrm>
            <a:off x="143999" y="1859761"/>
            <a:ext cx="6047997" cy="149327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285"/>
              </a:spcBef>
              <a:spcAft>
                <a:spcPts val="28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Lucida Sans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285"/>
              </a:spcBef>
              <a:spcAft>
                <a:spcPts val="28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1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5" name="ZoneTexte 3">
            <a:extLst>
              <a:ext uri="{FF2B5EF4-FFF2-40B4-BE49-F238E27FC236}">
                <a16:creationId xmlns:a16="http://schemas.microsoft.com/office/drawing/2014/main" id="{C1B214BC-6033-4A92-80E1-8DDB246304EF}"/>
              </a:ext>
            </a:extLst>
          </p:cNvPr>
          <p:cNvSpPr txBox="1"/>
          <p:nvPr/>
        </p:nvSpPr>
        <p:spPr>
          <a:xfrm>
            <a:off x="5399998" y="3536999"/>
            <a:ext cx="4356000" cy="168552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285"/>
              </a:spcBef>
              <a:spcAft>
                <a:spcPts val="28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Lucida Sans" pitchFamily="2"/>
            </a:endParaRPr>
          </a:p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285"/>
              </a:spcBef>
              <a:spcAft>
                <a:spcPts val="28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1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pic>
        <p:nvPicPr>
          <p:cNvPr id="6" name="">
            <a:extLst>
              <a:ext uri="{FF2B5EF4-FFF2-40B4-BE49-F238E27FC236}">
                <a16:creationId xmlns:a16="http://schemas.microsoft.com/office/drawing/2014/main" id="{A4777078-F71C-4088-BF8F-BE3AEE385A22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412678" y="1585441"/>
            <a:ext cx="3446638" cy="144755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">
            <a:extLst>
              <a:ext uri="{FF2B5EF4-FFF2-40B4-BE49-F238E27FC236}">
                <a16:creationId xmlns:a16="http://schemas.microsoft.com/office/drawing/2014/main" id="{61774D7D-4210-4A3A-ADE3-5356A8610A85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 l="10806" t="18563" r="9698" b="5351"/>
          <a:stretch>
            <a:fillRect/>
          </a:stretch>
        </p:blipFill>
        <p:spPr>
          <a:xfrm>
            <a:off x="2401918" y="4062386"/>
            <a:ext cx="2998079" cy="143135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">
            <a:extLst>
              <a:ext uri="{FF2B5EF4-FFF2-40B4-BE49-F238E27FC236}">
                <a16:creationId xmlns:a16="http://schemas.microsoft.com/office/drawing/2014/main" id="{D1710571-50FC-4FD6-ABAE-2A42656E7A9A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 l="14450" t="-2119" r="10287"/>
          <a:stretch>
            <a:fillRect/>
          </a:stretch>
        </p:blipFill>
        <p:spPr>
          <a:xfrm>
            <a:off x="185760" y="3618719"/>
            <a:ext cx="2190244" cy="183528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9" name="ZoneTexte 7">
            <a:extLst>
              <a:ext uri="{FF2B5EF4-FFF2-40B4-BE49-F238E27FC236}">
                <a16:creationId xmlns:a16="http://schemas.microsoft.com/office/drawing/2014/main" id="{46B82014-C24B-487D-A491-5BFEE0FA40A1}"/>
              </a:ext>
            </a:extLst>
          </p:cNvPr>
          <p:cNvSpPr txBox="1"/>
          <p:nvPr/>
        </p:nvSpPr>
        <p:spPr>
          <a:xfrm>
            <a:off x="1854723" y="179643"/>
            <a:ext cx="6281278" cy="828354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6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What are the types of bad weather and their consequences?</a:t>
            </a:r>
          </a:p>
        </p:txBody>
      </p:sp>
      <p:sp>
        <p:nvSpPr>
          <p:cNvPr id="10" name="ZoneTexte 8">
            <a:extLst>
              <a:ext uri="{FF2B5EF4-FFF2-40B4-BE49-F238E27FC236}">
                <a16:creationId xmlns:a16="http://schemas.microsoft.com/office/drawing/2014/main" id="{D34639A2-4686-4169-8317-7A2BB1380399}"/>
              </a:ext>
            </a:extLst>
          </p:cNvPr>
          <p:cNvSpPr txBox="1"/>
          <p:nvPr/>
        </p:nvSpPr>
        <p:spPr>
          <a:xfrm>
            <a:off x="431999" y="1165320"/>
            <a:ext cx="9341638" cy="34667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The types of bad weather in Brittany are mainly storms which are the cause of many floods</a:t>
            </a:r>
          </a:p>
        </p:txBody>
      </p:sp>
      <p:sp>
        <p:nvSpPr>
          <p:cNvPr id="11" name="ZoneTexte 9">
            <a:extLst>
              <a:ext uri="{FF2B5EF4-FFF2-40B4-BE49-F238E27FC236}">
                <a16:creationId xmlns:a16="http://schemas.microsoft.com/office/drawing/2014/main" id="{AE001649-FA25-4D56-9D0D-B8758997EB70}"/>
              </a:ext>
            </a:extLst>
          </p:cNvPr>
          <p:cNvSpPr txBox="1"/>
          <p:nvPr/>
        </p:nvSpPr>
        <p:spPr>
          <a:xfrm>
            <a:off x="292196" y="1574834"/>
            <a:ext cx="5679978" cy="177820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1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October 15 to 16, 1987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An extremely violent storm struck northwestern France.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So violent, so devastating that it was classified as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a hurricane.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Winds up to 220 km / h devastated Brittany and Normandy,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killing 15 people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2" name="ZoneTexte 10">
            <a:extLst>
              <a:ext uri="{FF2B5EF4-FFF2-40B4-BE49-F238E27FC236}">
                <a16:creationId xmlns:a16="http://schemas.microsoft.com/office/drawing/2014/main" id="{BD0F8574-A982-4E03-9689-FFF6F66D5782}"/>
              </a:ext>
            </a:extLst>
          </p:cNvPr>
          <p:cNvSpPr txBox="1"/>
          <p:nvPr/>
        </p:nvSpPr>
        <p:spPr>
          <a:xfrm>
            <a:off x="5776978" y="3721900"/>
            <a:ext cx="3798664" cy="168458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1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December 23, 2013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Brittany was hit by the violent Dirk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storm accompanied by heavy rain,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causing many rivers to overflow.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This storm will last a fortnight and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will cause a lot of damage.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AFBAE6-C011-4D9C-A6AE-713262E0936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8" y="187195"/>
            <a:ext cx="9071643" cy="1024201"/>
          </a:xfrm>
        </p:spPr>
        <p:txBody>
          <a:bodyPr/>
          <a:lstStyle/>
          <a:p>
            <a:pPr lvl="0"/>
            <a:r>
              <a:rPr lang="fr-FR" sz="3600" i="1" u="sng"/>
              <a:t> the bad weather types and their consequences</a:t>
            </a: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C1E4B0F4-ED14-4179-BAE3-A22CE5E5256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87999" y="3617439"/>
            <a:ext cx="3096002" cy="193319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0EB03AEF-7D17-4461-8D56-5DC47ADA8729}"/>
              </a:ext>
            </a:extLst>
          </p:cNvPr>
          <p:cNvSpPr txBox="1"/>
          <p:nvPr/>
        </p:nvSpPr>
        <p:spPr>
          <a:xfrm>
            <a:off x="287999" y="1295997"/>
            <a:ext cx="3168002" cy="430197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1" i="0" u="sng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 Amélie storm</a:t>
            </a:r>
          </a:p>
        </p:txBody>
      </p:sp>
      <p:pic>
        <p:nvPicPr>
          <p:cNvPr id="5" name="">
            <a:extLst>
              <a:ext uri="{FF2B5EF4-FFF2-40B4-BE49-F238E27FC236}">
                <a16:creationId xmlns:a16="http://schemas.microsoft.com/office/drawing/2014/main" id="{AD586428-9814-4F89-81C5-CBB82D19949A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 b="7705"/>
          <a:stretch>
            <a:fillRect/>
          </a:stretch>
        </p:blipFill>
        <p:spPr>
          <a:xfrm>
            <a:off x="7735814" y="1295997"/>
            <a:ext cx="2435760" cy="201420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F42C2579-1250-453F-B354-9EDC1E037D9E}"/>
              </a:ext>
            </a:extLst>
          </p:cNvPr>
          <p:cNvSpPr txBox="1"/>
          <p:nvPr/>
        </p:nvSpPr>
        <p:spPr>
          <a:xfrm>
            <a:off x="97923" y="1799996"/>
            <a:ext cx="7350632" cy="135376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There was an Amélie storm in Brittany on November 2 and 3, 2019.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Storm Amélie was the first storm of the fall that swept the Atlantic coast,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there were winds at more than 160 km / h, rough seas,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and highways cut by trees.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9A68EBC-4192-4D27-99AB-3ABE5E3DD494}"/>
              </a:ext>
            </a:extLst>
          </p:cNvPr>
          <p:cNvSpPr txBox="1"/>
          <p:nvPr/>
        </p:nvSpPr>
        <p:spPr>
          <a:xfrm>
            <a:off x="3456002" y="3668563"/>
            <a:ext cx="5945172" cy="188208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There were two wounded in Morbihan,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because of the storm Amélie.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They were injured by a 15-meter tree that fell on their car,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on the four voices.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Morbihan firefighters recorded seven floods,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35 fallen trees, and a commercial roof flown away.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48B61F-A4B8-4654-86D8-E3209A69C6F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anchorCtr="1"/>
          <a:lstStyle/>
          <a:p>
            <a:pPr lvl="0" algn="ctr"/>
            <a:r>
              <a:rPr lang="fr-FR" sz="2800" b="1">
                <a:effectLst>
                  <a:outerShdw dist="17962" dir="2700000">
                    <a:srgbClr val="000000"/>
                  </a:outerShdw>
                </a:effectLst>
                <a:latin typeface="American Typewriter" pitchFamily="50"/>
              </a:rPr>
              <a:t>Global warming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andar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ature_Illustr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Nature_Illustration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Impres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Impress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1228</Words>
  <Application>Microsoft Office PowerPoint</Application>
  <PresentationFormat>Grand écran</PresentationFormat>
  <Paragraphs>153</Paragraphs>
  <Slides>18</Slides>
  <Notes>18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5</vt:i4>
      </vt:variant>
      <vt:variant>
        <vt:lpstr>Titres des diapositives</vt:lpstr>
      </vt:variant>
      <vt:variant>
        <vt:i4>18</vt:i4>
      </vt:variant>
    </vt:vector>
  </HeadingPairs>
  <TitlesOfParts>
    <vt:vector size="32" baseType="lpstr">
      <vt:lpstr>American Typewriter</vt:lpstr>
      <vt:lpstr>Arial</vt:lpstr>
      <vt:lpstr>ArialMT</vt:lpstr>
      <vt:lpstr>Calibri</vt:lpstr>
      <vt:lpstr>Liberation Sans</vt:lpstr>
      <vt:lpstr>Noto Sans Bold</vt:lpstr>
      <vt:lpstr>Noto Sans Regular</vt:lpstr>
      <vt:lpstr>StarSymbol</vt:lpstr>
      <vt:lpstr>Times New Roman</vt:lpstr>
      <vt:lpstr>Standard</vt:lpstr>
      <vt:lpstr>Nature_Illustration</vt:lpstr>
      <vt:lpstr>Nature_Illustration1</vt:lpstr>
      <vt:lpstr>Impress</vt:lpstr>
      <vt:lpstr>Impress1</vt:lpstr>
      <vt:lpstr>Présentation PowerPoint</vt:lpstr>
      <vt:lpstr>What kind of climate?</vt:lpstr>
      <vt:lpstr>What is the type of climate? What are the special features of each season?</vt:lpstr>
      <vt:lpstr>What are the special features of each season?</vt:lpstr>
      <vt:lpstr>Are there climatological excesses ?</vt:lpstr>
      <vt:lpstr>Are there climatological excesses?</vt:lpstr>
      <vt:lpstr>Présentation PowerPoint</vt:lpstr>
      <vt:lpstr> the bad weather types and their consequences</vt:lpstr>
      <vt:lpstr>Global warming</vt:lpstr>
      <vt:lpstr>When does it date?</vt:lpstr>
      <vt:lpstr>What are the causes ?</vt:lpstr>
      <vt:lpstr>What are the consequences on the natural environment? On the distribution of animal species? On migration?</vt:lpstr>
      <vt:lpstr>What are the consequences for humans?</vt:lpstr>
      <vt:lpstr>How does global warming translate? What are the different phenomena observed on the planet and in France?</vt:lpstr>
      <vt:lpstr>The last storm images of St Malo, near  Sables d'Or les Pins.</vt:lpstr>
      <vt:lpstr>What are the consequences for a rich country? For a poor country?</vt:lpstr>
      <vt:lpstr>What are we planning to do? What is the IPCC? What have we already started?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xari</dc:creator>
  <cp:lastModifiedBy>Utilisateur</cp:lastModifiedBy>
  <cp:revision>43</cp:revision>
  <dcterms:created xsi:type="dcterms:W3CDTF">2019-12-12T15:54:10Z</dcterms:created>
  <dcterms:modified xsi:type="dcterms:W3CDTF">2020-11-25T16:02:58Z</dcterms:modified>
</cp:coreProperties>
</file>