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4" r:id="rId3"/>
    <p:sldId id="261" r:id="rId4"/>
    <p:sldId id="265" r:id="rId5"/>
    <p:sldId id="260" r:id="rId6"/>
    <p:sldId id="263"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0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DB87665-7637-43FE-8644-88623F8C9F2F}" type="datetimeFigureOut">
              <a:rPr lang="en-US" smtClean="0"/>
              <a:t>12/6/2016</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536F6607-5132-4CEC-A27C-1104606B591E}" type="slidenum">
              <a:rPr lang="en-US" smtClean="0"/>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31927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B87665-7637-43FE-8644-88623F8C9F2F}" type="datetimeFigureOut">
              <a:rPr lang="en-US" smtClean="0"/>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187146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B87665-7637-43FE-8644-88623F8C9F2F}" type="datetimeFigureOut">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2008674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B87665-7637-43FE-8644-88623F8C9F2F}" type="datetimeFigureOut">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234197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B87665-7637-43FE-8644-88623F8C9F2F}" type="datetimeFigureOut">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2631450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B87665-7637-43FE-8644-88623F8C9F2F}" type="datetimeFigureOut">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138052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B87665-7637-43FE-8644-88623F8C9F2F}" type="datetimeFigureOut">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4005654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87665-7637-43FE-8644-88623F8C9F2F}" type="datetimeFigureOut">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549200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87665-7637-43FE-8644-88623F8C9F2F}" type="datetimeFigureOut">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321440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1DB87665-7637-43FE-8644-88623F8C9F2F}" type="datetimeFigureOut">
              <a:rPr lang="en-US" smtClean="0"/>
              <a:t>12/6/2016</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73302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B87665-7637-43FE-8644-88623F8C9F2F}" type="datetimeFigureOut">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102398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87665-7637-43FE-8644-88623F8C9F2F}" type="datetimeFigureOut">
              <a:rPr lang="en-US" smtClean="0"/>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156526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87665-7637-43FE-8644-88623F8C9F2F}" type="datetimeFigureOut">
              <a:rPr lang="en-US" smtClean="0"/>
              <a:t>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1215144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87665-7637-43FE-8644-88623F8C9F2F}" type="datetimeFigureOut">
              <a:rPr lang="en-US" smtClean="0"/>
              <a:t>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930598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87665-7637-43FE-8644-88623F8C9F2F}" type="datetimeFigureOut">
              <a:rPr lang="en-US" smtClean="0"/>
              <a:t>12/6/2016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215621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B87665-7637-43FE-8644-88623F8C9F2F}" type="datetimeFigureOut">
              <a:rPr lang="en-US" smtClean="0"/>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114931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B87665-7637-43FE-8644-88623F8C9F2F}" type="datetimeFigureOut">
              <a:rPr lang="en-US" smtClean="0"/>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6F6607-5132-4CEC-A27C-1104606B591E}" type="slidenum">
              <a:rPr lang="en-US" smtClean="0"/>
              <a:t>‹#›</a:t>
            </a:fld>
            <a:endParaRPr lang="en-US" dirty="0"/>
          </a:p>
        </p:txBody>
      </p:sp>
    </p:spTree>
    <p:extLst>
      <p:ext uri="{BB962C8B-B14F-4D97-AF65-F5344CB8AC3E}">
        <p14:creationId xmlns:p14="http://schemas.microsoft.com/office/powerpoint/2010/main" val="86061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B87665-7637-43FE-8644-88623F8C9F2F}" type="datetimeFigureOut">
              <a:rPr lang="en-US" smtClean="0"/>
              <a:t>12/6/2016</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6F6607-5132-4CEC-A27C-1104606B591E}" type="slidenum">
              <a:rPr lang="en-US" smtClean="0"/>
              <a:t>‹#›</a:t>
            </a:fld>
            <a:endParaRPr lang="en-US" dirty="0"/>
          </a:p>
        </p:txBody>
      </p:sp>
    </p:spTree>
    <p:extLst>
      <p:ext uri="{BB962C8B-B14F-4D97-AF65-F5344CB8AC3E}">
        <p14:creationId xmlns:p14="http://schemas.microsoft.com/office/powerpoint/2010/main" val="368341788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spcBef>
                <a:spcPct val="20000"/>
              </a:spcBef>
            </a:pPr>
            <a:r>
              <a:rPr lang="en-US" sz="2800" dirty="0">
                <a:effectLst/>
              </a:rPr>
              <a:t>Circle Environmental Children's Palace </a:t>
            </a:r>
            <a:r>
              <a:rPr lang="en-US" sz="2800" dirty="0" err="1">
                <a:effectLst/>
              </a:rPr>
              <a:t>Botosani</a:t>
            </a:r>
            <a:br>
              <a:rPr lang="ro-RO" sz="2800">
                <a:effectLst/>
              </a:rPr>
            </a:br>
            <a:r>
              <a:rPr lang="ro-RO" sz="2800">
                <a:effectLst/>
              </a:rPr>
              <a:t>ROMANIA</a:t>
            </a:r>
            <a:endParaRPr lang="en-US" dirty="0"/>
          </a:p>
        </p:txBody>
      </p:sp>
      <p:sp>
        <p:nvSpPr>
          <p:cNvPr id="3" name="Subtitle 2"/>
          <p:cNvSpPr>
            <a:spLocks noGrp="1"/>
          </p:cNvSpPr>
          <p:nvPr>
            <p:ph type="subTitle" idx="1"/>
          </p:nvPr>
        </p:nvSpPr>
        <p:spPr/>
        <p:txBody>
          <a:bodyPr>
            <a:normAutofit/>
          </a:bodyPr>
          <a:lstStyle/>
          <a:p>
            <a:pPr algn="ctr"/>
            <a:r>
              <a:rPr lang="en-US" sz="2400" dirty="0">
                <a:latin typeface="Garamond" panose="02020404030301010803" pitchFamily="18" charset="0"/>
              </a:rPr>
              <a:t>COORDINATOR, </a:t>
            </a:r>
            <a:endParaRPr lang="ro-RO" sz="2400" dirty="0">
              <a:latin typeface="Garamond" panose="02020404030301010803" pitchFamily="18" charset="0"/>
            </a:endParaRPr>
          </a:p>
          <a:p>
            <a:pPr algn="ctr"/>
            <a:r>
              <a:rPr lang="en-US" sz="2400" dirty="0">
                <a:latin typeface="Garamond" panose="02020404030301010803" pitchFamily="18" charset="0"/>
              </a:rPr>
              <a:t>PROF. CECILIA VICOVEANU</a:t>
            </a:r>
          </a:p>
        </p:txBody>
      </p:sp>
    </p:spTree>
    <p:extLst>
      <p:ext uri="{BB962C8B-B14F-4D97-AF65-F5344CB8AC3E}">
        <p14:creationId xmlns:p14="http://schemas.microsoft.com/office/powerpoint/2010/main" val="102926055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288"/>
            <a:ext cx="9144000" cy="632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10"/>
          <p:cNvSpPr>
            <a:spLocks noChangeArrowheads="1"/>
          </p:cNvSpPr>
          <p:nvPr/>
        </p:nvSpPr>
        <p:spPr bwMode="auto">
          <a:xfrm>
            <a:off x="5943600" y="1295400"/>
            <a:ext cx="1066800" cy="304800"/>
          </a:xfrm>
          <a:prstGeom prst="leftArrow">
            <a:avLst>
              <a:gd name="adj1" fmla="val 50000"/>
              <a:gd name="adj2" fmla="val 87500"/>
            </a:avLst>
          </a:prstGeom>
          <a:ln>
            <a:headEnd/>
            <a:tailEnd/>
          </a:ln>
          <a:extLst/>
        </p:spPr>
        <p:style>
          <a:lnRef idx="3">
            <a:schemeClr val="lt1"/>
          </a:lnRef>
          <a:fillRef idx="1">
            <a:schemeClr val="accent1"/>
          </a:fillRef>
          <a:effectRef idx="1">
            <a:schemeClr val="accent1"/>
          </a:effectRef>
          <a:fontRef idx="minor">
            <a:schemeClr val="lt1"/>
          </a:fontRef>
        </p:style>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70C0"/>
              </a:solidFill>
              <a:effectLst/>
              <a:uLnTx/>
              <a:uFillTx/>
              <a:latin typeface="Verdana" pitchFamily="34" charset="0"/>
            </a:endParaRPr>
          </a:p>
        </p:txBody>
      </p:sp>
      <p:sp>
        <p:nvSpPr>
          <p:cNvPr id="4" name="Text Box 11"/>
          <p:cNvSpPr txBox="1">
            <a:spLocks noChangeArrowheads="1"/>
          </p:cNvSpPr>
          <p:nvPr/>
        </p:nvSpPr>
        <p:spPr bwMode="auto">
          <a:xfrm>
            <a:off x="6553200" y="688539"/>
            <a:ext cx="2541378"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50000"/>
              </a:spcBef>
              <a:spcAft>
                <a:spcPct val="0"/>
              </a:spcAft>
            </a:pPr>
            <a:r>
              <a:rPr lang="en-US" altLang="en-US" sz="2000" b="1" dirty="0">
                <a:solidFill>
                  <a:srgbClr val="0070C0"/>
                </a:solidFill>
                <a:latin typeface="Verdana" pitchFamily="34" charset="0"/>
                <a:cs typeface="Times New Roman" charset="0"/>
              </a:rPr>
              <a:t>County</a:t>
            </a:r>
            <a:r>
              <a:rPr lang="ro-RO" altLang="en-US" sz="2000" b="1" dirty="0">
                <a:solidFill>
                  <a:srgbClr val="0070C0"/>
                </a:solidFill>
                <a:latin typeface="Verdana" pitchFamily="34" charset="0"/>
                <a:cs typeface="Times New Roman" charset="0"/>
              </a:rPr>
              <a:t> </a:t>
            </a:r>
            <a:r>
              <a:rPr lang="en-US" altLang="en-US" sz="2000" b="1" dirty="0" err="1">
                <a:solidFill>
                  <a:srgbClr val="0070C0"/>
                </a:solidFill>
                <a:latin typeface="Verdana" pitchFamily="34" charset="0"/>
                <a:cs typeface="Times New Roman" charset="0"/>
              </a:rPr>
              <a:t>Botosani</a:t>
            </a:r>
            <a:endParaRPr lang="en-US" altLang="en-US" sz="2000" b="1" dirty="0">
              <a:solidFill>
                <a:srgbClr val="0070C0"/>
              </a:solidFill>
              <a:latin typeface="Verdana" pitchFamily="34" charset="0"/>
              <a:cs typeface="Times New Roman" charset="0"/>
            </a:endParaRPr>
          </a:p>
        </p:txBody>
      </p:sp>
      <p:sp>
        <p:nvSpPr>
          <p:cNvPr id="2" name="TextBox 1"/>
          <p:cNvSpPr txBox="1"/>
          <p:nvPr/>
        </p:nvSpPr>
        <p:spPr>
          <a:xfrm>
            <a:off x="3203848" y="282855"/>
            <a:ext cx="2739752" cy="584775"/>
          </a:xfrm>
          <a:prstGeom prst="rect">
            <a:avLst/>
          </a:prstGeom>
          <a:noFill/>
        </p:spPr>
        <p:txBody>
          <a:bodyPr wrap="square" rtlCol="0">
            <a:spAutoFit/>
          </a:bodyPr>
          <a:lstStyle/>
          <a:p>
            <a:pPr algn="ctr"/>
            <a:r>
              <a:rPr lang="ro-RO" sz="3200" b="1" dirty="0">
                <a:solidFill>
                  <a:srgbClr val="0070C0"/>
                </a:solidFill>
              </a:rPr>
              <a:t>ROMANIA</a:t>
            </a:r>
            <a:endParaRPr lang="en-US" sz="3200" b="1" dirty="0">
              <a:solidFill>
                <a:srgbClr val="0070C0"/>
              </a:solidFill>
            </a:endParaRPr>
          </a:p>
        </p:txBody>
      </p:sp>
    </p:spTree>
    <p:extLst>
      <p:ext uri="{BB962C8B-B14F-4D97-AF65-F5344CB8AC3E}">
        <p14:creationId xmlns:p14="http://schemas.microsoft.com/office/powerpoint/2010/main" val="37949862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332656"/>
            <a:ext cx="5580856" cy="765770"/>
          </a:xfrm>
        </p:spPr>
        <p:txBody>
          <a:bodyPr>
            <a:normAutofit/>
          </a:bodyPr>
          <a:lstStyle/>
          <a:p>
            <a:pPr algn="ctr"/>
            <a:r>
              <a:rPr lang="en-US" sz="2400" dirty="0"/>
              <a:t>Children's Palace </a:t>
            </a:r>
            <a:r>
              <a:rPr lang="en-US" sz="2400" dirty="0" err="1"/>
              <a:t>Botosani</a:t>
            </a: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8113" y="1484078"/>
            <a:ext cx="4681537" cy="3508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a:xfrm>
            <a:off x="611560" y="1314450"/>
            <a:ext cx="3692153" cy="4933950"/>
          </a:xfrm>
        </p:spPr>
        <p:txBody>
          <a:bodyPr>
            <a:normAutofit fontScale="92500" lnSpcReduction="20000"/>
          </a:bodyPr>
          <a:lstStyle/>
          <a:p>
            <a:pPr algn="just"/>
            <a:r>
              <a:rPr lang="en-US" dirty="0" err="1"/>
              <a:t>Botosani</a:t>
            </a:r>
            <a:r>
              <a:rPr lang="en-US" dirty="0"/>
              <a:t> Children's Palace was founded in 1955. Here are aiming conducts non-formal education.</a:t>
            </a:r>
          </a:p>
          <a:p>
            <a:pPr algn="ctr"/>
            <a:r>
              <a:rPr lang="en-US" b="1" dirty="0"/>
              <a:t>Educational activities will have the following objectives: </a:t>
            </a:r>
            <a:endParaRPr lang="ro-RO" b="1" dirty="0"/>
          </a:p>
          <a:p>
            <a:pPr marL="285750" indent="-285750" algn="just">
              <a:buBlip>
                <a:blip r:embed="rId3"/>
              </a:buBlip>
            </a:pPr>
            <a:r>
              <a:rPr lang="en-US" dirty="0"/>
              <a:t>Full development of the human personality and to the strengthening of respect for human rights and fundamental freedoms;</a:t>
            </a:r>
          </a:p>
          <a:p>
            <a:pPr marL="285750" indent="-285750" algn="just">
              <a:buBlip>
                <a:blip r:embed="rId3"/>
              </a:buBlip>
            </a:pPr>
            <a:r>
              <a:rPr lang="en-US" dirty="0"/>
              <a:t>Educating children in a spirit of respect for parents, for identity, its language, its cultural values​​, as well as for the national values ​​of the country in which he lives; </a:t>
            </a:r>
          </a:p>
          <a:p>
            <a:pPr marL="285750" indent="-285750" algn="just">
              <a:buBlip>
                <a:blip r:embed="rId3"/>
              </a:buBlip>
            </a:pPr>
            <a:r>
              <a:rPr lang="en-US" dirty="0"/>
              <a:t>Preparing children to assume the responsibilities of life in a free society, in a spirit of understanding, peace, tolerance, equality of sexes, and friendship among nations and ethnic groups, national and religious; </a:t>
            </a:r>
          </a:p>
          <a:p>
            <a:pPr marL="285750" indent="-285750" algn="just">
              <a:buBlip>
                <a:blip r:embed="rId3"/>
              </a:buBlip>
            </a:pPr>
            <a:r>
              <a:rPr lang="en-US" dirty="0"/>
              <a:t>Education of the child in mind the natural environment.</a:t>
            </a:r>
          </a:p>
          <a:p>
            <a:pPr algn="just"/>
            <a:endParaRPr lang="en-US" dirty="0"/>
          </a:p>
        </p:txBody>
      </p:sp>
    </p:spTree>
    <p:extLst>
      <p:ext uri="{BB962C8B-B14F-4D97-AF65-F5344CB8AC3E}">
        <p14:creationId xmlns:p14="http://schemas.microsoft.com/office/powerpoint/2010/main" val="226668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340768"/>
            <a:ext cx="8136904" cy="4801314"/>
          </a:xfrm>
          <a:prstGeom prst="rect">
            <a:avLst/>
          </a:prstGeom>
          <a:noFill/>
        </p:spPr>
        <p:txBody>
          <a:bodyPr wrap="square" rtlCol="0">
            <a:spAutoFit/>
          </a:bodyPr>
          <a:lstStyle/>
          <a:p>
            <a:pPr marL="285750" indent="-285750">
              <a:buBlip>
                <a:blip r:embed="rId2"/>
              </a:buBlip>
            </a:pPr>
            <a:r>
              <a:rPr lang="en-US" dirty="0"/>
              <a:t>compensatory function in school , conducted according to the specifics , but as partners with the school ;</a:t>
            </a:r>
          </a:p>
          <a:p>
            <a:pPr marL="285750" indent="-285750">
              <a:buBlip>
                <a:blip r:embed="rId2"/>
              </a:buBlip>
            </a:pPr>
            <a:r>
              <a:rPr lang="en-US" dirty="0"/>
              <a:t>specific responsibility requirements set;</a:t>
            </a:r>
          </a:p>
          <a:p>
            <a:pPr marL="285750" indent="-285750">
              <a:buBlip>
                <a:blip r:embed="rId2"/>
              </a:buBlip>
            </a:pPr>
            <a:r>
              <a:rPr lang="en-US" dirty="0"/>
              <a:t>allow moments of abstraction , the extraction of knowledge from practical life ;</a:t>
            </a:r>
          </a:p>
          <a:p>
            <a:pPr marL="285750" indent="-285750">
              <a:buBlip>
                <a:blip r:embed="rId2"/>
              </a:buBlip>
            </a:pPr>
            <a:r>
              <a:rPr lang="en-US" dirty="0"/>
              <a:t>out of education, teaching position , leaving room learning tool ;</a:t>
            </a:r>
          </a:p>
          <a:p>
            <a:pPr marL="285750" indent="-285750">
              <a:buBlip>
                <a:blip r:embed="rId2"/>
              </a:buBlip>
            </a:pPr>
            <a:r>
              <a:rPr lang="en-US" dirty="0"/>
              <a:t>aims of education are established for each activity, without a long-term organization ;</a:t>
            </a:r>
          </a:p>
          <a:p>
            <a:pPr marL="285750" indent="-285750">
              <a:buBlip>
                <a:blip r:embed="rId2"/>
              </a:buBlip>
            </a:pPr>
            <a:r>
              <a:rPr lang="en-US" dirty="0"/>
              <a:t>qualified personnel in various fields ;</a:t>
            </a:r>
          </a:p>
          <a:p>
            <a:pPr marL="285750" indent="-285750">
              <a:buBlip>
                <a:blip r:embed="rId2"/>
              </a:buBlip>
            </a:pPr>
            <a:r>
              <a:rPr lang="en-US" dirty="0"/>
              <a:t>content of education , relatively organized areas of interest ;</a:t>
            </a:r>
          </a:p>
          <a:p>
            <a:pPr marL="285750" indent="-285750">
              <a:buBlip>
                <a:blip r:embed="rId2"/>
              </a:buBlip>
            </a:pPr>
            <a:r>
              <a:rPr lang="en-US" dirty="0"/>
              <a:t>earner autonomy in the choice of themes / activities is relatively high ;</a:t>
            </a:r>
          </a:p>
          <a:p>
            <a:pPr marL="285750" indent="-285750">
              <a:buBlip>
                <a:blip r:embed="rId2"/>
              </a:buBlip>
            </a:pPr>
            <a:r>
              <a:rPr lang="en-US" dirty="0"/>
              <a:t>Certification ways - through certificates of participation , graduation courses , certificates , professional or vocational certificate , which can be recognized or not , sometimes , are not certified ;</a:t>
            </a:r>
          </a:p>
          <a:p>
            <a:pPr marL="285750" indent="-285750">
              <a:buBlip>
                <a:blip r:embed="rId2"/>
              </a:buBlip>
            </a:pPr>
            <a:r>
              <a:rPr lang="en-US" dirty="0"/>
              <a:t>not operate only within the limits assessments need to stimulate and support students;</a:t>
            </a:r>
          </a:p>
          <a:p>
            <a:pPr marL="285750" indent="-285750">
              <a:buBlip>
                <a:blip r:embed="rId2"/>
              </a:buBlip>
            </a:pPr>
            <a:r>
              <a:rPr lang="en-US" dirty="0"/>
              <a:t>teachers are " discrete actors " more than the moderators of these activities</a:t>
            </a:r>
            <a:r>
              <a:rPr lang="ro-RO" dirty="0"/>
              <a:t>;</a:t>
            </a:r>
            <a:endParaRPr lang="en-US" dirty="0"/>
          </a:p>
          <a:p>
            <a:pPr marL="285750" indent="-285750">
              <a:buBlip>
                <a:blip r:embed="rId2"/>
              </a:buBlip>
            </a:pPr>
            <a:r>
              <a:rPr lang="en-US" dirty="0"/>
              <a:t>students directly involved / co-participants directly in relation to these activities .</a:t>
            </a:r>
          </a:p>
        </p:txBody>
      </p:sp>
      <p:sp>
        <p:nvSpPr>
          <p:cNvPr id="3" name="TextBox 2"/>
          <p:cNvSpPr txBox="1"/>
          <p:nvPr/>
        </p:nvSpPr>
        <p:spPr>
          <a:xfrm>
            <a:off x="1043608" y="332656"/>
            <a:ext cx="6984776" cy="1200329"/>
          </a:xfrm>
          <a:prstGeom prst="rect">
            <a:avLst/>
          </a:prstGeom>
          <a:noFill/>
        </p:spPr>
        <p:txBody>
          <a:bodyPr wrap="square" rtlCol="0">
            <a:spAutoFit/>
          </a:bodyPr>
          <a:lstStyle/>
          <a:p>
            <a:pPr algn="ctr"/>
            <a:r>
              <a:rPr lang="en-US" sz="2400" b="1" dirty="0">
                <a:solidFill>
                  <a:srgbClr val="0070C0"/>
                </a:solidFill>
              </a:rPr>
              <a:t>Non-formal education</a:t>
            </a:r>
            <a:r>
              <a:rPr lang="ro-RO" sz="2400" b="1" dirty="0">
                <a:solidFill>
                  <a:srgbClr val="0070C0"/>
                </a:solidFill>
              </a:rPr>
              <a:t> </a:t>
            </a:r>
            <a:r>
              <a:rPr lang="en-US" sz="2400" b="1" dirty="0">
                <a:solidFill>
                  <a:srgbClr val="0070C0"/>
                </a:solidFill>
              </a:rPr>
              <a:t>( " extra " or " replacement " ) is characterized by:</a:t>
            </a:r>
            <a:br>
              <a:rPr lang="en-US" sz="2400" b="1" dirty="0">
                <a:solidFill>
                  <a:srgbClr val="0070C0"/>
                </a:solidFill>
              </a:rPr>
            </a:br>
            <a:endParaRPr lang="en-US" sz="2400" b="1" dirty="0">
              <a:solidFill>
                <a:srgbClr val="0070C0"/>
              </a:solidFill>
            </a:endParaRPr>
          </a:p>
        </p:txBody>
      </p:sp>
    </p:spTree>
    <p:extLst>
      <p:ext uri="{BB962C8B-B14F-4D97-AF65-F5344CB8AC3E}">
        <p14:creationId xmlns:p14="http://schemas.microsoft.com/office/powerpoint/2010/main" val="1908581933"/>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772816"/>
            <a:ext cx="7920880" cy="3416320"/>
          </a:xfrm>
          <a:prstGeom prst="rect">
            <a:avLst/>
          </a:prstGeom>
          <a:noFill/>
        </p:spPr>
        <p:txBody>
          <a:bodyPr wrap="square" rtlCol="0">
            <a:spAutoFit/>
          </a:bodyPr>
          <a:lstStyle/>
          <a:p>
            <a:r>
              <a:rPr lang="ro-RO" dirty="0"/>
              <a:t>	</a:t>
            </a:r>
            <a:r>
              <a:rPr lang="en-US" dirty="0"/>
              <a:t>Environmental Circle aims to improve quality of life by providing children the "tools" they need to solve and prevent environmental problems. Can help children to gain knowledge, skills, motivations, values ​​and commitment they need to manage efficiently the resources of the earth and to assume responsibility for maintaining environmental quality. </a:t>
            </a:r>
            <a:br>
              <a:rPr lang="en-US" dirty="0"/>
            </a:br>
            <a:br>
              <a:rPr lang="en-US" dirty="0"/>
            </a:br>
            <a:r>
              <a:rPr lang="ro-RO" dirty="0"/>
              <a:t>	</a:t>
            </a:r>
            <a:r>
              <a:rPr lang="en-US" dirty="0"/>
              <a:t>Children are an important audience because they are tomorrow's managers and consumers of resources. And in many cases children can influence their parents and other community members. Together with students can have a great impact on the growth of information, awareness and knowledge to the formation of attitudes to environmental projects.</a:t>
            </a:r>
          </a:p>
          <a:p>
            <a:endParaRPr lang="en-US" dirty="0"/>
          </a:p>
        </p:txBody>
      </p:sp>
      <p:sp>
        <p:nvSpPr>
          <p:cNvPr id="3" name="TextBox 2"/>
          <p:cNvSpPr txBox="1"/>
          <p:nvPr/>
        </p:nvSpPr>
        <p:spPr>
          <a:xfrm>
            <a:off x="1115616" y="404664"/>
            <a:ext cx="7128792" cy="1231106"/>
          </a:xfrm>
          <a:prstGeom prst="rect">
            <a:avLst/>
          </a:prstGeom>
          <a:noFill/>
        </p:spPr>
        <p:txBody>
          <a:bodyPr wrap="square" rtlCol="0">
            <a:spAutoFit/>
          </a:bodyPr>
          <a:lstStyle/>
          <a:p>
            <a:pPr algn="ctr"/>
            <a:r>
              <a:rPr lang="en-US" sz="2800" b="1" dirty="0"/>
              <a:t>Circle that you lead is the Environmental Protection</a:t>
            </a:r>
            <a:endParaRPr lang="en-US" sz="2800" dirty="0"/>
          </a:p>
          <a:p>
            <a:endParaRPr lang="en-US" dirty="0"/>
          </a:p>
        </p:txBody>
      </p:sp>
    </p:spTree>
    <p:extLst>
      <p:ext uri="{BB962C8B-B14F-4D97-AF65-F5344CB8AC3E}">
        <p14:creationId xmlns:p14="http://schemas.microsoft.com/office/powerpoint/2010/main" val="327715974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394" y="22885"/>
            <a:ext cx="7704667" cy="876300"/>
          </a:xfrm>
        </p:spPr>
        <p:txBody>
          <a:bodyPr>
            <a:normAutofit fontScale="90000"/>
          </a:bodyPr>
          <a:lstStyle/>
          <a:p>
            <a:pPr lvl="0" algn="ctr">
              <a:spcBef>
                <a:spcPts val="0"/>
              </a:spcBef>
            </a:pPr>
            <a:br>
              <a:rPr lang="ro-RO" sz="2800" dirty="0">
                <a:solidFill>
                  <a:prstClr val="black"/>
                </a:solidFill>
                <a:effectLst/>
              </a:rPr>
            </a:br>
            <a:r>
              <a:rPr lang="en-US" sz="2800" dirty="0">
                <a:solidFill>
                  <a:prstClr val="black"/>
                </a:solidFill>
                <a:effectLst/>
              </a:rPr>
              <a:t>Circle that you lead is the Environmental Protection</a:t>
            </a:r>
            <a:br>
              <a:rPr lang="en-US" sz="2800" b="0" dirty="0">
                <a:solidFill>
                  <a:prstClr val="black"/>
                </a:solidFill>
                <a:effectLst/>
              </a:rPr>
            </a:br>
            <a:endParaRPr lang="en-US" dirty="0"/>
          </a:p>
        </p:txBody>
      </p:sp>
      <p:pic>
        <p:nvPicPr>
          <p:cNvPr id="13" name="Content Placeholder 1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87821" y="1972966"/>
            <a:ext cx="6688602" cy="3241662"/>
          </a:xfrm>
          <a:ln>
            <a:solidFill>
              <a:srgbClr val="0070C0"/>
            </a:solidFill>
          </a:ln>
        </p:spPr>
      </p:pic>
      <p:pic>
        <p:nvPicPr>
          <p:cNvPr id="14" name="Content Placeholder 1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75856" y="3093508"/>
            <a:ext cx="5410944" cy="3607296"/>
          </a:xfrm>
          <a:ln>
            <a:solidFill>
              <a:srgbClr val="0070C0"/>
            </a:solidFill>
          </a:ln>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8468" y="3070814"/>
            <a:ext cx="6012160" cy="3217595"/>
          </a:xfrm>
          <a:prstGeom prst="rect">
            <a:avLst/>
          </a:prstGeom>
          <a:ln>
            <a:solidFill>
              <a:srgbClr val="0070C0"/>
            </a:solidFill>
          </a:ln>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720" y="1972965"/>
            <a:ext cx="7092280" cy="4728187"/>
          </a:xfrm>
          <a:prstGeom prst="rect">
            <a:avLst/>
          </a:prstGeom>
          <a:ln>
            <a:solidFill>
              <a:srgbClr val="0070C0"/>
            </a:solidFill>
          </a:ln>
        </p:spPr>
      </p:pic>
      <p:sp>
        <p:nvSpPr>
          <p:cNvPr id="19" name="TextBox 18"/>
          <p:cNvSpPr txBox="1"/>
          <p:nvPr/>
        </p:nvSpPr>
        <p:spPr>
          <a:xfrm>
            <a:off x="2037415" y="1108677"/>
            <a:ext cx="5616624" cy="646331"/>
          </a:xfrm>
          <a:prstGeom prst="rect">
            <a:avLst/>
          </a:prstGeom>
          <a:noFill/>
        </p:spPr>
        <p:txBody>
          <a:bodyPr wrap="square" rtlCol="0">
            <a:spAutoFit/>
          </a:bodyPr>
          <a:lstStyle/>
          <a:p>
            <a:pPr indent="457200" algn="just"/>
            <a:r>
              <a:rPr lang="en-US" b="1" dirty="0"/>
              <a:t>The target group is composed of children aged 4 to 19 years loving nature and its protection</a:t>
            </a:r>
            <a:r>
              <a:rPr lang="ro-RO" b="1" dirty="0"/>
              <a:t>.</a:t>
            </a:r>
            <a:endParaRPr lang="en-US" b="1" dirty="0"/>
          </a:p>
        </p:txBody>
      </p:sp>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3909526"/>
            <a:ext cx="44926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9699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80">
                                          <p:stCondLst>
                                            <p:cond delay="0"/>
                                          </p:stCondLst>
                                        </p:cTn>
                                        <p:tgtEl>
                                          <p:spTgt spid="20"/>
                                        </p:tgtEl>
                                      </p:cBhvr>
                                    </p:animEffect>
                                    <p:anim calcmode="lin" valueType="num">
                                      <p:cBhvr>
                                        <p:cTn id="2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3" dur="26">
                                          <p:stCondLst>
                                            <p:cond delay="650"/>
                                          </p:stCondLst>
                                        </p:cTn>
                                        <p:tgtEl>
                                          <p:spTgt spid="20"/>
                                        </p:tgtEl>
                                      </p:cBhvr>
                                      <p:to x="100000" y="60000"/>
                                    </p:animScale>
                                    <p:animScale>
                                      <p:cBhvr>
                                        <p:cTn id="34" dur="166" decel="50000">
                                          <p:stCondLst>
                                            <p:cond delay="676"/>
                                          </p:stCondLst>
                                        </p:cTn>
                                        <p:tgtEl>
                                          <p:spTgt spid="20"/>
                                        </p:tgtEl>
                                      </p:cBhvr>
                                      <p:to x="100000" y="100000"/>
                                    </p:animScale>
                                    <p:animScale>
                                      <p:cBhvr>
                                        <p:cTn id="35" dur="26">
                                          <p:stCondLst>
                                            <p:cond delay="1312"/>
                                          </p:stCondLst>
                                        </p:cTn>
                                        <p:tgtEl>
                                          <p:spTgt spid="20"/>
                                        </p:tgtEl>
                                      </p:cBhvr>
                                      <p:to x="100000" y="80000"/>
                                    </p:animScale>
                                    <p:animScale>
                                      <p:cBhvr>
                                        <p:cTn id="36" dur="166" decel="50000">
                                          <p:stCondLst>
                                            <p:cond delay="1338"/>
                                          </p:stCondLst>
                                        </p:cTn>
                                        <p:tgtEl>
                                          <p:spTgt spid="20"/>
                                        </p:tgtEl>
                                      </p:cBhvr>
                                      <p:to x="100000" y="100000"/>
                                    </p:animScale>
                                    <p:animScale>
                                      <p:cBhvr>
                                        <p:cTn id="37" dur="26">
                                          <p:stCondLst>
                                            <p:cond delay="1642"/>
                                          </p:stCondLst>
                                        </p:cTn>
                                        <p:tgtEl>
                                          <p:spTgt spid="20"/>
                                        </p:tgtEl>
                                      </p:cBhvr>
                                      <p:to x="100000" y="90000"/>
                                    </p:animScale>
                                    <p:animScale>
                                      <p:cBhvr>
                                        <p:cTn id="38" dur="166" decel="50000">
                                          <p:stCondLst>
                                            <p:cond delay="1668"/>
                                          </p:stCondLst>
                                        </p:cTn>
                                        <p:tgtEl>
                                          <p:spTgt spid="20"/>
                                        </p:tgtEl>
                                      </p:cBhvr>
                                      <p:to x="100000" y="100000"/>
                                    </p:animScale>
                                    <p:animScale>
                                      <p:cBhvr>
                                        <p:cTn id="39" dur="26">
                                          <p:stCondLst>
                                            <p:cond delay="1808"/>
                                          </p:stCondLst>
                                        </p:cTn>
                                        <p:tgtEl>
                                          <p:spTgt spid="20"/>
                                        </p:tgtEl>
                                      </p:cBhvr>
                                      <p:to x="100000" y="95000"/>
                                    </p:animScale>
                                    <p:animScale>
                                      <p:cBhvr>
                                        <p:cTn id="4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251</TotalTime>
  <Words>348</Words>
  <Application>Microsoft Office PowerPoint</Application>
  <PresentationFormat>On-screen Show (4:3)</PresentationFormat>
  <Paragraphs>29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Corbel</vt:lpstr>
      <vt:lpstr>Garamond</vt:lpstr>
      <vt:lpstr>Times New Roman</vt:lpstr>
      <vt:lpstr>Verdana</vt:lpstr>
      <vt:lpstr>Parallax</vt:lpstr>
      <vt:lpstr>Circle Environmental Children's Palace Botosani ROMANIA</vt:lpstr>
      <vt:lpstr>PowerPoint Presentation</vt:lpstr>
      <vt:lpstr>Children's Palace Botosani</vt:lpstr>
      <vt:lpstr>PowerPoint Presentation</vt:lpstr>
      <vt:lpstr>PowerPoint Presentation</vt:lpstr>
      <vt:lpstr> Circle that you lead is the Environmental Protection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Vico</dc:creator>
  <cp:lastModifiedBy>Ceci</cp:lastModifiedBy>
  <cp:revision>30</cp:revision>
  <dcterms:created xsi:type="dcterms:W3CDTF">2014-02-28T17:46:38Z</dcterms:created>
  <dcterms:modified xsi:type="dcterms:W3CDTF">2016-12-06T20:04:49Z</dcterms:modified>
</cp:coreProperties>
</file>