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Architects Daughter"/>
      <p:regular r:id="rId25"/>
    </p:embeddedFont>
    <p:embeddedFont>
      <p:font typeface="Libre Baskerville"/>
      <p:regular r:id="rId26"/>
      <p:bold r:id="rId27"/>
      <p:italic r:id="rId28"/>
    </p:embeddedFon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ibreBaskerville-regular.fntdata"/><Relationship Id="rId25" Type="http://schemas.openxmlformats.org/officeDocument/2006/relationships/font" Target="fonts/ArchitectsDaughter-regular.fntdata"/><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Black-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Shape 5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Shape 58"/>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9" name="Shape 5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0" name="Shape 6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1" name="Shape 6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2" name="Shape 62"/>
        <p:cNvGrpSpPr/>
        <p:nvPr/>
      </p:nvGrpSpPr>
      <p:grpSpPr>
        <a:xfrm>
          <a:off x="0" y="0"/>
          <a:ext cx="0" cy="0"/>
          <a:chOff x="0" y="0"/>
          <a:chExt cx="0" cy="0"/>
        </a:xfrm>
      </p:grpSpPr>
      <p:sp>
        <p:nvSpPr>
          <p:cNvPr id="63" name="Shape 6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Shape 64"/>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5" name="Shape 65"/>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6" name="Shape 6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7" name="Shape 6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8" name="Shape 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9" name="Shape 69"/>
        <p:cNvGrpSpPr/>
        <p:nvPr/>
      </p:nvGrpSpPr>
      <p:grpSpPr>
        <a:xfrm>
          <a:off x="0" y="0"/>
          <a:ext cx="0" cy="0"/>
          <a:chOff x="0" y="0"/>
          <a:chExt cx="0" cy="0"/>
        </a:xfrm>
      </p:grpSpPr>
      <p:sp>
        <p:nvSpPr>
          <p:cNvPr id="70" name="Shape 70"/>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Shape 7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72" name="Shape 72"/>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73" name="Shape 7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4" name="Shape 7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5" name="Shape 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6" name="Shape 76"/>
        <p:cNvGrpSpPr/>
        <p:nvPr/>
      </p:nvGrpSpPr>
      <p:grpSpPr>
        <a:xfrm>
          <a:off x="0" y="0"/>
          <a:ext cx="0" cy="0"/>
          <a:chOff x="0" y="0"/>
          <a:chExt cx="0" cy="0"/>
        </a:xfrm>
      </p:grpSpPr>
      <p:sp>
        <p:nvSpPr>
          <p:cNvPr id="77" name="Shape 77"/>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Shape 78"/>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79" name="Shape 79"/>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80" name="Shape 8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1" name="Shape 8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2" name="Shape 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3" name="Shape 83"/>
        <p:cNvGrpSpPr/>
        <p:nvPr/>
      </p:nvGrpSpPr>
      <p:grpSpPr>
        <a:xfrm>
          <a:off x="0" y="0"/>
          <a:ext cx="0" cy="0"/>
          <a:chOff x="0" y="0"/>
          <a:chExt cx="0" cy="0"/>
        </a:xfrm>
      </p:grpSpPr>
      <p:sp>
        <p:nvSpPr>
          <p:cNvPr id="84" name="Shape 84"/>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Shape 8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ctr">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86" name="Shape 8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 name="Shape 8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Shape 8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9" name="Shape 89"/>
        <p:cNvGrpSpPr/>
        <p:nvPr/>
      </p:nvGrpSpPr>
      <p:grpSpPr>
        <a:xfrm>
          <a:off x="0" y="0"/>
          <a:ext cx="0" cy="0"/>
          <a:chOff x="0" y="0"/>
          <a:chExt cx="0" cy="0"/>
        </a:xfrm>
      </p:grpSpPr>
      <p:sp>
        <p:nvSpPr>
          <p:cNvPr id="90" name="Shape 90"/>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Shape 91"/>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92" name="Shape 9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Shape 9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 name="Shape 9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5" name="Shape 95"/>
        <p:cNvGrpSpPr/>
        <p:nvPr/>
      </p:nvGrpSpPr>
      <p:grpSpPr>
        <a:xfrm>
          <a:off x="0" y="0"/>
          <a:ext cx="0" cy="0"/>
          <a:chOff x="0" y="0"/>
          <a:chExt cx="0" cy="0"/>
        </a:xfrm>
      </p:grpSpPr>
      <p:sp>
        <p:nvSpPr>
          <p:cNvPr id="96" name="Shape 9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Shape 9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98" name="Shape 98"/>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99" name="Shape 9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100" name="Shape 10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101" name="Shape 10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2" name="Shape 10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3" name="Shape 10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4" name="Shape 104"/>
        <p:cNvGrpSpPr/>
        <p:nvPr/>
      </p:nvGrpSpPr>
      <p:grpSpPr>
        <a:xfrm>
          <a:off x="0" y="0"/>
          <a:ext cx="0" cy="0"/>
          <a:chOff x="0" y="0"/>
          <a:chExt cx="0" cy="0"/>
        </a:xfrm>
      </p:grpSpPr>
      <p:sp>
        <p:nvSpPr>
          <p:cNvPr id="105" name="Shape 10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Shape 10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7" name="Shape 10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8" name="Shape 10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9" name="Shape 109"/>
        <p:cNvGrpSpPr/>
        <p:nvPr/>
      </p:nvGrpSpPr>
      <p:grpSpPr>
        <a:xfrm>
          <a:off x="0" y="0"/>
          <a:ext cx="0" cy="0"/>
          <a:chOff x="0" y="0"/>
          <a:chExt cx="0" cy="0"/>
        </a:xfrm>
      </p:grpSpPr>
      <p:sp>
        <p:nvSpPr>
          <p:cNvPr id="110" name="Shape 1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1" name="Shape 1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2" name="Shape 1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Shape 1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5" name="Shape 115"/>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6" name="Shape 1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7" name="Shape 1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8" name="Shape 1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Shape 121"/>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2" name="Shape 1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3" name="Shape 1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4" name="Shape 1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BDC7E3"/>
            </a:gs>
            <a:gs pos="40000">
              <a:srgbClr val="B0BEE1"/>
            </a:gs>
            <a:gs pos="100000">
              <a:srgbClr val="001F5F"/>
            </a:gs>
          </a:gsLst>
          <a:path path="circle">
            <a:fillToRect b="50%" l="50%" r="50%" t="50%"/>
          </a:path>
          <a:tileRect/>
        </a:gra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Shape 52"/>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3" name="Shape 5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5" name="Shape 5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22.jp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28.jpg"/><Relationship Id="rId5" Type="http://schemas.openxmlformats.org/officeDocument/2006/relationships/image" Target="../media/image27.jpg"/><Relationship Id="rId6"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s://drive.google.com/file/d/1LPQoX0CYAXoReAeNVDpkDaodUiMY6-p5/view" TargetMode="Externa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2.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drive.google.com/file/d/1BVZD3uJOUzFIkklVobvQWzAAdYAFEImU/view" TargetMode="Externa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9.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jpg"/><Relationship Id="rId5" Type="http://schemas.openxmlformats.org/officeDocument/2006/relationships/image" Target="../media/image19.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drive.google.com/file/d/1d6s4oDaJwJ4z04kfwUrM_NCo-XjfITal/view" TargetMode="Externa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57158" y="1857364"/>
            <a:ext cx="7901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7365D"/>
              </a:buClr>
              <a:buSzPts val="2400"/>
              <a:buFont typeface="Arial Black"/>
              <a:buNone/>
            </a:pPr>
            <a:r>
              <a:rPr b="1" i="1" lang="pl" sz="2400">
                <a:solidFill>
                  <a:srgbClr val="17365D"/>
                </a:solidFill>
                <a:latin typeface="Arial Black"/>
                <a:ea typeface="Arial Black"/>
                <a:cs typeface="Arial Black"/>
                <a:sym typeface="Arial Black"/>
              </a:rPr>
              <a:t>FOCUS: </a:t>
            </a:r>
            <a:r>
              <a:rPr b="1" i="1" lang="pl" sz="2400" u="none" cap="none" strike="noStrike">
                <a:solidFill>
                  <a:srgbClr val="17365D"/>
                </a:solidFill>
                <a:latin typeface="Arial Black"/>
                <a:ea typeface="Arial Black"/>
                <a:cs typeface="Arial Black"/>
                <a:sym typeface="Arial Black"/>
              </a:rPr>
              <a:t>Developing Learning, Life and Interpersonal skills through a new F</a:t>
            </a:r>
            <a:r>
              <a:rPr b="1" i="1" lang="pl" sz="2400">
                <a:solidFill>
                  <a:srgbClr val="17365D"/>
                </a:solidFill>
                <a:latin typeface="Arial Black"/>
                <a:ea typeface="Arial Black"/>
                <a:cs typeface="Arial Black"/>
                <a:sym typeface="Arial Black"/>
              </a:rPr>
              <a:t>O</a:t>
            </a:r>
            <a:r>
              <a:rPr b="1" i="1" lang="pl" sz="2400" u="none" cap="none" strike="noStrike">
                <a:solidFill>
                  <a:srgbClr val="17365D"/>
                </a:solidFill>
                <a:latin typeface="Arial Black"/>
                <a:ea typeface="Arial Black"/>
                <a:cs typeface="Arial Black"/>
                <a:sym typeface="Arial Black"/>
              </a:rPr>
              <a:t>rm –</a:t>
            </a:r>
            <a:br>
              <a:rPr b="1" i="1" lang="pl" sz="2400" u="none" cap="none" strike="noStrike">
                <a:solidFill>
                  <a:srgbClr val="17365D"/>
                </a:solidFill>
                <a:latin typeface="Arial Black"/>
                <a:ea typeface="Arial Black"/>
                <a:cs typeface="Arial Black"/>
                <a:sym typeface="Arial Black"/>
              </a:rPr>
            </a:br>
            <a:r>
              <a:rPr b="1" i="1" lang="pl" sz="2400" u="none" cap="none" strike="noStrike">
                <a:solidFill>
                  <a:srgbClr val="17365D"/>
                </a:solidFill>
                <a:latin typeface="Arial Black"/>
                <a:ea typeface="Arial Black"/>
                <a:cs typeface="Arial Black"/>
                <a:sym typeface="Arial Black"/>
              </a:rPr>
              <a:t> teaching CUrricula for Secondary students</a:t>
            </a:r>
            <a:r>
              <a:rPr b="1" i="1" lang="pl" sz="2400" u="none" cap="none" strike="noStrike">
                <a:solidFill>
                  <a:srgbClr val="0070C0"/>
                </a:solidFill>
                <a:latin typeface="Arial Black"/>
                <a:ea typeface="Arial Black"/>
                <a:cs typeface="Arial Black"/>
                <a:sym typeface="Arial Black"/>
              </a:rPr>
              <a:t>.</a:t>
            </a:r>
            <a:endParaRPr b="1" i="0" sz="2400" u="none" cap="none" strike="noStrike">
              <a:solidFill>
                <a:srgbClr val="0070C0"/>
              </a:solidFill>
              <a:latin typeface="Arial Black"/>
              <a:ea typeface="Arial Black"/>
              <a:cs typeface="Arial Black"/>
              <a:sym typeface="Arial Black"/>
            </a:endParaRPr>
          </a:p>
        </p:txBody>
      </p:sp>
      <p:pic>
        <p:nvPicPr>
          <p:cNvPr descr="c582owicz.jpg" id="130" name="Shape 130"/>
          <p:cNvPicPr preferRelativeResize="0"/>
          <p:nvPr>
            <p:ph idx="1" type="body"/>
          </p:nvPr>
        </p:nvPicPr>
        <p:blipFill rotWithShape="1">
          <a:blip r:embed="rId3">
            <a:alphaModFix/>
          </a:blip>
          <a:srcRect b="0" l="0" r="0" t="0"/>
          <a:stretch/>
        </p:blipFill>
        <p:spPr>
          <a:xfrm>
            <a:off x="1857356" y="3857628"/>
            <a:ext cx="5214900" cy="1428900"/>
          </a:xfrm>
          <a:prstGeom prst="rect">
            <a:avLst/>
          </a:prstGeom>
          <a:noFill/>
          <a:ln>
            <a:noFill/>
          </a:ln>
        </p:spPr>
      </p:pic>
      <p:pic>
        <p:nvPicPr>
          <p:cNvPr descr="erasmus.jpg" id="131" name="Shape 131"/>
          <p:cNvPicPr preferRelativeResize="0"/>
          <p:nvPr/>
        </p:nvPicPr>
        <p:blipFill rotWithShape="1">
          <a:blip r:embed="rId4">
            <a:alphaModFix/>
          </a:blip>
          <a:srcRect b="0" l="0" r="0" t="0"/>
          <a:stretch/>
        </p:blipFill>
        <p:spPr>
          <a:xfrm>
            <a:off x="6719902" y="5776930"/>
            <a:ext cx="1686523" cy="481528"/>
          </a:xfrm>
          <a:prstGeom prst="rect">
            <a:avLst/>
          </a:prstGeom>
          <a:noFill/>
          <a:ln>
            <a:noFill/>
          </a:ln>
        </p:spPr>
      </p:pic>
      <p:sp>
        <p:nvSpPr>
          <p:cNvPr id="132" name="Shape 132"/>
          <p:cNvSpPr txBox="1"/>
          <p:nvPr/>
        </p:nvSpPr>
        <p:spPr>
          <a:xfrm>
            <a:off x="2714613" y="5500702"/>
            <a:ext cx="350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pl">
                <a:solidFill>
                  <a:schemeClr val="lt1"/>
                </a:solidFill>
                <a:latin typeface="Architects Daughter"/>
                <a:ea typeface="Architects Daughter"/>
                <a:cs typeface="Architects Daughter"/>
                <a:sym typeface="Architects Daughter"/>
              </a:rPr>
              <a:t>Copenhagen 19-23. 03. 2018</a:t>
            </a:r>
            <a:endParaRPr b="1" i="1" sz="1400" u="none" cap="none" strike="noStrike">
              <a:solidFill>
                <a:schemeClr val="lt1"/>
              </a:solidFill>
              <a:latin typeface="Architects Daughter"/>
              <a:ea typeface="Architects Daughter"/>
              <a:cs typeface="Architects Daughter"/>
              <a:sym typeface="Architects Daughter"/>
            </a:endParaRPr>
          </a:p>
        </p:txBody>
      </p:sp>
      <p:sp>
        <p:nvSpPr>
          <p:cNvPr id="133" name="Shape 133"/>
          <p:cNvSpPr txBox="1"/>
          <p:nvPr/>
        </p:nvSpPr>
        <p:spPr>
          <a:xfrm>
            <a:off x="1069600" y="1000100"/>
            <a:ext cx="71097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pl" sz="2800" u="none" cap="none" strike="noStrike">
                <a:solidFill>
                  <a:schemeClr val="lt1"/>
                </a:solidFill>
                <a:latin typeface="Libre Baskerville"/>
                <a:ea typeface="Libre Baskerville"/>
                <a:cs typeface="Libre Baskerville"/>
                <a:sym typeface="Libre Baskerville"/>
              </a:rPr>
              <a:t>Szkoła Podstawowa w Głogowie Młp.</a:t>
            </a:r>
            <a:endParaRPr b="0" i="0" sz="2800" u="none" cap="none" strike="noStrike">
              <a:solidFill>
                <a:schemeClr val="lt1"/>
              </a:solidFill>
              <a:latin typeface="Libre Baskerville"/>
              <a:ea typeface="Libre Baskerville"/>
              <a:cs typeface="Libre Baskerville"/>
              <a:sym typeface="Libre Baskerville"/>
            </a:endParaRPr>
          </a:p>
        </p:txBody>
      </p:sp>
      <p:sp>
        <p:nvSpPr>
          <p:cNvPr id="134" name="Shape 134"/>
          <p:cNvSpPr txBox="1"/>
          <p:nvPr/>
        </p:nvSpPr>
        <p:spPr>
          <a:xfrm>
            <a:off x="3929058" y="3214686"/>
            <a:ext cx="14289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pl" sz="3200" u="none" cap="none" strike="noStrike">
                <a:solidFill>
                  <a:srgbClr val="FF0000"/>
                </a:solidFill>
                <a:latin typeface="Architects Daughter"/>
                <a:ea typeface="Architects Daughter"/>
                <a:cs typeface="Architects Daughter"/>
                <a:sym typeface="Architects Daughter"/>
              </a:rPr>
              <a:t>Poland</a:t>
            </a:r>
            <a:endParaRPr b="1" i="1" sz="3200" u="none" cap="none" strike="noStrike">
              <a:solidFill>
                <a:srgbClr val="FF0000"/>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Teambuilding </a:t>
            </a:r>
            <a:endParaRPr b="0" i="0" sz="4400" u="none" cap="none" strike="noStrike">
              <a:solidFill>
                <a:schemeClr val="lt1"/>
              </a:solidFill>
              <a:latin typeface="Libre Baskerville"/>
              <a:ea typeface="Libre Baskerville"/>
              <a:cs typeface="Libre Baskerville"/>
              <a:sym typeface="Libre Baskerville"/>
            </a:endParaRPr>
          </a:p>
        </p:txBody>
      </p:sp>
      <p:sp>
        <p:nvSpPr>
          <p:cNvPr id="209" name="Shape 209"/>
          <p:cNvSpPr txBox="1"/>
          <p:nvPr>
            <p:ph idx="1" type="body"/>
          </p:nvPr>
        </p:nvSpPr>
        <p:spPr>
          <a:xfrm>
            <a:off x="457200" y="1663388"/>
            <a:ext cx="4038600" cy="1143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000"/>
              <a:buFont typeface="Arial"/>
              <a:buNone/>
            </a:pPr>
            <a:r>
              <a:rPr b="0" i="0" lang="pl" sz="2000" u="none" cap="none" strike="noStrike">
                <a:solidFill>
                  <a:schemeClr val="lt1"/>
                </a:solidFill>
                <a:latin typeface="Libre Baskerville"/>
                <a:ea typeface="Libre Baskerville"/>
                <a:cs typeface="Libre Baskerville"/>
                <a:sym typeface="Libre Baskerville"/>
              </a:rPr>
              <a:t>     This time we helped our teachers to do the lessons on teambuilding. </a:t>
            </a:r>
            <a:endParaRPr b="0" i="0" sz="2000" u="none" cap="none" strike="noStrike">
              <a:solidFill>
                <a:schemeClr val="lt1"/>
              </a:solidFill>
              <a:latin typeface="Libre Baskerville"/>
              <a:ea typeface="Libre Baskerville"/>
              <a:cs typeface="Libre Baskerville"/>
              <a:sym typeface="Libre Baskerville"/>
            </a:endParaRPr>
          </a:p>
        </p:txBody>
      </p:sp>
      <p:pic>
        <p:nvPicPr>
          <p:cNvPr descr="IMG_1423.JPG" id="210" name="Shape 210"/>
          <p:cNvPicPr preferRelativeResize="0"/>
          <p:nvPr/>
        </p:nvPicPr>
        <p:blipFill rotWithShape="1">
          <a:blip r:embed="rId3">
            <a:alphaModFix/>
          </a:blip>
          <a:srcRect b="0" l="0" r="0" t="0"/>
          <a:stretch/>
        </p:blipFill>
        <p:spPr>
          <a:xfrm>
            <a:off x="6229278" y="4136253"/>
            <a:ext cx="2667075" cy="1778050"/>
          </a:xfrm>
          <a:prstGeom prst="rect">
            <a:avLst/>
          </a:prstGeom>
          <a:noFill/>
          <a:ln>
            <a:noFill/>
          </a:ln>
        </p:spPr>
      </p:pic>
      <p:pic>
        <p:nvPicPr>
          <p:cNvPr descr="IMG_1408.JPG" id="211" name="Shape 211"/>
          <p:cNvPicPr preferRelativeResize="0"/>
          <p:nvPr>
            <p:ph idx="2" type="body"/>
          </p:nvPr>
        </p:nvPicPr>
        <p:blipFill rotWithShape="1">
          <a:blip r:embed="rId4">
            <a:alphaModFix/>
          </a:blip>
          <a:srcRect b="0" l="0" r="0" t="0"/>
          <a:stretch/>
        </p:blipFill>
        <p:spPr>
          <a:xfrm>
            <a:off x="4857752" y="1285860"/>
            <a:ext cx="4038600" cy="2692500"/>
          </a:xfrm>
          <a:prstGeom prst="rect">
            <a:avLst/>
          </a:prstGeom>
          <a:noFill/>
          <a:ln>
            <a:noFill/>
          </a:ln>
        </p:spPr>
      </p:pic>
      <p:pic>
        <p:nvPicPr>
          <p:cNvPr descr="IMG_1411.JPG" id="212" name="Shape 212"/>
          <p:cNvPicPr preferRelativeResize="0"/>
          <p:nvPr/>
        </p:nvPicPr>
        <p:blipFill rotWithShape="1">
          <a:blip r:embed="rId5">
            <a:alphaModFix/>
          </a:blip>
          <a:srcRect b="0" l="0" r="0" t="0"/>
          <a:stretch/>
        </p:blipFill>
        <p:spPr>
          <a:xfrm>
            <a:off x="457199" y="3476899"/>
            <a:ext cx="3656101" cy="2437401"/>
          </a:xfrm>
          <a:prstGeom prst="rect">
            <a:avLst/>
          </a:prstGeom>
          <a:noFill/>
          <a:ln>
            <a:noFill/>
          </a:ln>
        </p:spPr>
      </p:pic>
      <p:sp>
        <p:nvSpPr>
          <p:cNvPr id="213" name="Shape 213"/>
          <p:cNvSpPr txBox="1"/>
          <p:nvPr/>
        </p:nvSpPr>
        <p:spPr>
          <a:xfrm>
            <a:off x="1285852" y="6072206"/>
            <a:ext cx="6429300" cy="6462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pl" sz="1800">
                <a:solidFill>
                  <a:schemeClr val="lt1"/>
                </a:solidFill>
                <a:latin typeface="Libre Baskerville"/>
                <a:ea typeface="Libre Baskerville"/>
                <a:cs typeface="Libre Baskerville"/>
                <a:sym typeface="Libre Baskerville"/>
              </a:rPr>
              <a:t>Here</a:t>
            </a:r>
            <a:r>
              <a:rPr lang="pl" sz="1800">
                <a:solidFill>
                  <a:schemeClr val="dk1"/>
                </a:solidFill>
                <a:latin typeface="Libre Baskerville"/>
                <a:ea typeface="Libre Baskerville"/>
                <a:cs typeface="Libre Baskerville"/>
                <a:sym typeface="Libre Baskerville"/>
              </a:rPr>
              <a:t> </a:t>
            </a:r>
            <a:r>
              <a:rPr lang="pl" sz="1800">
                <a:solidFill>
                  <a:schemeClr val="lt1"/>
                </a:solidFill>
                <a:latin typeface="Libre Baskerville"/>
                <a:ea typeface="Libre Baskerville"/>
                <a:cs typeface="Libre Baskerville"/>
                <a:sym typeface="Libre Baskerville"/>
              </a:rPr>
              <a:t>our friends are trying to memorise as many words as they can. First individually then as a team. </a:t>
            </a:r>
            <a:endParaRPr sz="18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500034" y="500042"/>
            <a:ext cx="3500400" cy="1000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lt1"/>
              </a:buClr>
              <a:buSzPts val="2000"/>
              <a:buFont typeface="Libre Baskerville"/>
              <a:buNone/>
            </a:pPr>
            <a:r>
              <a:rPr b="0" i="0" lang="pl" sz="2000" u="none" cap="none" strike="noStrike">
                <a:solidFill>
                  <a:schemeClr val="lt1"/>
                </a:solidFill>
                <a:latin typeface="Libre Baskerville"/>
                <a:ea typeface="Libre Baskerville"/>
                <a:cs typeface="Libre Baskerville"/>
                <a:sym typeface="Libre Baskerville"/>
              </a:rPr>
              <a:t>"Alone we can do so little, together we can do so much." </a:t>
            </a:r>
            <a:r>
              <a:rPr b="0" i="1" lang="pl" sz="2000" u="none" cap="none" strike="noStrike">
                <a:solidFill>
                  <a:schemeClr val="lt1"/>
                </a:solidFill>
                <a:latin typeface="Libre Baskerville"/>
                <a:ea typeface="Libre Baskerville"/>
                <a:cs typeface="Libre Baskerville"/>
                <a:sym typeface="Libre Baskerville"/>
              </a:rPr>
              <a:t>--Helen Keller</a:t>
            </a:r>
            <a:br>
              <a:rPr b="0" i="0" lang="pl" sz="2000" u="none" cap="none" strike="noStrike">
                <a:solidFill>
                  <a:schemeClr val="lt1"/>
                </a:solidFill>
                <a:latin typeface="Libre Baskerville"/>
                <a:ea typeface="Libre Baskerville"/>
                <a:cs typeface="Libre Baskerville"/>
                <a:sym typeface="Libre Baskerville"/>
              </a:rPr>
            </a:br>
            <a:endParaRPr b="0" i="0" sz="2000" u="none" cap="none" strike="noStrike">
              <a:solidFill>
                <a:schemeClr val="lt1"/>
              </a:solidFill>
              <a:latin typeface="Libre Baskerville"/>
              <a:ea typeface="Libre Baskerville"/>
              <a:cs typeface="Libre Baskerville"/>
              <a:sym typeface="Libre Baskerville"/>
            </a:endParaRPr>
          </a:p>
        </p:txBody>
      </p:sp>
      <p:pic>
        <p:nvPicPr>
          <p:cNvPr descr="IMAG1722.jpg" id="219" name="Shape 219"/>
          <p:cNvPicPr preferRelativeResize="0"/>
          <p:nvPr>
            <p:ph idx="1" type="body"/>
          </p:nvPr>
        </p:nvPicPr>
        <p:blipFill rotWithShape="1">
          <a:blip r:embed="rId3">
            <a:alphaModFix/>
          </a:blip>
          <a:srcRect b="0" l="0" r="0" t="0"/>
          <a:stretch/>
        </p:blipFill>
        <p:spPr>
          <a:xfrm>
            <a:off x="4276964" y="3714750"/>
            <a:ext cx="4290900" cy="2608200"/>
          </a:xfrm>
          <a:prstGeom prst="rect">
            <a:avLst/>
          </a:prstGeom>
          <a:noFill/>
          <a:ln>
            <a:noFill/>
          </a:ln>
        </p:spPr>
      </p:pic>
      <p:pic>
        <p:nvPicPr>
          <p:cNvPr descr="IMG_1380.JPG" id="220" name="Shape 220"/>
          <p:cNvPicPr preferRelativeResize="0"/>
          <p:nvPr/>
        </p:nvPicPr>
        <p:blipFill rotWithShape="1">
          <a:blip r:embed="rId4">
            <a:alphaModFix/>
          </a:blip>
          <a:srcRect b="0" l="0" r="0" t="0"/>
          <a:stretch/>
        </p:blipFill>
        <p:spPr>
          <a:xfrm>
            <a:off x="428601" y="1785925"/>
            <a:ext cx="3500400" cy="2112324"/>
          </a:xfrm>
          <a:prstGeom prst="rect">
            <a:avLst/>
          </a:prstGeom>
          <a:noFill/>
          <a:ln>
            <a:noFill/>
          </a:ln>
        </p:spPr>
      </p:pic>
      <p:pic>
        <p:nvPicPr>
          <p:cNvPr descr="P1040058.JPG" id="221" name="Shape 221"/>
          <p:cNvPicPr preferRelativeResize="0"/>
          <p:nvPr/>
        </p:nvPicPr>
        <p:blipFill rotWithShape="1">
          <a:blip r:embed="rId5">
            <a:alphaModFix/>
          </a:blip>
          <a:srcRect b="0" l="0" r="0" t="0"/>
          <a:stretch/>
        </p:blipFill>
        <p:spPr>
          <a:xfrm>
            <a:off x="428601" y="4143374"/>
            <a:ext cx="3500400" cy="2179506"/>
          </a:xfrm>
          <a:prstGeom prst="rect">
            <a:avLst/>
          </a:prstGeom>
          <a:noFill/>
          <a:ln>
            <a:noFill/>
          </a:ln>
        </p:spPr>
      </p:pic>
      <p:pic>
        <p:nvPicPr>
          <p:cNvPr descr="IMG_1384.JPG" id="222" name="Shape 222"/>
          <p:cNvPicPr preferRelativeResize="0"/>
          <p:nvPr/>
        </p:nvPicPr>
        <p:blipFill rotWithShape="1">
          <a:blip r:embed="rId6">
            <a:alphaModFix/>
          </a:blip>
          <a:srcRect b="0" l="0" r="0" t="0"/>
          <a:stretch/>
        </p:blipFill>
        <p:spPr>
          <a:xfrm>
            <a:off x="4276975" y="500050"/>
            <a:ext cx="4290900" cy="2628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descr="P1040064.JPG" id="227" name="Shape 227"/>
          <p:cNvPicPr preferRelativeResize="0"/>
          <p:nvPr>
            <p:ph idx="2" type="pic"/>
          </p:nvPr>
        </p:nvPicPr>
        <p:blipFill rotWithShape="1">
          <a:blip r:embed="rId3">
            <a:alphaModFix/>
          </a:blip>
          <a:srcRect b="0" l="0" r="0" t="0"/>
          <a:stretch/>
        </p:blipFill>
        <p:spPr>
          <a:xfrm>
            <a:off x="1624801" y="439750"/>
            <a:ext cx="5894400" cy="4420800"/>
          </a:xfrm>
          <a:prstGeom prst="rect">
            <a:avLst/>
          </a:prstGeom>
          <a:noFill/>
          <a:ln>
            <a:noFill/>
          </a:ln>
        </p:spPr>
      </p:pic>
      <p:sp>
        <p:nvSpPr>
          <p:cNvPr id="228" name="Shape 228"/>
          <p:cNvSpPr txBox="1"/>
          <p:nvPr>
            <p:ph idx="1" type="body"/>
          </p:nvPr>
        </p:nvSpPr>
        <p:spPr>
          <a:xfrm>
            <a:off x="1792288" y="5367338"/>
            <a:ext cx="5486400" cy="8049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b="0" i="0" lang="pl" sz="2000" u="none" cap="none" strike="noStrike">
                <a:solidFill>
                  <a:schemeClr val="lt1"/>
                </a:solidFill>
                <a:latin typeface="Libre Baskerville"/>
                <a:ea typeface="Libre Baskerville"/>
                <a:cs typeface="Libre Baskerville"/>
                <a:sym typeface="Libre Baskerville"/>
              </a:rPr>
              <a:t>"None of us is as smart as all of us." </a:t>
            </a:r>
            <a:endParaRPr b="0" i="0" sz="2000" u="none" cap="none" strike="noStrike">
              <a:solidFill>
                <a:schemeClr val="lt1"/>
              </a:solidFill>
              <a:latin typeface="Libre Baskerville"/>
              <a:ea typeface="Libre Baskerville"/>
              <a:cs typeface="Libre Baskerville"/>
              <a:sym typeface="Libre Baskerville"/>
            </a:endParaRPr>
          </a:p>
          <a:p>
            <a:pPr indent="0" lvl="0" marL="0" marR="0" rtl="0" algn="ctr">
              <a:spcBef>
                <a:spcPts val="400"/>
              </a:spcBef>
              <a:spcAft>
                <a:spcPts val="0"/>
              </a:spcAft>
              <a:buClr>
                <a:schemeClr val="lt1"/>
              </a:buClr>
              <a:buSzPts val="2000"/>
              <a:buFont typeface="Arial"/>
              <a:buNone/>
            </a:pPr>
            <a:r>
              <a:rPr b="0" i="1" lang="pl" sz="2000" u="none" cap="none" strike="noStrike">
                <a:solidFill>
                  <a:schemeClr val="lt1"/>
                </a:solidFill>
                <a:latin typeface="Libre Baskerville"/>
                <a:ea typeface="Libre Baskerville"/>
                <a:cs typeface="Libre Baskerville"/>
                <a:sym typeface="Libre Baskerville"/>
              </a:rPr>
              <a:t>--Ken Blanchard</a:t>
            </a:r>
            <a:endParaRPr b="0" i="0" sz="2000" u="none" cap="none" strike="noStrike">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400"/>
              <a:buFont typeface="Arial"/>
              <a:buNone/>
            </a:pPr>
            <a:r>
              <a:rPr b="0" i="0" lang="pl" sz="1400" u="none" cap="none" strike="noStrike">
                <a:solidFill>
                  <a:schemeClr val="lt1"/>
                </a:solidFill>
                <a:latin typeface="Calibri"/>
                <a:ea typeface="Calibri"/>
                <a:cs typeface="Calibri"/>
                <a:sym typeface="Calibri"/>
              </a:rPr>
              <a:t>Filmik - marshmellows</a:t>
            </a:r>
            <a:endParaRPr b="0" i="0" sz="1400" u="none" cap="none" strike="noStrike">
              <a:solidFill>
                <a:schemeClr val="lt1"/>
              </a:solidFill>
              <a:latin typeface="Calibri"/>
              <a:ea typeface="Calibri"/>
              <a:cs typeface="Calibri"/>
              <a:sym typeface="Calibri"/>
            </a:endParaRPr>
          </a:p>
        </p:txBody>
      </p:sp>
      <p:sp>
        <p:nvSpPr>
          <p:cNvPr id="234" name="Shape 234" title="20180302_103653.mp4">
            <a:hlinkClick r:id="rId3"/>
          </p:cNvPr>
          <p:cNvSpPr/>
          <p:nvPr/>
        </p:nvSpPr>
        <p:spPr>
          <a:xfrm>
            <a:off x="152400" y="152400"/>
            <a:ext cx="8750425" cy="6562825"/>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Conclusions</a:t>
            </a:r>
            <a:r>
              <a:rPr b="0" i="0" lang="pl" sz="4400" u="none" cap="none" strike="noStrike">
                <a:solidFill>
                  <a:schemeClr val="lt1"/>
                </a:solidFill>
                <a:latin typeface="Calibri"/>
                <a:ea typeface="Calibri"/>
                <a:cs typeface="Calibri"/>
                <a:sym typeface="Calibri"/>
              </a:rPr>
              <a:t> </a:t>
            </a:r>
            <a:endParaRPr b="0" i="0" sz="4400" u="none" cap="none" strike="noStrike">
              <a:solidFill>
                <a:schemeClr val="lt1"/>
              </a:solidFill>
              <a:latin typeface="Calibri"/>
              <a:ea typeface="Calibri"/>
              <a:cs typeface="Calibri"/>
              <a:sym typeface="Calibri"/>
            </a:endParaRPr>
          </a:p>
        </p:txBody>
      </p:sp>
      <p:pic>
        <p:nvPicPr>
          <p:cNvPr descr="IMG_1399.JPG" id="240" name="Shape 240"/>
          <p:cNvPicPr preferRelativeResize="0"/>
          <p:nvPr>
            <p:ph idx="1" type="body"/>
          </p:nvPr>
        </p:nvPicPr>
        <p:blipFill rotWithShape="1">
          <a:blip r:embed="rId3">
            <a:alphaModFix/>
          </a:blip>
          <a:srcRect b="0" l="0" r="0" t="0"/>
          <a:stretch/>
        </p:blipFill>
        <p:spPr>
          <a:xfrm>
            <a:off x="428596" y="3357562"/>
            <a:ext cx="4038600" cy="2692500"/>
          </a:xfrm>
          <a:prstGeom prst="rect">
            <a:avLst/>
          </a:prstGeom>
          <a:noFill/>
          <a:ln>
            <a:noFill/>
          </a:ln>
        </p:spPr>
      </p:pic>
      <p:pic>
        <p:nvPicPr>
          <p:cNvPr descr="P1040075.JPG" id="241" name="Shape 241"/>
          <p:cNvPicPr preferRelativeResize="0"/>
          <p:nvPr>
            <p:ph idx="2" type="body"/>
          </p:nvPr>
        </p:nvPicPr>
        <p:blipFill rotWithShape="1">
          <a:blip r:embed="rId4">
            <a:alphaModFix/>
          </a:blip>
          <a:srcRect b="0" l="0" r="0" t="0"/>
          <a:stretch/>
        </p:blipFill>
        <p:spPr>
          <a:xfrm>
            <a:off x="4714876" y="1857364"/>
            <a:ext cx="3857700" cy="289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9" y="377653"/>
            <a:ext cx="8229600" cy="9399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Effective Communication</a:t>
            </a:r>
            <a:endParaRPr b="0" i="0" sz="4400" u="none" cap="none" strike="noStrike">
              <a:solidFill>
                <a:schemeClr val="lt1"/>
              </a:solidFill>
              <a:latin typeface="Libre Baskerville"/>
              <a:ea typeface="Libre Baskerville"/>
              <a:cs typeface="Libre Baskerville"/>
              <a:sym typeface="Libre Baskerville"/>
            </a:endParaRPr>
          </a:p>
        </p:txBody>
      </p:sp>
      <p:pic>
        <p:nvPicPr>
          <p:cNvPr descr="images (5).jpg" id="247" name="Shape 247"/>
          <p:cNvPicPr preferRelativeResize="0"/>
          <p:nvPr>
            <p:ph idx="1" type="body"/>
          </p:nvPr>
        </p:nvPicPr>
        <p:blipFill rotWithShape="1">
          <a:blip r:embed="rId3">
            <a:alphaModFix/>
          </a:blip>
          <a:srcRect b="0" l="0" r="0" t="0"/>
          <a:stretch/>
        </p:blipFill>
        <p:spPr>
          <a:xfrm>
            <a:off x="1744922" y="1730253"/>
            <a:ext cx="5521500" cy="3397500"/>
          </a:xfrm>
          <a:prstGeom prst="rect">
            <a:avLst/>
          </a:prstGeom>
          <a:noFill/>
          <a:ln>
            <a:noFill/>
          </a:ln>
        </p:spPr>
      </p:pic>
      <p:sp>
        <p:nvSpPr>
          <p:cNvPr id="248" name="Shape 248"/>
          <p:cNvSpPr txBox="1"/>
          <p:nvPr/>
        </p:nvSpPr>
        <p:spPr>
          <a:xfrm>
            <a:off x="1071539" y="5357826"/>
            <a:ext cx="74295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pl" sz="2000">
                <a:solidFill>
                  <a:schemeClr val="lt1"/>
                </a:solidFill>
                <a:latin typeface="Libre Baskerville"/>
                <a:ea typeface="Libre Baskerville"/>
                <a:cs typeface="Libre Baskerville"/>
                <a:sym typeface="Libre Baskerville"/>
              </a:rPr>
              <a:t>Our success in </a:t>
            </a:r>
            <a:r>
              <a:rPr b="1" lang="pl" sz="2000">
                <a:solidFill>
                  <a:schemeClr val="lt1"/>
                </a:solidFill>
                <a:latin typeface="Libre Baskerville"/>
                <a:ea typeface="Libre Baskerville"/>
                <a:cs typeface="Libre Baskerville"/>
                <a:sym typeface="Libre Baskerville"/>
              </a:rPr>
              <a:t>life</a:t>
            </a:r>
            <a:r>
              <a:rPr lang="pl" sz="2000">
                <a:solidFill>
                  <a:schemeClr val="lt1"/>
                </a:solidFill>
                <a:latin typeface="Libre Baskerville"/>
                <a:ea typeface="Libre Baskerville"/>
                <a:cs typeface="Libre Baskerville"/>
                <a:sym typeface="Libre Baskerville"/>
              </a:rPr>
              <a:t> depends on our ability to communicate and interact with each other – at home, at school, at work, everywhere</a:t>
            </a:r>
            <a:r>
              <a:rPr lang="pl" sz="2000">
                <a:solidFill>
                  <a:schemeClr val="lt1"/>
                </a:solidFill>
                <a:latin typeface="Calibri"/>
                <a:ea typeface="Calibri"/>
                <a:cs typeface="Calibri"/>
                <a:sym typeface="Calibri"/>
              </a:rPr>
              <a:t>.</a:t>
            </a:r>
            <a:endParaRPr sz="20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title="body language.mov">
            <a:hlinkClick r:id="rId3"/>
          </p:cNvPr>
          <p:cNvSpPr/>
          <p:nvPr/>
        </p:nvSpPr>
        <p:spPr>
          <a:xfrm>
            <a:off x="304800" y="152400"/>
            <a:ext cx="8542325" cy="640675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74638"/>
            <a:ext cx="8229600" cy="11430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200"/>
              <a:buFont typeface="Libre Baskerville"/>
              <a:buNone/>
            </a:pPr>
            <a:r>
              <a:rPr b="0" i="0" lang="pl" sz="2200" u="none" cap="none" strike="noStrike">
                <a:solidFill>
                  <a:schemeClr val="lt1"/>
                </a:solidFill>
                <a:latin typeface="Libre Baskerville"/>
                <a:ea typeface="Libre Baskerville"/>
                <a:cs typeface="Libre Baskerville"/>
                <a:sym typeface="Libre Baskerville"/>
              </a:rPr>
              <a:t>How to have a good job interview?</a:t>
            </a:r>
            <a:r>
              <a:rPr b="0" i="0" lang="pl" sz="2200" u="none" cap="none" strike="noStrike">
                <a:solidFill>
                  <a:schemeClr val="lt1"/>
                </a:solidFill>
                <a:latin typeface="Calibri"/>
                <a:ea typeface="Calibri"/>
                <a:cs typeface="Calibri"/>
                <a:sym typeface="Calibri"/>
              </a:rPr>
              <a:t> </a:t>
            </a:r>
            <a:endParaRPr b="0" i="0" sz="2200" u="none" cap="none" strike="noStrike">
              <a:solidFill>
                <a:schemeClr val="lt1"/>
              </a:solidFill>
              <a:latin typeface="Calibri"/>
              <a:ea typeface="Calibri"/>
              <a:cs typeface="Calibri"/>
              <a:sym typeface="Calibri"/>
            </a:endParaRPr>
          </a:p>
        </p:txBody>
      </p:sp>
      <p:pic>
        <p:nvPicPr>
          <p:cNvPr descr="WP_20171215_013.jpg" id="259" name="Shape 259"/>
          <p:cNvPicPr preferRelativeResize="0"/>
          <p:nvPr>
            <p:ph idx="2" type="body"/>
          </p:nvPr>
        </p:nvPicPr>
        <p:blipFill rotWithShape="1">
          <a:blip r:embed="rId3">
            <a:alphaModFix/>
          </a:blip>
          <a:srcRect b="0" l="0" r="0" t="0"/>
          <a:stretch/>
        </p:blipFill>
        <p:spPr>
          <a:xfrm>
            <a:off x="4581524" y="2428868"/>
            <a:ext cx="4191300" cy="2354400"/>
          </a:xfrm>
          <a:prstGeom prst="rect">
            <a:avLst/>
          </a:prstGeom>
          <a:noFill/>
          <a:ln>
            <a:noFill/>
          </a:ln>
        </p:spPr>
      </p:pic>
      <p:sp>
        <p:nvSpPr>
          <p:cNvPr id="260" name="Shape 260"/>
          <p:cNvSpPr txBox="1"/>
          <p:nvPr>
            <p:ph idx="1" type="body"/>
          </p:nvPr>
        </p:nvSpPr>
        <p:spPr>
          <a:xfrm>
            <a:off x="221250" y="1631650"/>
            <a:ext cx="4434600" cy="4526100"/>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Libre Baskerville"/>
              <a:ea typeface="Libre Baskerville"/>
              <a:cs typeface="Libre Baskerville"/>
              <a:sym typeface="Libre Baskerville"/>
            </a:endParaRPr>
          </a:p>
          <a:p>
            <a:pPr indent="-215900" lvl="0" marL="34290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practise non verbal communication</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a:t>
            </a:r>
            <a:r>
              <a:rPr b="0" i="0" lang="pl" sz="2000" u="none" cap="none" strike="noStrike">
                <a:solidFill>
                  <a:schemeClr val="lt1"/>
                </a:solidFill>
                <a:latin typeface="Libre Baskerville"/>
                <a:ea typeface="Libre Baskerville"/>
                <a:cs typeface="Libre Baskerville"/>
                <a:sym typeface="Libre Baskerville"/>
              </a:rPr>
              <a:t>dress properly</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a:t>
            </a:r>
            <a:r>
              <a:rPr b="0" i="0" lang="pl" sz="2000" u="none" cap="none" strike="noStrike">
                <a:solidFill>
                  <a:schemeClr val="lt1"/>
                </a:solidFill>
                <a:latin typeface="Libre Baskerville"/>
                <a:ea typeface="Libre Baskerville"/>
                <a:cs typeface="Libre Baskerville"/>
                <a:sym typeface="Libre Baskerville"/>
              </a:rPr>
              <a:t>listen, answer the questions carefully</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a:t>
            </a:r>
            <a:r>
              <a:rPr b="0" i="0" lang="pl" sz="2000" u="none" cap="none" strike="noStrike">
                <a:solidFill>
                  <a:schemeClr val="lt1"/>
                </a:solidFill>
                <a:latin typeface="Libre Baskerville"/>
                <a:ea typeface="Libre Baskerville"/>
                <a:cs typeface="Libre Baskerville"/>
                <a:sym typeface="Libre Baskerville"/>
              </a:rPr>
              <a:t>don't talk too much</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a:t>
            </a:r>
            <a:r>
              <a:rPr b="0" i="0" lang="pl" sz="2000" u="none" cap="none" strike="noStrike">
                <a:solidFill>
                  <a:schemeClr val="lt1"/>
                </a:solidFill>
                <a:latin typeface="Libre Baskerville"/>
                <a:ea typeface="Libre Baskerville"/>
                <a:cs typeface="Libre Baskerville"/>
                <a:sym typeface="Libre Baskerville"/>
              </a:rPr>
              <a:t> ask questions</a:t>
            </a:r>
            <a:endParaRPr b="0" i="0" sz="2000" u="none" cap="none" strike="noStrike">
              <a:solidFill>
                <a:schemeClr val="lt1"/>
              </a:solidFill>
              <a:latin typeface="Libre Baskerville"/>
              <a:ea typeface="Libre Baskerville"/>
              <a:cs typeface="Libre Baskerville"/>
              <a:sym typeface="Libre Baskerville"/>
            </a:endParaRPr>
          </a:p>
          <a:p>
            <a:pPr indent="-342900" lvl="0" marL="342900" marR="0" rtl="0" algn="l">
              <a:spcBef>
                <a:spcPts val="400"/>
              </a:spcBef>
              <a:spcAft>
                <a:spcPts val="0"/>
              </a:spcAft>
              <a:buClr>
                <a:schemeClr val="lt1"/>
              </a:buClr>
              <a:buSzPts val="2000"/>
              <a:buFont typeface="Arial"/>
              <a:buChar char="•"/>
            </a:pPr>
            <a:r>
              <a:rPr b="0" i="0" lang="pl" sz="2000" u="none" cap="none" strike="noStrike">
                <a:solidFill>
                  <a:schemeClr val="lt1"/>
                </a:solidFill>
                <a:latin typeface="Libre Baskerville"/>
                <a:ea typeface="Libre Baskerville"/>
                <a:cs typeface="Libre Baskerville"/>
                <a:sym typeface="Libre Baskerville"/>
              </a:rPr>
              <a:t>-DON’T LOOK DESPERATE. </a:t>
            </a:r>
            <a:endParaRPr b="0" i="0" sz="2000" u="none" cap="none" strike="noStrike">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And some revision....</a:t>
            </a:r>
            <a:endParaRPr b="0" i="0" sz="4400" u="none" cap="none" strike="noStrike">
              <a:solidFill>
                <a:schemeClr val="lt1"/>
              </a:solidFill>
              <a:latin typeface="Libre Baskerville"/>
              <a:ea typeface="Libre Baskerville"/>
              <a:cs typeface="Libre Baskerville"/>
              <a:sym typeface="Libre Baskerville"/>
            </a:endParaRPr>
          </a:p>
        </p:txBody>
      </p:sp>
      <p:pic>
        <p:nvPicPr>
          <p:cNvPr descr="IMG_5932.JPG" id="266" name="Shape 266"/>
          <p:cNvPicPr preferRelativeResize="0"/>
          <p:nvPr>
            <p:ph idx="1" type="body"/>
          </p:nvPr>
        </p:nvPicPr>
        <p:blipFill rotWithShape="1">
          <a:blip r:embed="rId3">
            <a:alphaModFix/>
          </a:blip>
          <a:srcRect b="0" l="0" r="0" t="0"/>
          <a:stretch/>
        </p:blipFill>
        <p:spPr>
          <a:xfrm>
            <a:off x="457200" y="2348706"/>
            <a:ext cx="4038600" cy="3028800"/>
          </a:xfrm>
          <a:prstGeom prst="rect">
            <a:avLst/>
          </a:prstGeom>
          <a:noFill/>
          <a:ln>
            <a:noFill/>
          </a:ln>
        </p:spPr>
      </p:pic>
      <p:pic>
        <p:nvPicPr>
          <p:cNvPr descr="IMG_5927.JPG" id="267" name="Shape 267"/>
          <p:cNvPicPr preferRelativeResize="0"/>
          <p:nvPr>
            <p:ph idx="2" type="body"/>
          </p:nvPr>
        </p:nvPicPr>
        <p:blipFill rotWithShape="1">
          <a:blip r:embed="rId4">
            <a:alphaModFix/>
          </a:blip>
          <a:srcRect b="0" l="0" r="0" t="0"/>
          <a:stretch/>
        </p:blipFill>
        <p:spPr>
          <a:xfrm>
            <a:off x="4648200" y="2348706"/>
            <a:ext cx="4038600" cy="30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655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Calibri"/>
              <a:buNone/>
            </a:pPr>
            <a:r>
              <a:rPr b="0" i="0" lang="pl" sz="4400" u="none" cap="none" strike="noStrike">
                <a:solidFill>
                  <a:schemeClr val="lt1"/>
                </a:solidFill>
                <a:latin typeface="Calibri"/>
                <a:ea typeface="Calibri"/>
                <a:cs typeface="Calibri"/>
                <a:sym typeface="Calibri"/>
              </a:rPr>
              <a:t>To conclude.....</a:t>
            </a:r>
            <a:endParaRPr b="0" i="0" sz="4400" u="none" cap="none" strike="noStrike">
              <a:solidFill>
                <a:schemeClr val="lt1"/>
              </a:solidFill>
              <a:latin typeface="Calibri"/>
              <a:ea typeface="Calibri"/>
              <a:cs typeface="Calibri"/>
              <a:sym typeface="Calibri"/>
            </a:endParaRPr>
          </a:p>
        </p:txBody>
      </p:sp>
      <p:pic>
        <p:nvPicPr>
          <p:cNvPr id="273" name="Shape 273"/>
          <p:cNvPicPr preferRelativeResize="0"/>
          <p:nvPr/>
        </p:nvPicPr>
        <p:blipFill>
          <a:blip r:embed="rId3">
            <a:alphaModFix/>
          </a:blip>
          <a:stretch>
            <a:fillRect/>
          </a:stretch>
        </p:blipFill>
        <p:spPr>
          <a:xfrm>
            <a:off x="1666875" y="2112963"/>
            <a:ext cx="5810250" cy="29051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A few words about us...</a:t>
            </a:r>
            <a:endParaRPr b="0" i="0" sz="4400" u="none" cap="none" strike="noStrike">
              <a:solidFill>
                <a:schemeClr val="lt1"/>
              </a:solidFill>
              <a:latin typeface="Libre Baskerville"/>
              <a:ea typeface="Libre Baskerville"/>
              <a:cs typeface="Libre Baskerville"/>
              <a:sym typeface="Libre Baskerville"/>
            </a:endParaRPr>
          </a:p>
        </p:txBody>
      </p:sp>
      <p:pic>
        <p:nvPicPr>
          <p:cNvPr descr="pobrane.png" id="140" name="Shape 140"/>
          <p:cNvPicPr preferRelativeResize="0"/>
          <p:nvPr>
            <p:ph idx="1" type="body"/>
          </p:nvPr>
        </p:nvPicPr>
        <p:blipFill rotWithShape="1">
          <a:blip r:embed="rId3">
            <a:alphaModFix/>
          </a:blip>
          <a:srcRect b="0" l="0" r="0" t="0"/>
          <a:stretch/>
        </p:blipFill>
        <p:spPr>
          <a:xfrm>
            <a:off x="1428728" y="3214686"/>
            <a:ext cx="1676400" cy="1562100"/>
          </a:xfrm>
          <a:prstGeom prst="rect">
            <a:avLst/>
          </a:prstGeom>
          <a:noFill/>
          <a:ln>
            <a:noFill/>
          </a:ln>
        </p:spPr>
      </p:pic>
      <p:pic>
        <p:nvPicPr>
          <p:cNvPr descr="images.jpg" id="141" name="Shape 141"/>
          <p:cNvPicPr preferRelativeResize="0"/>
          <p:nvPr>
            <p:ph idx="2" type="body"/>
          </p:nvPr>
        </p:nvPicPr>
        <p:blipFill rotWithShape="1">
          <a:blip r:embed="rId4">
            <a:alphaModFix/>
          </a:blip>
          <a:srcRect b="0" l="0" r="0" t="0"/>
          <a:stretch/>
        </p:blipFill>
        <p:spPr>
          <a:xfrm>
            <a:off x="6000760" y="4000504"/>
            <a:ext cx="1973700" cy="1643100"/>
          </a:xfrm>
          <a:prstGeom prst="rect">
            <a:avLst/>
          </a:prstGeom>
          <a:noFill/>
          <a:ln>
            <a:noFill/>
          </a:ln>
        </p:spPr>
      </p:pic>
      <p:sp>
        <p:nvSpPr>
          <p:cNvPr id="142" name="Shape 142"/>
          <p:cNvSpPr txBox="1"/>
          <p:nvPr/>
        </p:nvSpPr>
        <p:spPr>
          <a:xfrm>
            <a:off x="928662" y="1714488"/>
            <a:ext cx="28575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pl" sz="1800" u="none" cap="none" strike="noStrike">
                <a:solidFill>
                  <a:schemeClr val="lt1"/>
                </a:solidFill>
                <a:latin typeface="Libre Baskerville"/>
                <a:ea typeface="Libre Baskerville"/>
                <a:cs typeface="Libre Baskerville"/>
                <a:sym typeface="Libre Baskerville"/>
              </a:rPr>
              <a:t>Our </a:t>
            </a:r>
            <a:r>
              <a:rPr b="0" i="0" lang="pl" sz="2000" u="none" cap="none" strike="noStrike">
                <a:solidFill>
                  <a:schemeClr val="lt1"/>
                </a:solidFill>
                <a:latin typeface="Libre Baskerville"/>
                <a:ea typeface="Libre Baskerville"/>
                <a:cs typeface="Libre Baskerville"/>
                <a:sym typeface="Libre Baskerville"/>
              </a:rPr>
              <a:t>town</a:t>
            </a:r>
            <a:r>
              <a:rPr b="0" i="0" lang="pl" sz="1800" u="none" cap="none" strike="noStrike">
                <a:solidFill>
                  <a:schemeClr val="lt1"/>
                </a:solidFill>
                <a:latin typeface="Libre Baskerville"/>
                <a:ea typeface="Libre Baskerville"/>
                <a:cs typeface="Libre Baskerville"/>
                <a:sym typeface="Libre Baskerville"/>
              </a:rPr>
              <a:t> is called Głogów Małopolski and is situated in the south- east of Poland. </a:t>
            </a:r>
            <a:endParaRPr b="0" i="0" sz="1800" u="none" cap="none" strike="noStrike">
              <a:solidFill>
                <a:schemeClr val="lt1"/>
              </a:solidFill>
              <a:latin typeface="Libre Baskerville"/>
              <a:ea typeface="Libre Baskerville"/>
              <a:cs typeface="Libre Baskerville"/>
              <a:sym typeface="Libre Baskerville"/>
            </a:endParaRPr>
          </a:p>
        </p:txBody>
      </p:sp>
      <p:pic>
        <p:nvPicPr>
          <p:cNvPr descr="pobrane (1).jpg" id="143" name="Shape 143"/>
          <p:cNvPicPr preferRelativeResize="0"/>
          <p:nvPr/>
        </p:nvPicPr>
        <p:blipFill rotWithShape="1">
          <a:blip r:embed="rId5">
            <a:alphaModFix/>
          </a:blip>
          <a:srcRect b="0" l="0" r="0" t="0"/>
          <a:stretch/>
        </p:blipFill>
        <p:spPr>
          <a:xfrm>
            <a:off x="6000760" y="1857364"/>
            <a:ext cx="1973580" cy="1785950"/>
          </a:xfrm>
          <a:prstGeom prst="rect">
            <a:avLst/>
          </a:prstGeom>
          <a:noFill/>
          <a:ln>
            <a:noFill/>
          </a:ln>
        </p:spPr>
      </p:pic>
      <p:pic>
        <p:nvPicPr>
          <p:cNvPr descr="pobrane.jpg" id="144" name="Shape 144"/>
          <p:cNvPicPr preferRelativeResize="0"/>
          <p:nvPr/>
        </p:nvPicPr>
        <p:blipFill rotWithShape="1">
          <a:blip r:embed="rId6">
            <a:alphaModFix/>
          </a:blip>
          <a:srcRect b="0" l="0" r="0" t="0"/>
          <a:stretch/>
        </p:blipFill>
        <p:spPr>
          <a:xfrm>
            <a:off x="4000496" y="2786058"/>
            <a:ext cx="1785950" cy="22145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Calibri"/>
              <a:buNone/>
            </a:pPr>
            <a:r>
              <a:rPr b="0" i="0" lang="pl" sz="4400" u="none" cap="none" strike="noStrike">
                <a:solidFill>
                  <a:schemeClr val="lt1"/>
                </a:solidFill>
                <a:latin typeface="Calibri"/>
                <a:ea typeface="Calibri"/>
                <a:cs typeface="Calibri"/>
                <a:sym typeface="Calibri"/>
              </a:rPr>
              <a:t> </a:t>
            </a:r>
            <a:endParaRPr b="0" i="0" sz="4400" u="none" cap="none" strike="noStrike">
              <a:solidFill>
                <a:schemeClr val="lt1"/>
              </a:solidFill>
              <a:latin typeface="Calibri"/>
              <a:ea typeface="Calibri"/>
              <a:cs typeface="Calibri"/>
              <a:sym typeface="Calibri"/>
            </a:endParaRPr>
          </a:p>
        </p:txBody>
      </p:sp>
      <p:pic>
        <p:nvPicPr>
          <p:cNvPr descr="images (3).jpg" id="150" name="Shape 150"/>
          <p:cNvPicPr preferRelativeResize="0"/>
          <p:nvPr>
            <p:ph idx="1" type="body"/>
          </p:nvPr>
        </p:nvPicPr>
        <p:blipFill rotWithShape="1">
          <a:blip r:embed="rId3">
            <a:alphaModFix/>
          </a:blip>
          <a:srcRect b="0" l="0" r="0" t="0"/>
          <a:stretch/>
        </p:blipFill>
        <p:spPr>
          <a:xfrm>
            <a:off x="5357817" y="4214818"/>
            <a:ext cx="3113100" cy="2071800"/>
          </a:xfrm>
          <a:prstGeom prst="rect">
            <a:avLst/>
          </a:prstGeom>
          <a:noFill/>
          <a:ln>
            <a:noFill/>
          </a:ln>
        </p:spPr>
      </p:pic>
      <p:pic>
        <p:nvPicPr>
          <p:cNvPr descr="pobrane (2).jpg" id="151" name="Shape 151"/>
          <p:cNvPicPr preferRelativeResize="0"/>
          <p:nvPr>
            <p:ph idx="2" type="body"/>
          </p:nvPr>
        </p:nvPicPr>
        <p:blipFill rotWithShape="1">
          <a:blip r:embed="rId4">
            <a:alphaModFix/>
          </a:blip>
          <a:srcRect b="0" l="0" r="0" t="0"/>
          <a:stretch/>
        </p:blipFill>
        <p:spPr>
          <a:xfrm>
            <a:off x="5357818" y="428604"/>
            <a:ext cx="3000300" cy="2257500"/>
          </a:xfrm>
          <a:prstGeom prst="rect">
            <a:avLst/>
          </a:prstGeom>
          <a:noFill/>
          <a:ln>
            <a:noFill/>
          </a:ln>
        </p:spPr>
      </p:pic>
      <p:sp>
        <p:nvSpPr>
          <p:cNvPr id="152" name="Shape 152"/>
          <p:cNvSpPr txBox="1"/>
          <p:nvPr/>
        </p:nvSpPr>
        <p:spPr>
          <a:xfrm>
            <a:off x="2000232" y="785794"/>
            <a:ext cx="325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pl" sz="1800" u="none" cap="none" strike="noStrike">
                <a:solidFill>
                  <a:schemeClr val="lt1"/>
                </a:solidFill>
                <a:latin typeface="Calibri"/>
                <a:ea typeface="Calibri"/>
                <a:cs typeface="Calibri"/>
                <a:sym typeface="Calibri"/>
              </a:rPr>
              <a:t>`</a:t>
            </a:r>
            <a:endParaRPr/>
          </a:p>
        </p:txBody>
      </p:sp>
      <p:pic>
        <p:nvPicPr>
          <p:cNvPr descr="rzeszow.jpg" id="153" name="Shape 153"/>
          <p:cNvPicPr preferRelativeResize="0"/>
          <p:nvPr/>
        </p:nvPicPr>
        <p:blipFill rotWithShape="1">
          <a:blip r:embed="rId5">
            <a:alphaModFix/>
          </a:blip>
          <a:srcRect b="0" l="0" r="0" t="0"/>
          <a:stretch/>
        </p:blipFill>
        <p:spPr>
          <a:xfrm>
            <a:off x="785771" y="3571875"/>
            <a:ext cx="4070874" cy="2714750"/>
          </a:xfrm>
          <a:prstGeom prst="rect">
            <a:avLst/>
          </a:prstGeom>
          <a:noFill/>
          <a:ln>
            <a:noFill/>
          </a:ln>
        </p:spPr>
      </p:pic>
      <p:sp>
        <p:nvSpPr>
          <p:cNvPr id="154" name="Shape 154"/>
          <p:cNvSpPr txBox="1"/>
          <p:nvPr/>
        </p:nvSpPr>
        <p:spPr>
          <a:xfrm>
            <a:off x="785775" y="507550"/>
            <a:ext cx="4279200" cy="92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l" sz="2000">
                <a:solidFill>
                  <a:schemeClr val="lt1"/>
                </a:solidFill>
                <a:latin typeface="Libre Baskerville"/>
                <a:ea typeface="Libre Baskerville"/>
                <a:cs typeface="Libre Baskerville"/>
                <a:sym typeface="Libre Baskerville"/>
              </a:rPr>
              <a:t>Our town is only 10 km away </a:t>
            </a:r>
            <a:endParaRPr/>
          </a:p>
          <a:p>
            <a:pPr indent="0" lvl="0" marL="0" marR="0" rtl="0" algn="l">
              <a:spcBef>
                <a:spcPts val="0"/>
              </a:spcBef>
              <a:spcAft>
                <a:spcPts val="0"/>
              </a:spcAft>
              <a:buNone/>
            </a:pPr>
            <a:r>
              <a:rPr lang="pl" sz="2000">
                <a:solidFill>
                  <a:schemeClr val="lt1"/>
                </a:solidFill>
                <a:latin typeface="Libre Baskerville"/>
                <a:ea typeface="Libre Baskerville"/>
                <a:cs typeface="Libre Baskerville"/>
                <a:sym typeface="Libre Baskerville"/>
              </a:rPr>
              <a:t>from Rzeszów- Jasionka airport....</a:t>
            </a:r>
            <a:endParaRPr sz="2000">
              <a:solidFill>
                <a:schemeClr val="lt1"/>
              </a:solidFill>
              <a:latin typeface="Libre Baskerville"/>
              <a:ea typeface="Libre Baskerville"/>
              <a:cs typeface="Libre Baskerville"/>
              <a:sym typeface="Libre Baskerville"/>
            </a:endParaRPr>
          </a:p>
        </p:txBody>
      </p:sp>
      <p:pic>
        <p:nvPicPr>
          <p:cNvPr descr="pobrane (3).jpg" id="155" name="Shape 155"/>
          <p:cNvPicPr preferRelativeResize="0"/>
          <p:nvPr/>
        </p:nvPicPr>
        <p:blipFill rotWithShape="1">
          <a:blip r:embed="rId6">
            <a:alphaModFix/>
          </a:blip>
          <a:srcRect b="0" l="0" r="0" t="0"/>
          <a:stretch/>
        </p:blipFill>
        <p:spPr>
          <a:xfrm>
            <a:off x="785775" y="1773250"/>
            <a:ext cx="2853615" cy="1486450"/>
          </a:xfrm>
          <a:prstGeom prst="rect">
            <a:avLst/>
          </a:prstGeom>
          <a:noFill/>
          <a:ln>
            <a:noFill/>
          </a:ln>
        </p:spPr>
      </p:pic>
      <p:sp>
        <p:nvSpPr>
          <p:cNvPr id="156" name="Shape 156"/>
          <p:cNvSpPr txBox="1"/>
          <p:nvPr/>
        </p:nvSpPr>
        <p:spPr>
          <a:xfrm>
            <a:off x="5064974" y="2942575"/>
            <a:ext cx="34059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l" sz="2000">
                <a:solidFill>
                  <a:schemeClr val="lt1"/>
                </a:solidFill>
                <a:latin typeface="Libre Baskerville"/>
                <a:ea typeface="Libre Baskerville"/>
                <a:cs typeface="Libre Baskerville"/>
                <a:sym typeface="Libre Baskerville"/>
              </a:rPr>
              <a:t>...and 14 km away from</a:t>
            </a:r>
            <a:endParaRPr/>
          </a:p>
          <a:p>
            <a:pPr indent="0" lvl="0" marL="0" marR="0" rtl="0" algn="l">
              <a:spcBef>
                <a:spcPts val="0"/>
              </a:spcBef>
              <a:spcAft>
                <a:spcPts val="0"/>
              </a:spcAft>
              <a:buNone/>
            </a:pPr>
            <a:r>
              <a:rPr lang="pl" sz="2000">
                <a:solidFill>
                  <a:schemeClr val="lt1"/>
                </a:solidFill>
                <a:latin typeface="Libre Baskerville"/>
                <a:ea typeface="Libre Baskerville"/>
                <a:cs typeface="Libre Baskerville"/>
                <a:sym typeface="Libre Baskerville"/>
              </a:rPr>
              <a:t>RZESZÓW - the capital</a:t>
            </a:r>
            <a:endParaRPr/>
          </a:p>
          <a:p>
            <a:pPr indent="0" lvl="0" marL="0" marR="0" rtl="0" algn="l">
              <a:spcBef>
                <a:spcPts val="0"/>
              </a:spcBef>
              <a:spcAft>
                <a:spcPts val="0"/>
              </a:spcAft>
              <a:buNone/>
            </a:pPr>
            <a:r>
              <a:rPr lang="pl" sz="2000">
                <a:solidFill>
                  <a:schemeClr val="lt1"/>
                </a:solidFill>
                <a:latin typeface="Libre Baskerville"/>
                <a:ea typeface="Libre Baskerville"/>
                <a:cs typeface="Libre Baskerville"/>
                <a:sym typeface="Libre Baskerville"/>
              </a:rPr>
              <a:t>of our region .</a:t>
            </a:r>
            <a:endParaRPr sz="20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42844" y="50004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Our school</a:t>
            </a:r>
            <a:endParaRPr b="0" i="0" sz="4400" u="none" cap="none" strike="noStrike">
              <a:solidFill>
                <a:schemeClr val="lt1"/>
              </a:solidFill>
              <a:latin typeface="Libre Baskerville"/>
              <a:ea typeface="Libre Baskerville"/>
              <a:cs typeface="Libre Baskerville"/>
              <a:sym typeface="Libre Baskerville"/>
            </a:endParaRPr>
          </a:p>
        </p:txBody>
      </p:sp>
      <p:pic>
        <p:nvPicPr>
          <p:cNvPr descr="images (1).jpg" id="162" name="Shape 162"/>
          <p:cNvPicPr preferRelativeResize="0"/>
          <p:nvPr>
            <p:ph idx="1" type="body"/>
          </p:nvPr>
        </p:nvPicPr>
        <p:blipFill rotWithShape="1">
          <a:blip r:embed="rId3">
            <a:alphaModFix/>
          </a:blip>
          <a:srcRect b="0" l="0" r="0" t="0"/>
          <a:stretch/>
        </p:blipFill>
        <p:spPr>
          <a:xfrm>
            <a:off x="4463150" y="3071800"/>
            <a:ext cx="4046100" cy="2575200"/>
          </a:xfrm>
          <a:prstGeom prst="rect">
            <a:avLst/>
          </a:prstGeom>
          <a:noFill/>
          <a:ln>
            <a:noFill/>
          </a:ln>
        </p:spPr>
      </p:pic>
      <p:sp>
        <p:nvSpPr>
          <p:cNvPr id="163" name="Shape 163"/>
          <p:cNvSpPr txBox="1"/>
          <p:nvPr/>
        </p:nvSpPr>
        <p:spPr>
          <a:xfrm>
            <a:off x="1285852" y="1714488"/>
            <a:ext cx="67152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pl" sz="2000">
                <a:solidFill>
                  <a:schemeClr val="lt1"/>
                </a:solidFill>
                <a:latin typeface="Libre Baskerville"/>
                <a:ea typeface="Libre Baskerville"/>
                <a:cs typeface="Libre Baskerville"/>
                <a:sym typeface="Libre Baskerville"/>
              </a:rPr>
              <a:t>Our school is composed of two units: the primary and the lower secondary. About 800 students study here.</a:t>
            </a:r>
            <a:endParaRPr sz="2000">
              <a:solidFill>
                <a:schemeClr val="lt1"/>
              </a:solidFill>
              <a:latin typeface="Libre Baskerville"/>
              <a:ea typeface="Libre Baskerville"/>
              <a:cs typeface="Libre Baskerville"/>
              <a:sym typeface="Libre Baskerville"/>
            </a:endParaRPr>
          </a:p>
        </p:txBody>
      </p:sp>
      <p:pic>
        <p:nvPicPr>
          <p:cNvPr descr="pobrane (4).jpg" id="164" name="Shape 164"/>
          <p:cNvPicPr preferRelativeResize="0"/>
          <p:nvPr/>
        </p:nvPicPr>
        <p:blipFill rotWithShape="1">
          <a:blip r:embed="rId4">
            <a:alphaModFix/>
          </a:blip>
          <a:srcRect b="0" l="0" r="0" t="0"/>
          <a:stretch/>
        </p:blipFill>
        <p:spPr>
          <a:xfrm>
            <a:off x="580350" y="3071798"/>
            <a:ext cx="3780400" cy="2575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959"/>
              <a:buFont typeface="Libre Baskerville"/>
              <a:buNone/>
            </a:pPr>
            <a:r>
              <a:rPr b="0" i="0" lang="pl" sz="3959" u="none" cap="none" strike="noStrike">
                <a:solidFill>
                  <a:schemeClr val="lt1"/>
                </a:solidFill>
                <a:latin typeface="Libre Baskerville"/>
                <a:ea typeface="Libre Baskerville"/>
                <a:cs typeface="Libre Baskerville"/>
                <a:sym typeface="Libre Baskerville"/>
              </a:rPr>
              <a:t>Our work within the project </a:t>
            </a:r>
            <a:br>
              <a:rPr b="0" i="0" lang="pl" sz="3959" u="none" cap="none" strike="noStrike">
                <a:solidFill>
                  <a:schemeClr val="lt1"/>
                </a:solidFill>
                <a:latin typeface="Libre Baskerville"/>
                <a:ea typeface="Libre Baskerville"/>
                <a:cs typeface="Libre Baskerville"/>
                <a:sym typeface="Libre Baskerville"/>
              </a:rPr>
            </a:br>
            <a:r>
              <a:rPr b="0" i="0" lang="pl" sz="3959" u="none" cap="none" strike="noStrike">
                <a:solidFill>
                  <a:schemeClr val="lt1"/>
                </a:solidFill>
                <a:latin typeface="Libre Baskerville"/>
                <a:ea typeface="Libre Baskerville"/>
                <a:cs typeface="Libre Baskerville"/>
                <a:sym typeface="Libre Baskerville"/>
              </a:rPr>
              <a:t>Erasmus +FOCUS</a:t>
            </a:r>
            <a:endParaRPr b="0" i="0" sz="3959" u="none" cap="none" strike="noStrike">
              <a:solidFill>
                <a:schemeClr val="lt1"/>
              </a:solidFill>
              <a:latin typeface="Libre Baskerville"/>
              <a:ea typeface="Libre Baskerville"/>
              <a:cs typeface="Libre Baskerville"/>
              <a:sym typeface="Libre Baskerville"/>
            </a:endParaRPr>
          </a:p>
        </p:txBody>
      </p:sp>
      <p:sp>
        <p:nvSpPr>
          <p:cNvPr id="170" name="Shape 170"/>
          <p:cNvSpPr txBox="1"/>
          <p:nvPr>
            <p:ph idx="1" type="body"/>
          </p:nvPr>
        </p:nvSpPr>
        <p:spPr>
          <a:xfrm>
            <a:off x="457200" y="1928800"/>
            <a:ext cx="4038600" cy="1889400"/>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000"/>
              <a:buFont typeface="Arial"/>
              <a:buNone/>
            </a:pPr>
            <a:r>
              <a:rPr b="0" i="0" lang="pl" sz="2000" u="none" cap="none" strike="noStrike">
                <a:solidFill>
                  <a:schemeClr val="lt1"/>
                </a:solidFill>
                <a:latin typeface="Libre Baskerville"/>
                <a:ea typeface="Libre Baskerville"/>
                <a:cs typeface="Libre Baskerville"/>
                <a:sym typeface="Libre Baskerville"/>
              </a:rPr>
              <a:t>     </a:t>
            </a:r>
            <a:r>
              <a:rPr b="0" i="0" lang="pl" sz="1800" u="none" cap="none" strike="noStrike">
                <a:solidFill>
                  <a:schemeClr val="lt1"/>
                </a:solidFill>
                <a:latin typeface="Libre Baskerville"/>
                <a:ea typeface="Libre Baskerville"/>
                <a:cs typeface="Libre Baskerville"/>
                <a:sym typeface="Libre Baskerville"/>
              </a:rPr>
              <a:t>During the last 4 months students tried to deal with the subject of </a:t>
            </a:r>
            <a:r>
              <a:rPr b="1" i="0" lang="pl" sz="1800" u="none" cap="none" strike="noStrike">
                <a:solidFill>
                  <a:srgbClr val="0F243E"/>
                </a:solidFill>
                <a:latin typeface="Libre Baskerville"/>
                <a:ea typeface="Libre Baskerville"/>
                <a:cs typeface="Libre Baskerville"/>
                <a:sym typeface="Libre Baskerville"/>
              </a:rPr>
              <a:t>bullying</a:t>
            </a:r>
            <a:r>
              <a:rPr b="1" i="0" lang="pl" sz="1800" u="none" cap="none" strike="noStrike">
                <a:solidFill>
                  <a:srgbClr val="17365D"/>
                </a:solidFill>
                <a:latin typeface="Libre Baskerville"/>
                <a:ea typeface="Libre Baskerville"/>
                <a:cs typeface="Libre Baskerville"/>
                <a:sym typeface="Libre Baskerville"/>
              </a:rPr>
              <a:t>, </a:t>
            </a:r>
            <a:r>
              <a:rPr b="0" i="0" lang="pl" sz="1800" u="none" cap="none" strike="noStrike">
                <a:solidFill>
                  <a:schemeClr val="lt1"/>
                </a:solidFill>
                <a:latin typeface="Libre Baskerville"/>
                <a:ea typeface="Libre Baskerville"/>
                <a:cs typeface="Libre Baskerville"/>
                <a:sym typeface="Libre Baskerville"/>
              </a:rPr>
              <a:t>learn more about </a:t>
            </a:r>
            <a:r>
              <a:rPr b="1" i="0" lang="pl" sz="1800" u="none" cap="none" strike="noStrike">
                <a:solidFill>
                  <a:srgbClr val="0F243E"/>
                </a:solidFill>
                <a:latin typeface="Libre Baskerville"/>
                <a:ea typeface="Libre Baskerville"/>
                <a:cs typeface="Libre Baskerville"/>
                <a:sym typeface="Libre Baskerville"/>
              </a:rPr>
              <a:t>teambuilding</a:t>
            </a:r>
            <a:r>
              <a:rPr b="0" i="0" lang="pl" sz="1800" u="none" cap="none" strike="noStrike">
                <a:solidFill>
                  <a:srgbClr val="0F243E"/>
                </a:solidFill>
                <a:latin typeface="Libre Baskerville"/>
                <a:ea typeface="Libre Baskerville"/>
                <a:cs typeface="Libre Baskerville"/>
                <a:sym typeface="Libre Baskerville"/>
              </a:rPr>
              <a:t>  </a:t>
            </a:r>
            <a:r>
              <a:rPr b="0" i="0" lang="pl" sz="1800" u="none" cap="none" strike="noStrike">
                <a:solidFill>
                  <a:schemeClr val="lt1"/>
                </a:solidFill>
                <a:latin typeface="Libre Baskerville"/>
                <a:ea typeface="Libre Baskerville"/>
                <a:cs typeface="Libre Baskerville"/>
                <a:sym typeface="Libre Baskerville"/>
              </a:rPr>
              <a:t>and discover what </a:t>
            </a:r>
            <a:r>
              <a:rPr b="1" i="0" lang="pl" sz="1800" u="none" cap="none" strike="noStrike">
                <a:solidFill>
                  <a:srgbClr val="0F243E"/>
                </a:solidFill>
                <a:latin typeface="Libre Baskerville"/>
                <a:ea typeface="Libre Baskerville"/>
                <a:cs typeface="Libre Baskerville"/>
                <a:sym typeface="Libre Baskerville"/>
              </a:rPr>
              <a:t>effective communication </a:t>
            </a:r>
            <a:r>
              <a:rPr b="0" i="0" lang="pl" sz="1800" u="none" cap="none" strike="noStrike">
                <a:solidFill>
                  <a:schemeClr val="lt1"/>
                </a:solidFill>
                <a:latin typeface="Libre Baskerville"/>
                <a:ea typeface="Libre Baskerville"/>
                <a:cs typeface="Libre Baskerville"/>
                <a:sym typeface="Libre Baskerville"/>
              </a:rPr>
              <a:t>is.</a:t>
            </a:r>
            <a:r>
              <a:rPr b="0" i="0" lang="pl" sz="2000" u="none" cap="none" strike="noStrike">
                <a:solidFill>
                  <a:schemeClr val="lt1"/>
                </a:solidFill>
                <a:latin typeface="Libre Baskerville"/>
                <a:ea typeface="Libre Baskerville"/>
                <a:cs typeface="Libre Baskerville"/>
                <a:sym typeface="Libre Baskerville"/>
              </a:rPr>
              <a:t> </a:t>
            </a:r>
            <a:endParaRPr b="0" i="0" sz="2000" u="none" cap="none" strike="noStrike">
              <a:solidFill>
                <a:schemeClr val="lt1"/>
              </a:solidFill>
              <a:latin typeface="Libre Baskerville"/>
              <a:ea typeface="Libre Baskerville"/>
              <a:cs typeface="Libre Baskerville"/>
              <a:sym typeface="Libre Baskerville"/>
            </a:endParaRPr>
          </a:p>
        </p:txBody>
      </p:sp>
      <p:pic>
        <p:nvPicPr>
          <p:cNvPr descr="IMAG1799.jpg" id="171" name="Shape 171"/>
          <p:cNvPicPr preferRelativeResize="0"/>
          <p:nvPr>
            <p:ph idx="2" type="body"/>
          </p:nvPr>
        </p:nvPicPr>
        <p:blipFill rotWithShape="1">
          <a:blip r:embed="rId3">
            <a:alphaModFix/>
          </a:blip>
          <a:srcRect b="0" l="0" r="0" t="0"/>
          <a:stretch/>
        </p:blipFill>
        <p:spPr>
          <a:xfrm>
            <a:off x="4648188" y="1546588"/>
            <a:ext cx="4038600" cy="2271600"/>
          </a:xfrm>
          <a:prstGeom prst="rect">
            <a:avLst/>
          </a:prstGeom>
          <a:noFill/>
          <a:ln>
            <a:noFill/>
          </a:ln>
        </p:spPr>
      </p:pic>
      <p:pic>
        <p:nvPicPr>
          <p:cNvPr descr="IMAG1715.jpg" id="172" name="Shape 172"/>
          <p:cNvPicPr preferRelativeResize="0"/>
          <p:nvPr/>
        </p:nvPicPr>
        <p:blipFill rotWithShape="1">
          <a:blip r:embed="rId4">
            <a:alphaModFix/>
          </a:blip>
          <a:srcRect b="0" l="0" r="0" t="0"/>
          <a:stretch/>
        </p:blipFill>
        <p:spPr>
          <a:xfrm>
            <a:off x="4648188" y="4059255"/>
            <a:ext cx="3059927" cy="1721209"/>
          </a:xfrm>
          <a:prstGeom prst="rect">
            <a:avLst/>
          </a:prstGeom>
          <a:noFill/>
          <a:ln>
            <a:noFill/>
          </a:ln>
        </p:spPr>
      </p:pic>
      <p:pic>
        <p:nvPicPr>
          <p:cNvPr descr="IMG_5303.JPG" id="173" name="Shape 173"/>
          <p:cNvPicPr preferRelativeResize="0"/>
          <p:nvPr/>
        </p:nvPicPr>
        <p:blipFill rotWithShape="1">
          <a:blip r:embed="rId5">
            <a:alphaModFix/>
          </a:blip>
          <a:srcRect b="0" l="0" r="0" t="0"/>
          <a:stretch/>
        </p:blipFill>
        <p:spPr>
          <a:xfrm>
            <a:off x="1661600" y="4059251"/>
            <a:ext cx="2834201" cy="1889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Libre Baskerville"/>
              <a:buNone/>
            </a:pPr>
            <a:r>
              <a:rPr b="0" i="0" lang="pl" sz="4400" u="none" cap="none" strike="noStrike">
                <a:solidFill>
                  <a:schemeClr val="lt1"/>
                </a:solidFill>
                <a:latin typeface="Libre Baskerville"/>
                <a:ea typeface="Libre Baskerville"/>
                <a:cs typeface="Libre Baskerville"/>
                <a:sym typeface="Libre Baskerville"/>
              </a:rPr>
              <a:t>Bullying</a:t>
            </a:r>
            <a:endParaRPr b="0" i="0" sz="4400" u="none" cap="none" strike="noStrike">
              <a:solidFill>
                <a:schemeClr val="lt1"/>
              </a:solidFill>
              <a:latin typeface="Libre Baskerville"/>
              <a:ea typeface="Libre Baskerville"/>
              <a:cs typeface="Libre Baskerville"/>
              <a:sym typeface="Libre Baskerville"/>
            </a:endParaRPr>
          </a:p>
        </p:txBody>
      </p:sp>
      <p:pic>
        <p:nvPicPr>
          <p:cNvPr descr="pobrane (2).png" id="179" name="Shape 179"/>
          <p:cNvPicPr preferRelativeResize="0"/>
          <p:nvPr/>
        </p:nvPicPr>
        <p:blipFill rotWithShape="1">
          <a:blip r:embed="rId3">
            <a:alphaModFix/>
          </a:blip>
          <a:srcRect b="0" l="0" r="0" t="0"/>
          <a:stretch/>
        </p:blipFill>
        <p:spPr>
          <a:xfrm>
            <a:off x="5857884" y="142852"/>
            <a:ext cx="2071702" cy="1254749"/>
          </a:xfrm>
          <a:prstGeom prst="rect">
            <a:avLst/>
          </a:prstGeom>
          <a:noFill/>
          <a:ln>
            <a:noFill/>
          </a:ln>
        </p:spPr>
      </p:pic>
      <p:sp>
        <p:nvSpPr>
          <p:cNvPr id="180" name="Shape 180"/>
          <p:cNvSpPr/>
          <p:nvPr/>
        </p:nvSpPr>
        <p:spPr>
          <a:xfrm>
            <a:off x="786475" y="1571600"/>
            <a:ext cx="7817400" cy="10158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pl" sz="2000">
                <a:solidFill>
                  <a:schemeClr val="lt1"/>
                </a:solidFill>
                <a:latin typeface="Libre Baskerville"/>
                <a:ea typeface="Libre Baskerville"/>
                <a:cs typeface="Libre Baskerville"/>
                <a:sym typeface="Libre Baskerville"/>
              </a:rPr>
              <a:t>It could be defined as unwanted negative behaviour, verbal, psychological or physical, conducted by an individual or group against another person and which is repeated over time</a:t>
            </a:r>
            <a:r>
              <a:rPr lang="pl" sz="2000">
                <a:solidFill>
                  <a:schemeClr val="lt1"/>
                </a:solidFill>
                <a:latin typeface="Libre Baskerville"/>
                <a:ea typeface="Libre Baskerville"/>
                <a:cs typeface="Libre Baskerville"/>
                <a:sym typeface="Libre Baskerville"/>
              </a:rPr>
              <a:t>.</a:t>
            </a:r>
            <a:endParaRPr sz="2000">
              <a:solidFill>
                <a:schemeClr val="lt1"/>
              </a:solidFill>
              <a:latin typeface="Libre Baskerville"/>
              <a:ea typeface="Libre Baskerville"/>
              <a:cs typeface="Libre Baskerville"/>
              <a:sym typeface="Libre Baskerville"/>
            </a:endParaRPr>
          </a:p>
        </p:txBody>
      </p:sp>
      <p:pic>
        <p:nvPicPr>
          <p:cNvPr descr="IMAG1792.jpg" id="181" name="Shape 181"/>
          <p:cNvPicPr preferRelativeResize="0"/>
          <p:nvPr/>
        </p:nvPicPr>
        <p:blipFill rotWithShape="1">
          <a:blip r:embed="rId4">
            <a:alphaModFix/>
          </a:blip>
          <a:srcRect b="0" l="0" r="0" t="0"/>
          <a:stretch/>
        </p:blipFill>
        <p:spPr>
          <a:xfrm>
            <a:off x="786475" y="2741358"/>
            <a:ext cx="5036377" cy="28329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141575"/>
            <a:ext cx="8329500" cy="1190700"/>
          </a:xfrm>
          <a:prstGeom prst="rect">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Libre Baskerville"/>
              <a:buNone/>
            </a:pPr>
            <a:r>
              <a:rPr b="0" i="0" lang="pl" sz="2400" u="none" cap="none" strike="noStrike">
                <a:solidFill>
                  <a:schemeClr val="lt1"/>
                </a:solidFill>
                <a:latin typeface="Libre Baskerville"/>
                <a:ea typeface="Libre Baskerville"/>
                <a:cs typeface="Libre Baskerville"/>
                <a:sym typeface="Libre Baskerville"/>
              </a:rPr>
              <a:t>As a practical activity we made posters encouraging other young people to react when they see the act of bullying.   </a:t>
            </a:r>
            <a:endParaRPr b="0" i="0" sz="2400" u="none" cap="none" strike="noStrike">
              <a:solidFill>
                <a:schemeClr val="lt1"/>
              </a:solidFill>
              <a:latin typeface="Libre Baskerville"/>
              <a:ea typeface="Libre Baskerville"/>
              <a:cs typeface="Libre Baskerville"/>
              <a:sym typeface="Libre Baskerville"/>
            </a:endParaRPr>
          </a:p>
        </p:txBody>
      </p:sp>
      <p:pic>
        <p:nvPicPr>
          <p:cNvPr descr="IMG_5306.JPG" id="187" name="Shape 187"/>
          <p:cNvPicPr preferRelativeResize="0"/>
          <p:nvPr>
            <p:ph idx="1" type="body"/>
          </p:nvPr>
        </p:nvPicPr>
        <p:blipFill rotWithShape="1">
          <a:blip r:embed="rId3">
            <a:alphaModFix/>
          </a:blip>
          <a:srcRect b="0" l="0" r="0" t="0"/>
          <a:stretch/>
        </p:blipFill>
        <p:spPr>
          <a:xfrm>
            <a:off x="714348" y="1571612"/>
            <a:ext cx="3608100" cy="3286200"/>
          </a:xfrm>
          <a:prstGeom prst="rect">
            <a:avLst/>
          </a:prstGeom>
          <a:noFill/>
          <a:ln>
            <a:noFill/>
          </a:ln>
        </p:spPr>
      </p:pic>
      <p:pic>
        <p:nvPicPr>
          <p:cNvPr descr="IMG_5300.JPG" id="188" name="Shape 188"/>
          <p:cNvPicPr preferRelativeResize="0"/>
          <p:nvPr>
            <p:ph idx="2" type="body"/>
          </p:nvPr>
        </p:nvPicPr>
        <p:blipFill rotWithShape="1">
          <a:blip r:embed="rId4">
            <a:alphaModFix/>
          </a:blip>
          <a:srcRect b="0" l="0" r="0" t="0"/>
          <a:stretch/>
        </p:blipFill>
        <p:spPr>
          <a:xfrm>
            <a:off x="4714876" y="1428736"/>
            <a:ext cx="3300300" cy="2475300"/>
          </a:xfrm>
          <a:prstGeom prst="rect">
            <a:avLst/>
          </a:prstGeom>
          <a:noFill/>
          <a:ln>
            <a:noFill/>
          </a:ln>
        </p:spPr>
      </p:pic>
      <p:pic>
        <p:nvPicPr>
          <p:cNvPr descr="IMG_5303.JPG" id="189" name="Shape 189"/>
          <p:cNvPicPr preferRelativeResize="0"/>
          <p:nvPr/>
        </p:nvPicPr>
        <p:blipFill rotWithShape="1">
          <a:blip r:embed="rId5">
            <a:alphaModFix/>
          </a:blip>
          <a:srcRect b="0" l="0" r="0" t="0"/>
          <a:stretch/>
        </p:blipFill>
        <p:spPr>
          <a:xfrm>
            <a:off x="4714876" y="4000504"/>
            <a:ext cx="2464610" cy="1768090"/>
          </a:xfrm>
          <a:prstGeom prst="rect">
            <a:avLst/>
          </a:prstGeom>
          <a:noFill/>
          <a:ln>
            <a:noFill/>
          </a:ln>
        </p:spPr>
      </p:pic>
      <p:sp>
        <p:nvSpPr>
          <p:cNvPr id="190" name="Shape 190"/>
          <p:cNvSpPr txBox="1"/>
          <p:nvPr/>
        </p:nvSpPr>
        <p:spPr>
          <a:xfrm>
            <a:off x="714350" y="5357825"/>
            <a:ext cx="3714600" cy="12957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pl" sz="2000">
                <a:solidFill>
                  <a:schemeClr val="dk1"/>
                </a:solidFill>
                <a:latin typeface="Libre Baskerville"/>
                <a:ea typeface="Libre Baskerville"/>
                <a:cs typeface="Libre Baskerville"/>
                <a:sym typeface="Libre Baskerville"/>
              </a:rPr>
              <a:t>These pictures show our friends from class 7a at work and one of the posters.</a:t>
            </a:r>
            <a:endParaRPr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500025" y="285724"/>
            <a:ext cx="8229600" cy="15231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160"/>
              <a:buFont typeface="Libre Baskerville"/>
              <a:buNone/>
            </a:pPr>
            <a:r>
              <a:rPr b="0" i="0" lang="pl" sz="2160" u="none" cap="none" strike="noStrike">
                <a:solidFill>
                  <a:schemeClr val="lt1"/>
                </a:solidFill>
                <a:latin typeface="Libre Baskerville"/>
                <a:ea typeface="Libre Baskerville"/>
                <a:cs typeface="Libre Baskerville"/>
                <a:sym typeface="Libre Baskerville"/>
              </a:rPr>
              <a:t>On English lesson our friends talked about bullying and learned about it from the perspective of the victim. They heard the story of two bullied teenagers from Britain who used music to fight with this problem. </a:t>
            </a:r>
            <a:endParaRPr b="0" i="0" sz="2160" u="none" cap="none" strike="noStrike">
              <a:solidFill>
                <a:schemeClr val="lt1"/>
              </a:solidFill>
              <a:latin typeface="Libre Baskerville"/>
              <a:ea typeface="Libre Baskerville"/>
              <a:cs typeface="Libre Baskerville"/>
              <a:sym typeface="Libre Baskerville"/>
            </a:endParaRPr>
          </a:p>
        </p:txBody>
      </p:sp>
      <p:pic>
        <p:nvPicPr>
          <p:cNvPr descr="britains-got-talent-2014-contestants-061.jpg" id="196" name="Shape 196"/>
          <p:cNvPicPr preferRelativeResize="0"/>
          <p:nvPr>
            <p:ph idx="2" type="body"/>
          </p:nvPr>
        </p:nvPicPr>
        <p:blipFill rotWithShape="1">
          <a:blip r:embed="rId3">
            <a:alphaModFix/>
          </a:blip>
          <a:srcRect b="0" l="0" r="0" t="0"/>
          <a:stretch/>
        </p:blipFill>
        <p:spPr>
          <a:xfrm>
            <a:off x="4429124" y="2071678"/>
            <a:ext cx="4071900" cy="2563800"/>
          </a:xfrm>
          <a:prstGeom prst="rect">
            <a:avLst/>
          </a:prstGeom>
          <a:noFill/>
          <a:ln>
            <a:noFill/>
          </a:ln>
        </p:spPr>
      </p:pic>
      <p:pic>
        <p:nvPicPr>
          <p:cNvPr descr="pobrane (7).jpg" id="197" name="Shape 197"/>
          <p:cNvPicPr preferRelativeResize="0"/>
          <p:nvPr/>
        </p:nvPicPr>
        <p:blipFill rotWithShape="1">
          <a:blip r:embed="rId4">
            <a:alphaModFix/>
          </a:blip>
          <a:srcRect b="0" l="0" r="0" t="0"/>
          <a:stretch/>
        </p:blipFill>
        <p:spPr>
          <a:xfrm>
            <a:off x="1142976" y="4143380"/>
            <a:ext cx="2897728" cy="1844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642910" y="468567"/>
            <a:ext cx="8001000" cy="12858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200"/>
              <a:buFont typeface="Libre Baskerville"/>
              <a:buNone/>
            </a:pPr>
            <a:r>
              <a:rPr b="0" i="0" lang="pl" sz="2200" u="none" cap="none" strike="noStrike">
                <a:solidFill>
                  <a:schemeClr val="lt1"/>
                </a:solidFill>
                <a:latin typeface="Libre Baskerville"/>
                <a:ea typeface="Libre Baskerville"/>
                <a:cs typeface="Libre Baskerville"/>
                <a:sym typeface="Libre Baskerville"/>
              </a:rPr>
              <a:t>We’ve learned from the lesson a lot. We shared our experience about bullying . We also sang the song using the karaoke version.</a:t>
            </a:r>
            <a:endParaRPr b="0" i="0" sz="2200" u="none" cap="none" strike="noStrike">
              <a:solidFill>
                <a:schemeClr val="lt1"/>
              </a:solidFill>
              <a:latin typeface="Libre Baskerville"/>
              <a:ea typeface="Libre Baskerville"/>
              <a:cs typeface="Libre Baskerville"/>
              <a:sym typeface="Libre Baskerville"/>
            </a:endParaRPr>
          </a:p>
        </p:txBody>
      </p:sp>
      <p:sp>
        <p:nvSpPr>
          <p:cNvPr id="203" name="Shape 203" title="bullying_hopeful_piosenka.MOV">
            <a:hlinkClick r:id="rId3"/>
          </p:cNvPr>
          <p:cNvSpPr/>
          <p:nvPr/>
        </p:nvSpPr>
        <p:spPr>
          <a:xfrm>
            <a:off x="1748200" y="2095525"/>
            <a:ext cx="5790400" cy="4398075"/>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