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8" r:id="rId2"/>
    <p:sldId id="283" r:id="rId3"/>
    <p:sldId id="290" r:id="rId4"/>
    <p:sldId id="296" r:id="rId5"/>
    <p:sldId id="286" r:id="rId6"/>
    <p:sldId id="258" r:id="rId7"/>
    <p:sldId id="285" r:id="rId8"/>
    <p:sldId id="261" r:id="rId9"/>
    <p:sldId id="297" r:id="rId10"/>
    <p:sldId id="287" r:id="rId11"/>
    <p:sldId id="298" r:id="rId12"/>
    <p:sldId id="294" r:id="rId13"/>
    <p:sldId id="269" r:id="rId14"/>
    <p:sldId id="303" r:id="rId15"/>
    <p:sldId id="263" r:id="rId16"/>
    <p:sldId id="304" r:id="rId17"/>
    <p:sldId id="266" r:id="rId18"/>
    <p:sldId id="299" r:id="rId19"/>
    <p:sldId id="300" r:id="rId20"/>
    <p:sldId id="282" r:id="rId21"/>
    <p:sldId id="295" r:id="rId22"/>
    <p:sldId id="301" r:id="rId23"/>
    <p:sldId id="274" r:id="rId24"/>
    <p:sldId id="259" r:id="rId25"/>
    <p:sldId id="302"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FB7BF-0AB1-44E4-BB1B-DEADC9340B77}" type="datetimeFigureOut">
              <a:rPr lang="es-ES" smtClean="0"/>
              <a:pPr/>
              <a:t>03/11/2016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7389C-8BB5-4C85-A27C-99EB23F3A22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C024710E-9938-4265-B215-576844BEADE5}" type="datetimeFigureOut">
              <a:rPr lang="es-ES" smtClean="0"/>
              <a:pPr/>
              <a:t>03/11/2016</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8B3A6225-7D9F-4EFE-B5D9-335C3DDBC502}"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24710E-9938-4265-B215-576844BEADE5}" type="datetimeFigureOut">
              <a:rPr lang="es-ES" smtClean="0"/>
              <a:pPr/>
              <a:t>03/11/2016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B3A6225-7D9F-4EFE-B5D9-335C3DDBC50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24710E-9938-4265-B215-576844BEADE5}" type="datetimeFigureOut">
              <a:rPr lang="es-ES" smtClean="0"/>
              <a:pPr/>
              <a:t>03/11/2016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B3A6225-7D9F-4EFE-B5D9-335C3DDBC50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24710E-9938-4265-B215-576844BEADE5}" type="datetimeFigureOut">
              <a:rPr lang="es-ES" smtClean="0"/>
              <a:pPr/>
              <a:t>03/11/2016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B3A6225-7D9F-4EFE-B5D9-335C3DDBC50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024710E-9938-4265-B215-576844BEADE5}" type="datetimeFigureOut">
              <a:rPr lang="es-ES" smtClean="0"/>
              <a:pPr/>
              <a:t>03/11/2016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B3A6225-7D9F-4EFE-B5D9-335C3DDBC502}"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024710E-9938-4265-B215-576844BEADE5}" type="datetimeFigureOut">
              <a:rPr lang="es-ES" smtClean="0"/>
              <a:pPr/>
              <a:t>03/11/2016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B3A6225-7D9F-4EFE-B5D9-335C3DDBC50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024710E-9938-4265-B215-576844BEADE5}" type="datetimeFigureOut">
              <a:rPr lang="es-ES" smtClean="0"/>
              <a:pPr/>
              <a:t>03/11/2016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8B3A6225-7D9F-4EFE-B5D9-335C3DDBC502}"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024710E-9938-4265-B215-576844BEADE5}" type="datetimeFigureOut">
              <a:rPr lang="es-ES" smtClean="0"/>
              <a:pPr/>
              <a:t>03/11/2016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8B3A6225-7D9F-4EFE-B5D9-335C3DDBC50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024710E-9938-4265-B215-576844BEADE5}" type="datetimeFigureOut">
              <a:rPr lang="es-ES" smtClean="0"/>
              <a:pPr/>
              <a:t>03/11/2016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8B3A6225-7D9F-4EFE-B5D9-335C3DDBC50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024710E-9938-4265-B215-576844BEADE5}" type="datetimeFigureOut">
              <a:rPr lang="es-ES" smtClean="0"/>
              <a:pPr/>
              <a:t>03/11/2016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B3A6225-7D9F-4EFE-B5D9-335C3DDBC50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C024710E-9938-4265-B215-576844BEADE5}" type="datetimeFigureOut">
              <a:rPr lang="es-ES" smtClean="0"/>
              <a:pPr/>
              <a:t>03/11/2016</a:t>
            </a:fld>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8B3A6225-7D9F-4EFE-B5D9-335C3DDBC50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024710E-9938-4265-B215-576844BEADE5}" type="datetimeFigureOut">
              <a:rPr lang="es-ES" smtClean="0"/>
              <a:pPr/>
              <a:t>03/11/2016</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B3A6225-7D9F-4EFE-B5D9-335C3DDBC502}"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consaburuminternationaloffice.weebly.com/living-in-consuegra.html" TargetMode="Externa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hyperlink" Target="https://www.google.es/url?q=http://www.tesorosartesanos.com/queso-manchego-artesano-en-aceite-de-oliva-extra-1146-p.asp&amp;sa=U&amp;ei=GZ1BU52iA6nK0AXyn4DoBQ&amp;ved=0CDYQ9QEwBA&amp;sig2=xejgdKYdd0wUmG0XYba1GA&amp;usg=AFQjCNGdRVyszXo3r3iXsfIOVzZGNdScvQ" TargetMode="External"/><Relationship Id="rId1" Type="http://schemas.openxmlformats.org/officeDocument/2006/relationships/slideLayout" Target="../slideLayouts/slideLayout1.xml"/><Relationship Id="rId6" Type="http://schemas.openxmlformats.org/officeDocument/2006/relationships/hyperlink" Target="https://www.google.es/url?q=http://usuarios.iponet.es/peces/producto.htm&amp;sa=U&amp;ei=qZxBU5r4H6OO0AWim4DwDA&amp;ved=0CDwQ9QEwBw&amp;sig2=oO0yOly2tvp2o8ckZBcL_A&amp;usg=AFQjCNFY4qOjf4OdeG446HYo4bVmZarcnw" TargetMode="Externa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es/url?q=http://www.youtube.com/user/cydrosadelazafran&amp;sa=U&amp;ei=E347U8PYF8aYtQbHhIHYBw&amp;ved=0CC4Q9QEwADgo&amp;sig2=cnfV0oiSlKsPuyqhH-9mvA&amp;usg=AFQjCNGjIEThu4tMI0dDZPBOZlMeo1zRDw" TargetMode="External"/><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sz="8000" b="1" dirty="0" smtClean="0">
                <a:latin typeface="Bodoni MT Black" pitchFamily="18" charset="0"/>
              </a:rPr>
              <a:t>CONSUEGRA</a:t>
            </a:r>
            <a:r>
              <a:rPr lang="es-ES_tradnl" sz="8000" b="1" dirty="0" smtClean="0">
                <a:latin typeface="Bradley Hand ITC" pitchFamily="66" charset="0"/>
              </a:rPr>
              <a:t/>
            </a:r>
            <a:br>
              <a:rPr lang="es-ES_tradnl" sz="8000" b="1" dirty="0" smtClean="0">
                <a:latin typeface="Bradley Hand ITC" pitchFamily="66" charset="0"/>
              </a:rPr>
            </a:br>
            <a:r>
              <a:rPr lang="es-ES_tradnl" sz="8000" b="1" dirty="0" err="1" smtClean="0">
                <a:latin typeface="Book Antiqua" pitchFamily="18" charset="0"/>
              </a:rPr>
              <a:t>Sights</a:t>
            </a:r>
            <a:r>
              <a:rPr lang="es-ES_tradnl" sz="8000" b="1" dirty="0" smtClean="0">
                <a:latin typeface="Book Antiqua" pitchFamily="18" charset="0"/>
              </a:rPr>
              <a:t> &amp; </a:t>
            </a:r>
            <a:r>
              <a:rPr lang="es-ES_tradnl" sz="8000" b="1" dirty="0" err="1" smtClean="0">
                <a:latin typeface="Book Antiqua" pitchFamily="18" charset="0"/>
              </a:rPr>
              <a:t>Monuments</a:t>
            </a:r>
            <a:r>
              <a:rPr lang="es-ES_tradnl" sz="8000" b="1" dirty="0" smtClean="0">
                <a:latin typeface="Book Antiqua" pitchFamily="18" charset="0"/>
              </a:rPr>
              <a:t/>
            </a:r>
            <a:br>
              <a:rPr lang="es-ES_tradnl" sz="8000" b="1" dirty="0" smtClean="0">
                <a:latin typeface="Book Antiqua" pitchFamily="18" charset="0"/>
              </a:rPr>
            </a:br>
            <a:r>
              <a:rPr lang="es-ES_tradnl" sz="8000" b="1" dirty="0" smtClean="0">
                <a:latin typeface="Book Antiqua" pitchFamily="18" charset="0"/>
              </a:rPr>
              <a:t/>
            </a:r>
            <a:br>
              <a:rPr lang="es-ES_tradnl" sz="8000" b="1" dirty="0" smtClean="0">
                <a:latin typeface="Book Antiqua" pitchFamily="18" charset="0"/>
              </a:rPr>
            </a:br>
            <a:r>
              <a:rPr lang="es-ES_tradnl" sz="8000" b="1" dirty="0" smtClean="0">
                <a:latin typeface="Book Antiqua" pitchFamily="18" charset="0"/>
              </a:rPr>
              <a:t/>
            </a:r>
            <a:br>
              <a:rPr lang="es-ES_tradnl" sz="8000" b="1" dirty="0" smtClean="0">
                <a:latin typeface="Book Antiqua" pitchFamily="18" charset="0"/>
              </a:rPr>
            </a:br>
            <a:r>
              <a:rPr lang="es-ES_tradnl" sz="8000" b="1" dirty="0" smtClean="0">
                <a:latin typeface="Book Antiqua" pitchFamily="18" charset="0"/>
              </a:rPr>
              <a:t/>
            </a:r>
            <a:br>
              <a:rPr lang="es-ES_tradnl" sz="8000" b="1" dirty="0" smtClean="0">
                <a:latin typeface="Book Antiqua" pitchFamily="18" charset="0"/>
              </a:rPr>
            </a:br>
            <a:r>
              <a:rPr lang="es-ES_tradnl" sz="8000" b="1" dirty="0" smtClean="0">
                <a:latin typeface="Bradley Hand ITC" pitchFamily="66" charset="0"/>
              </a:rPr>
              <a:t/>
            </a:r>
            <a:br>
              <a:rPr lang="es-ES_tradnl" sz="8000" b="1" dirty="0" smtClean="0">
                <a:latin typeface="Bradley Hand ITC" pitchFamily="66" charset="0"/>
              </a:rPr>
            </a:br>
            <a:r>
              <a:rPr lang="es-ES_tradnl" sz="8000" b="1" dirty="0" smtClean="0">
                <a:latin typeface="Bradley Hand ITC" pitchFamily="66" charset="0"/>
              </a:rPr>
              <a:t/>
            </a:r>
            <a:br>
              <a:rPr lang="es-ES_tradnl" sz="8000" b="1" dirty="0" smtClean="0">
                <a:latin typeface="Bradley Hand ITC" pitchFamily="66" charset="0"/>
              </a:rPr>
            </a:br>
            <a:r>
              <a:rPr lang="es-ES_tradnl" sz="2400" b="1" dirty="0" smtClean="0">
                <a:latin typeface="Bradley Hand ITC" pitchFamily="66" charset="0"/>
              </a:rPr>
              <a:t/>
            </a:r>
            <a:br>
              <a:rPr lang="es-ES_tradnl" sz="2400" b="1" dirty="0" smtClean="0">
                <a:latin typeface="Bradley Hand ITC" pitchFamily="66" charset="0"/>
              </a:rPr>
            </a:br>
            <a:r>
              <a:rPr lang="es-ES_tradnl" sz="8000" b="1" dirty="0" smtClean="0">
                <a:latin typeface="Bradley Hand ITC" pitchFamily="66" charset="0"/>
              </a:rPr>
              <a:t/>
            </a:r>
            <a:br>
              <a:rPr lang="es-ES_tradnl" sz="8000" b="1" dirty="0" smtClean="0">
                <a:latin typeface="Bradley Hand ITC" pitchFamily="66" charset="0"/>
              </a:rPr>
            </a:br>
            <a:endParaRPr lang="es-ES" sz="8000" b="1" dirty="0">
              <a:latin typeface="Bradley Hand ITC" pitchFamily="66" charset="0"/>
            </a:endParaRPr>
          </a:p>
        </p:txBody>
      </p:sp>
      <p:sp>
        <p:nvSpPr>
          <p:cNvPr id="3" name="2 Rectángulo"/>
          <p:cNvSpPr/>
          <p:nvPr/>
        </p:nvSpPr>
        <p:spPr>
          <a:xfrm>
            <a:off x="1857356" y="5072074"/>
            <a:ext cx="6715172" cy="1477328"/>
          </a:xfrm>
          <a:prstGeom prst="rect">
            <a:avLst/>
          </a:prstGeom>
        </p:spPr>
        <p:txBody>
          <a:bodyPr wrap="square">
            <a:spAutoFit/>
          </a:bodyPr>
          <a:lstStyle/>
          <a:p>
            <a:endParaRPr lang="es-ES" sz="2400" b="1" dirty="0" smtClean="0">
              <a:latin typeface="Bradley Hand ITC" pitchFamily="66" charset="0"/>
              <a:hlinkClick r:id="rId2"/>
            </a:endParaRPr>
          </a:p>
          <a:p>
            <a:r>
              <a:rPr lang="es-ES" sz="2400" b="1" dirty="0" smtClean="0">
                <a:latin typeface="Bradley Hand ITC" pitchFamily="66" charset="0"/>
                <a:hlinkClick r:id="rId2"/>
              </a:rPr>
              <a:t>http://consaburuminternationaloffice.weebly.com/</a:t>
            </a:r>
          </a:p>
          <a:p>
            <a:r>
              <a:rPr lang="es-ES" sz="2400" b="1" dirty="0" smtClean="0">
                <a:latin typeface="Bradley Hand ITC" pitchFamily="66" charset="0"/>
                <a:hlinkClick r:id="rId2"/>
              </a:rPr>
              <a:t>http://circuloculturalconsaburense.blogspot.com.es</a:t>
            </a:r>
            <a:r>
              <a:rPr lang="es-ES" b="1" dirty="0" smtClean="0">
                <a:hlinkClick r:id="rId2"/>
              </a:rPr>
              <a:t>/</a:t>
            </a:r>
            <a:endParaRPr lang="es-ES" b="1" dirty="0" smtClean="0"/>
          </a:p>
          <a:p>
            <a:endParaRPr lang="es-ES" dirty="0"/>
          </a:p>
        </p:txBody>
      </p:sp>
      <p:pic>
        <p:nvPicPr>
          <p:cNvPr id="33793" name="Picture 1" descr="C:\Users\usuario\Desktop\erasmus+ display\Nines imágenes\CIO.jpg"/>
          <p:cNvPicPr>
            <a:picLocks noChangeAspect="1" noChangeArrowheads="1"/>
          </p:cNvPicPr>
          <p:nvPr/>
        </p:nvPicPr>
        <p:blipFill>
          <a:blip r:embed="rId3" cstate="print"/>
          <a:srcRect/>
          <a:stretch>
            <a:fillRect/>
          </a:stretch>
        </p:blipFill>
        <p:spPr bwMode="auto">
          <a:xfrm>
            <a:off x="357158" y="5286388"/>
            <a:ext cx="1300224" cy="974440"/>
          </a:xfrm>
          <a:prstGeom prst="rect">
            <a:avLst/>
          </a:prstGeom>
          <a:noFill/>
        </p:spPr>
      </p:pic>
      <p:pic>
        <p:nvPicPr>
          <p:cNvPr id="33794" name="Picture 2" descr="C:\Users\usuario\Desktop\erasmus+ display\Nines imágenes\descarga.png"/>
          <p:cNvPicPr>
            <a:picLocks noChangeAspect="1" noChangeArrowheads="1"/>
          </p:cNvPicPr>
          <p:nvPr/>
        </p:nvPicPr>
        <p:blipFill>
          <a:blip r:embed="rId4" cstate="print"/>
          <a:srcRect/>
          <a:stretch>
            <a:fillRect/>
          </a:stretch>
        </p:blipFill>
        <p:spPr bwMode="auto">
          <a:xfrm>
            <a:off x="357158" y="4500570"/>
            <a:ext cx="1190368" cy="809625"/>
          </a:xfrm>
          <a:prstGeom prst="rect">
            <a:avLst/>
          </a:prstGeom>
          <a:noFill/>
        </p:spPr>
      </p:pic>
      <p:pic>
        <p:nvPicPr>
          <p:cNvPr id="7" name="Shape 61" descr="EU flag-Erasmus+.jpg"/>
          <p:cNvPicPr preferRelativeResize="0"/>
          <p:nvPr/>
        </p:nvPicPr>
        <p:blipFill>
          <a:blip r:embed="rId5" cstate="print">
            <a:alphaModFix/>
          </a:blip>
          <a:stretch>
            <a:fillRect/>
          </a:stretch>
        </p:blipFill>
        <p:spPr>
          <a:xfrm>
            <a:off x="2285984" y="4143380"/>
            <a:ext cx="5122904" cy="121444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357166"/>
            <a:ext cx="7772400" cy="914400"/>
          </a:xfrm>
        </p:spPr>
        <p:txBody>
          <a:bodyPr/>
          <a:lstStyle/>
          <a:p>
            <a:pPr lvl="0"/>
            <a:r>
              <a:rPr lang="es-ES_tradnl" b="1" dirty="0" smtClean="0">
                <a:latin typeface="Bradley Hand ITC" pitchFamily="66" charset="0"/>
              </a:rPr>
              <a:t/>
            </a:r>
            <a:br>
              <a:rPr lang="es-ES_tradnl" b="1" dirty="0" smtClean="0">
                <a:latin typeface="Bradley Hand ITC" pitchFamily="66" charset="0"/>
              </a:rPr>
            </a:br>
            <a:r>
              <a:rPr lang="en-US" sz="2800" dirty="0" smtClean="0">
                <a:solidFill>
                  <a:schemeClr val="tx1"/>
                </a:solidFill>
                <a:latin typeface="Book Antiqua" pitchFamily="18" charset="0"/>
              </a:rPr>
              <a:t>The castle was originally built as a fortress during the 10</a:t>
            </a:r>
            <a:r>
              <a:rPr lang="en-US" sz="2800" baseline="30000" dirty="0" smtClean="0">
                <a:solidFill>
                  <a:schemeClr val="tx1"/>
                </a:solidFill>
                <a:latin typeface="Book Antiqua" pitchFamily="18" charset="0"/>
              </a:rPr>
              <a:t>th</a:t>
            </a:r>
            <a:r>
              <a:rPr lang="en-US" sz="2800" dirty="0" smtClean="0">
                <a:solidFill>
                  <a:schemeClr val="tx1"/>
                </a:solidFill>
                <a:latin typeface="Book Antiqua" pitchFamily="18" charset="0"/>
              </a:rPr>
              <a:t> century by the Muslim emperor </a:t>
            </a:r>
            <a:r>
              <a:rPr lang="en-US" sz="2800" dirty="0" err="1" smtClean="0">
                <a:solidFill>
                  <a:schemeClr val="tx1"/>
                </a:solidFill>
                <a:latin typeface="Book Antiqua" pitchFamily="18" charset="0"/>
              </a:rPr>
              <a:t>Almanzor</a:t>
            </a:r>
            <a:r>
              <a:rPr lang="en-US" sz="2800" dirty="0" smtClean="0">
                <a:solidFill>
                  <a:schemeClr val="tx1"/>
                </a:solidFill>
                <a:latin typeface="Book Antiqua" pitchFamily="18" charset="0"/>
              </a:rPr>
              <a:t>, and rebuilt during the reign of Alfonso VIII in the 12</a:t>
            </a:r>
            <a:r>
              <a:rPr lang="en-US" sz="2800" baseline="30000" dirty="0" smtClean="0">
                <a:solidFill>
                  <a:schemeClr val="tx1"/>
                </a:solidFill>
                <a:latin typeface="Book Antiqua" pitchFamily="18" charset="0"/>
              </a:rPr>
              <a:t>th</a:t>
            </a:r>
            <a:r>
              <a:rPr lang="en-US" sz="2800" dirty="0" smtClean="0">
                <a:solidFill>
                  <a:schemeClr val="tx1"/>
                </a:solidFill>
                <a:latin typeface="Book Antiqua" pitchFamily="18" charset="0"/>
              </a:rPr>
              <a:t> century by</a:t>
            </a:r>
            <a:r>
              <a:rPr lang="en-US" sz="2800" dirty="0" smtClean="0">
                <a:latin typeface="Book Antiqua" pitchFamily="18" charset="0"/>
              </a:rPr>
              <a:t> </a:t>
            </a:r>
            <a:r>
              <a:rPr lang="en-US" sz="2800" dirty="0" smtClean="0">
                <a:solidFill>
                  <a:schemeClr val="tx1"/>
                </a:solidFill>
                <a:latin typeface="Book Antiqua" pitchFamily="18" charset="0"/>
              </a:rPr>
              <a:t>the Knights of San John .  </a:t>
            </a:r>
            <a:br>
              <a:rPr lang="en-US" sz="2800" dirty="0" smtClean="0">
                <a:solidFill>
                  <a:schemeClr val="tx1"/>
                </a:solidFill>
                <a:latin typeface="Book Antiqua" pitchFamily="18" charset="0"/>
              </a:rPr>
            </a:br>
            <a:r>
              <a:rPr lang="es-ES" sz="2800" dirty="0" smtClean="0">
                <a:solidFill>
                  <a:schemeClr val="tx1"/>
                </a:solidFill>
                <a:latin typeface="Book Antiqua" pitchFamily="18" charset="0"/>
              </a:rPr>
              <a:t>In 1813 </a:t>
            </a:r>
            <a:r>
              <a:rPr lang="es-ES" sz="2800" dirty="0" err="1" smtClean="0">
                <a:solidFill>
                  <a:schemeClr val="tx1"/>
                </a:solidFill>
                <a:latin typeface="Book Antiqua" pitchFamily="18" charset="0"/>
              </a:rPr>
              <a:t>it</a:t>
            </a:r>
            <a:r>
              <a:rPr lang="es-ES" sz="2800" dirty="0" smtClean="0">
                <a:solidFill>
                  <a:schemeClr val="tx1"/>
                </a:solidFill>
                <a:latin typeface="Book Antiqua" pitchFamily="18" charset="0"/>
              </a:rPr>
              <a:t> </a:t>
            </a:r>
            <a:r>
              <a:rPr lang="es-ES" sz="2800" dirty="0" err="1" smtClean="0">
                <a:solidFill>
                  <a:schemeClr val="tx1"/>
                </a:solidFill>
                <a:latin typeface="Book Antiqua" pitchFamily="18" charset="0"/>
              </a:rPr>
              <a:t>was</a:t>
            </a:r>
            <a:r>
              <a:rPr lang="es-ES" sz="2800" dirty="0" smtClean="0">
                <a:solidFill>
                  <a:schemeClr val="tx1"/>
                </a:solidFill>
                <a:latin typeface="Book Antiqua" pitchFamily="18" charset="0"/>
              </a:rPr>
              <a:t> </a:t>
            </a:r>
            <a:r>
              <a:rPr lang="es-ES" sz="2800" dirty="0" err="1" smtClean="0">
                <a:solidFill>
                  <a:schemeClr val="tx1"/>
                </a:solidFill>
                <a:latin typeface="Book Antiqua" pitchFamily="18" charset="0"/>
              </a:rPr>
              <a:t>destroyed</a:t>
            </a:r>
            <a:r>
              <a:rPr lang="es-ES" sz="2800" dirty="0" smtClean="0">
                <a:solidFill>
                  <a:schemeClr val="tx1"/>
                </a:solidFill>
                <a:latin typeface="Book Antiqua" pitchFamily="18" charset="0"/>
              </a:rPr>
              <a:t> </a:t>
            </a:r>
            <a:r>
              <a:rPr lang="es-ES" sz="2800" dirty="0" err="1" smtClean="0">
                <a:solidFill>
                  <a:schemeClr val="tx1"/>
                </a:solidFill>
                <a:latin typeface="Book Antiqua" pitchFamily="18" charset="0"/>
              </a:rPr>
              <a:t>during</a:t>
            </a:r>
            <a:r>
              <a:rPr lang="es-ES" sz="2800" dirty="0" smtClean="0">
                <a:solidFill>
                  <a:schemeClr val="tx1"/>
                </a:solidFill>
                <a:latin typeface="Book Antiqua" pitchFamily="18" charset="0"/>
              </a:rPr>
              <a:t> </a:t>
            </a:r>
            <a:r>
              <a:rPr lang="es-ES" sz="2800" dirty="0" err="1" smtClean="0">
                <a:solidFill>
                  <a:schemeClr val="tx1"/>
                </a:solidFill>
                <a:latin typeface="Book Antiqua" pitchFamily="18" charset="0"/>
              </a:rPr>
              <a:t>the</a:t>
            </a:r>
            <a:r>
              <a:rPr lang="es-ES" sz="2800" dirty="0" smtClean="0">
                <a:solidFill>
                  <a:schemeClr val="tx1"/>
                </a:solidFill>
                <a:latin typeface="Book Antiqua" pitchFamily="18" charset="0"/>
              </a:rPr>
              <a:t> Peninsular </a:t>
            </a:r>
            <a:r>
              <a:rPr lang="es-ES" sz="2800" dirty="0" err="1" smtClean="0">
                <a:solidFill>
                  <a:schemeClr val="tx1"/>
                </a:solidFill>
                <a:latin typeface="Book Antiqua" pitchFamily="18" charset="0"/>
              </a:rPr>
              <a:t>War</a:t>
            </a:r>
            <a:r>
              <a:rPr lang="es-ES" sz="2800" dirty="0" smtClean="0">
                <a:solidFill>
                  <a:schemeClr val="tx1"/>
                </a:solidFill>
                <a:latin typeface="Book Antiqua" pitchFamily="18" charset="0"/>
              </a:rPr>
              <a:t>.</a:t>
            </a:r>
            <a:br>
              <a:rPr lang="es-ES" sz="2800" dirty="0" smtClean="0">
                <a:solidFill>
                  <a:schemeClr val="tx1"/>
                </a:solidFill>
                <a:latin typeface="Book Antiqua" pitchFamily="18" charset="0"/>
              </a:rPr>
            </a:br>
            <a:r>
              <a:rPr lang="en-US" sz="2800" dirty="0" smtClean="0">
                <a:solidFill>
                  <a:schemeClr val="tx1"/>
                </a:solidFill>
                <a:latin typeface="Book Antiqua" pitchFamily="18" charset="0"/>
              </a:rPr>
              <a:t>In 1962, the Castle of </a:t>
            </a:r>
            <a:r>
              <a:rPr lang="en-US" sz="2800" dirty="0" err="1" smtClean="0">
                <a:solidFill>
                  <a:schemeClr val="tx1"/>
                </a:solidFill>
                <a:latin typeface="Book Antiqua" pitchFamily="18" charset="0"/>
              </a:rPr>
              <a:t>Consuegra</a:t>
            </a:r>
            <a:r>
              <a:rPr lang="en-US" sz="2800" dirty="0" smtClean="0">
                <a:solidFill>
                  <a:schemeClr val="tx1"/>
                </a:solidFill>
                <a:latin typeface="Book Antiqua" pitchFamily="18" charset="0"/>
              </a:rPr>
              <a:t> was ceded to the town hall and underwent major renovations that lasted for years.  </a:t>
            </a:r>
            <a:r>
              <a:rPr lang="es-ES" dirty="0" smtClean="0"/>
              <a:t/>
            </a:r>
            <a:br>
              <a:rPr lang="es-ES" dirty="0" smtClean="0"/>
            </a:br>
            <a:endParaRPr lang="es-ES" b="1" dirty="0">
              <a:latin typeface="Bradley Hand ITC"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a:xfrm>
            <a:off x="928662" y="571480"/>
            <a:ext cx="7772400" cy="3500462"/>
          </a:xfrm>
        </p:spPr>
        <p:txBody>
          <a:bodyPr>
            <a:normAutofit/>
          </a:bodyPr>
          <a:lstStyle/>
          <a:p>
            <a:pPr lvl="0" algn="ctr"/>
            <a:r>
              <a:rPr lang="en-US" sz="6000" dirty="0" smtClean="0">
                <a:latin typeface="Book Antiqua" pitchFamily="18" charset="0"/>
              </a:rPr>
              <a:t>Town Hall,</a:t>
            </a:r>
          </a:p>
          <a:p>
            <a:pPr lvl="0" algn="ctr"/>
            <a:r>
              <a:rPr lang="en-US" sz="6000" dirty="0" smtClean="0">
                <a:latin typeface="Book Antiqua" pitchFamily="18" charset="0"/>
              </a:rPr>
              <a:t> Main Square &amp; </a:t>
            </a:r>
            <a:r>
              <a:rPr lang="en-US" sz="6000" dirty="0" err="1" smtClean="0">
                <a:latin typeface="Book Antiqua" pitchFamily="18" charset="0"/>
              </a:rPr>
              <a:t>Tercia’s</a:t>
            </a:r>
            <a:r>
              <a:rPr lang="en-US" sz="6000" dirty="0" smtClean="0">
                <a:latin typeface="Book Antiqua" pitchFamily="18" charset="0"/>
              </a:rPr>
              <a:t> House</a:t>
            </a:r>
            <a:endParaRPr lang="es-ES" sz="6000" dirty="0" smtClean="0">
              <a:latin typeface="Book Antiqua" pitchFamily="18" charset="0"/>
            </a:endParaRPr>
          </a:p>
          <a:p>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a:xfrm>
            <a:off x="785786" y="857232"/>
            <a:ext cx="7772400" cy="4071966"/>
          </a:xfrm>
        </p:spPr>
        <p:txBody>
          <a:bodyPr>
            <a:normAutofit/>
          </a:bodyPr>
          <a:lstStyle/>
          <a:p>
            <a:pPr algn="ctr"/>
            <a:r>
              <a:rPr lang="en-US" sz="2800" dirty="0" smtClean="0">
                <a:latin typeface="Book Antiqua" pitchFamily="18" charset="0"/>
              </a:rPr>
              <a:t>The Town Hall of </a:t>
            </a:r>
            <a:r>
              <a:rPr lang="en-US" sz="2800" dirty="0" err="1" smtClean="0">
                <a:latin typeface="Book Antiqua" pitchFamily="18" charset="0"/>
              </a:rPr>
              <a:t>Consuegra</a:t>
            </a:r>
            <a:r>
              <a:rPr lang="en-US" sz="2800" dirty="0" smtClean="0">
                <a:latin typeface="Book Antiqua" pitchFamily="18" charset="0"/>
              </a:rPr>
              <a:t> is located in the city’s main square known as Plaza de </a:t>
            </a:r>
            <a:r>
              <a:rPr lang="en-US" sz="2800" dirty="0" err="1" smtClean="0">
                <a:latin typeface="Book Antiqua" pitchFamily="18" charset="0"/>
              </a:rPr>
              <a:t>España</a:t>
            </a:r>
            <a:r>
              <a:rPr lang="en-US" sz="2800" dirty="0" smtClean="0">
                <a:latin typeface="Book Antiqua" pitchFamily="18" charset="0"/>
              </a:rPr>
              <a:t>. The town hall was built in  1670,  </a:t>
            </a:r>
          </a:p>
          <a:p>
            <a:pPr algn="ctr"/>
            <a:r>
              <a:rPr lang="en-US" sz="2800" dirty="0" smtClean="0">
                <a:latin typeface="Book Antiqua" pitchFamily="18" charset="0"/>
              </a:rPr>
              <a:t>very near to another building called </a:t>
            </a:r>
            <a:r>
              <a:rPr lang="en-US" sz="2800" i="1" dirty="0" smtClean="0">
                <a:latin typeface="Book Antiqua" pitchFamily="18" charset="0"/>
              </a:rPr>
              <a:t>Los </a:t>
            </a:r>
            <a:r>
              <a:rPr lang="en-US" sz="2800" i="1" dirty="0" err="1" smtClean="0">
                <a:latin typeface="Book Antiqua" pitchFamily="18" charset="0"/>
              </a:rPr>
              <a:t>Corredores</a:t>
            </a:r>
            <a:r>
              <a:rPr lang="en-US" sz="2800" dirty="0" smtClean="0">
                <a:latin typeface="Book Antiqua" pitchFamily="18" charset="0"/>
              </a:rPr>
              <a:t> which is a typical structure of La Mancha and which was an old </a:t>
            </a:r>
            <a:r>
              <a:rPr lang="en-US" sz="2800" dirty="0" err="1" smtClean="0">
                <a:latin typeface="Book Antiqua" pitchFamily="18" charset="0"/>
              </a:rPr>
              <a:t>townhall</a:t>
            </a:r>
            <a:r>
              <a:rPr lang="en-US" sz="2800" dirty="0" smtClean="0">
                <a:latin typeface="Book Antiqua" pitchFamily="18" charset="0"/>
              </a:rPr>
              <a:t>.</a:t>
            </a:r>
            <a:endParaRPr lang="es-ES" sz="2800" dirty="0" smtClean="0">
              <a:latin typeface="Book Antiqua" pitchFamily="18" charset="0"/>
            </a:endParaRPr>
          </a:p>
          <a:p>
            <a:pPr lvl="0"/>
            <a:endParaRPr lang="es-ES" dirty="0" smtClean="0"/>
          </a:p>
          <a:p>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7752" y="512064"/>
            <a:ext cx="3429024" cy="702358"/>
          </a:xfrm>
        </p:spPr>
        <p:txBody>
          <a:bodyPr/>
          <a:lstStyle/>
          <a:p>
            <a:endParaRPr lang="es-ES" sz="2800" b="1" dirty="0">
              <a:latin typeface="Bradley Hand ITC" pitchFamily="66" charset="0"/>
            </a:endParaRPr>
          </a:p>
        </p:txBody>
      </p:sp>
      <p:pic>
        <p:nvPicPr>
          <p:cNvPr id="3" name="Picture 4" descr="torre tercia"/>
          <p:cNvPicPr>
            <a:picLocks noChangeAspect="1" noChangeArrowheads="1"/>
          </p:cNvPicPr>
          <p:nvPr/>
        </p:nvPicPr>
        <p:blipFill>
          <a:blip r:embed="rId2" cstate="print"/>
          <a:srcRect/>
          <a:stretch>
            <a:fillRect/>
          </a:stretch>
        </p:blipFill>
        <p:spPr>
          <a:xfrm>
            <a:off x="428596" y="285728"/>
            <a:ext cx="3055164" cy="4072295"/>
          </a:xfrm>
          <a:prstGeom prst="rect">
            <a:avLst/>
          </a:prstGeom>
          <a:noFill/>
          <a:ln/>
        </p:spPr>
      </p:pic>
      <p:pic>
        <p:nvPicPr>
          <p:cNvPr id="1026" name="Picture 2" descr="C:\Users\usuario\Desktop\2013-06-10 tesoros de mi localidad\hospital\tesoros de mi localidad 027.JPG"/>
          <p:cNvPicPr>
            <a:picLocks noChangeAspect="1" noChangeArrowheads="1"/>
          </p:cNvPicPr>
          <p:nvPr/>
        </p:nvPicPr>
        <p:blipFill>
          <a:blip r:embed="rId3" cstate="print"/>
          <a:srcRect/>
          <a:stretch>
            <a:fillRect/>
          </a:stretch>
        </p:blipFill>
        <p:spPr bwMode="auto">
          <a:xfrm>
            <a:off x="5929322" y="1142984"/>
            <a:ext cx="1836735" cy="1836735"/>
          </a:xfrm>
          <a:prstGeom prst="rect">
            <a:avLst/>
          </a:prstGeom>
          <a:noFill/>
        </p:spPr>
      </p:pic>
      <p:pic>
        <p:nvPicPr>
          <p:cNvPr id="22529" name="Picture 1" descr="C:\Users\usuario\Documents\escritorio Nines\2013-06-10 tesoros de mi localidad\Ruta por el casco\Casco histórico\casco\carnet 014.jpg"/>
          <p:cNvPicPr>
            <a:picLocks noChangeAspect="1" noChangeArrowheads="1"/>
          </p:cNvPicPr>
          <p:nvPr/>
        </p:nvPicPr>
        <p:blipFill>
          <a:blip r:embed="rId4" cstate="print"/>
          <a:srcRect/>
          <a:stretch>
            <a:fillRect/>
          </a:stretch>
        </p:blipFill>
        <p:spPr bwMode="auto">
          <a:xfrm>
            <a:off x="4214810" y="3571876"/>
            <a:ext cx="3821416" cy="2866062"/>
          </a:xfrm>
          <a:prstGeom prst="rect">
            <a:avLst/>
          </a:prstGeom>
          <a:noFill/>
        </p:spPr>
      </p:pic>
      <p:pic>
        <p:nvPicPr>
          <p:cNvPr id="7" name="Picture 2" descr="C:\Users\usuario\Desktop\Turismo nuevas\Fotos 2013\Rio con agua\Rio con agua (8).JPG"/>
          <p:cNvPicPr>
            <a:picLocks noChangeAspect="1" noChangeArrowheads="1"/>
          </p:cNvPicPr>
          <p:nvPr/>
        </p:nvPicPr>
        <p:blipFill>
          <a:blip r:embed="rId5" cstate="print"/>
          <a:srcRect/>
          <a:stretch>
            <a:fillRect/>
          </a:stretch>
        </p:blipFill>
        <p:spPr bwMode="auto">
          <a:xfrm>
            <a:off x="1285852" y="4429132"/>
            <a:ext cx="2943092" cy="220731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a:xfrm>
            <a:off x="1371600" y="2214554"/>
            <a:ext cx="7772400" cy="1508760"/>
          </a:xfrm>
        </p:spPr>
        <p:txBody>
          <a:bodyPr>
            <a:normAutofit/>
          </a:bodyPr>
          <a:lstStyle/>
          <a:p>
            <a:r>
              <a:rPr lang="es-ES_tradnl" sz="8000" b="1" dirty="0" smtClean="0">
                <a:latin typeface="Book Antiqua" pitchFamily="18" charset="0"/>
              </a:rPr>
              <a:t>WIND MILLS</a:t>
            </a:r>
            <a:endParaRPr lang="es-ES" sz="8000" b="1" dirty="0">
              <a:latin typeface="Book Antiqu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928670"/>
            <a:ext cx="7772400" cy="1214446"/>
          </a:xfrm>
        </p:spPr>
        <p:txBody>
          <a:bodyPr/>
          <a:lstStyle/>
          <a:p>
            <a:r>
              <a:rPr lang="es-ES_tradnl" sz="1100" dirty="0" smtClean="0">
                <a:latin typeface="Bradley Hand ITC" pitchFamily="66" charset="0"/>
              </a:rPr>
              <a:t/>
            </a:r>
            <a:br>
              <a:rPr lang="es-ES_tradnl" sz="1100" dirty="0" smtClean="0">
                <a:latin typeface="Bradley Hand ITC" pitchFamily="66" charset="0"/>
              </a:rPr>
            </a:br>
            <a:r>
              <a:rPr lang="en-US" sz="2000" dirty="0" smtClean="0">
                <a:solidFill>
                  <a:schemeClr val="tx1"/>
                </a:solidFill>
                <a:latin typeface="Book Antiqua" pitchFamily="18" charset="0"/>
              </a:rPr>
              <a:t>Most Spanish windmills, like those described in  Cervantes’ Don Quixote , can be found here in </a:t>
            </a:r>
            <a:r>
              <a:rPr lang="en-US" sz="2000" dirty="0" err="1" smtClean="0">
                <a:solidFill>
                  <a:schemeClr val="tx1"/>
                </a:solidFill>
                <a:latin typeface="Book Antiqua" pitchFamily="18" charset="0"/>
              </a:rPr>
              <a:t>Consuegra</a:t>
            </a:r>
            <a:r>
              <a:rPr lang="en-US" sz="2000" dirty="0" smtClean="0">
                <a:solidFill>
                  <a:schemeClr val="tx1"/>
                </a:solidFill>
                <a:latin typeface="Book Antiqua" pitchFamily="18" charset="0"/>
              </a:rPr>
              <a:t>, and they are the best examples of restored Spanish windmills  of all  </a:t>
            </a:r>
            <a:br>
              <a:rPr lang="en-US" sz="2000" dirty="0" smtClean="0">
                <a:solidFill>
                  <a:schemeClr val="tx1"/>
                </a:solidFill>
                <a:latin typeface="Book Antiqua" pitchFamily="18" charset="0"/>
              </a:rPr>
            </a:br>
            <a:r>
              <a:rPr lang="en-US" sz="2000" dirty="0" smtClean="0">
                <a:solidFill>
                  <a:schemeClr val="tx1"/>
                </a:solidFill>
                <a:latin typeface="Book Antiqua" pitchFamily="18" charset="0"/>
              </a:rPr>
              <a:t/>
            </a:r>
            <a:br>
              <a:rPr lang="en-US" sz="2000" dirty="0" smtClean="0">
                <a:solidFill>
                  <a:schemeClr val="tx1"/>
                </a:solidFill>
                <a:latin typeface="Book Antiqua" pitchFamily="18" charset="0"/>
              </a:rPr>
            </a:br>
            <a:r>
              <a:rPr lang="en-US" sz="2000" dirty="0" smtClean="0">
                <a:solidFill>
                  <a:schemeClr val="tx1"/>
                </a:solidFill>
                <a:latin typeface="Book Antiqua" pitchFamily="18" charset="0"/>
              </a:rPr>
              <a:t>Several mills spike the hill just outside town, giving us a spectacular view of the 12th-century castle and of the town since 1836</a:t>
            </a:r>
            <a:br>
              <a:rPr lang="en-US" sz="2000" dirty="0" smtClean="0">
                <a:solidFill>
                  <a:schemeClr val="tx1"/>
                </a:solidFill>
                <a:latin typeface="Book Antiqua" pitchFamily="18" charset="0"/>
              </a:rPr>
            </a:br>
            <a:r>
              <a:rPr lang="es-ES" sz="5400" dirty="0" smtClean="0"/>
              <a:t/>
            </a:r>
            <a:br>
              <a:rPr lang="es-ES" sz="5400" dirty="0" smtClean="0"/>
            </a:br>
            <a:r>
              <a:rPr lang="es-ES" sz="5400" dirty="0" smtClean="0"/>
              <a:t/>
            </a:r>
            <a:br>
              <a:rPr lang="es-ES" sz="5400" dirty="0" smtClean="0"/>
            </a:br>
            <a:r>
              <a:rPr lang="es-ES_tradnl" sz="5400" b="1" dirty="0" smtClean="0">
                <a:latin typeface="Bradley Hand ITC" pitchFamily="66" charset="0"/>
              </a:rPr>
              <a:t/>
            </a:r>
            <a:br>
              <a:rPr lang="es-ES_tradnl" sz="5400" b="1" dirty="0" smtClean="0">
                <a:latin typeface="Bradley Hand ITC" pitchFamily="66" charset="0"/>
              </a:rPr>
            </a:br>
            <a:endParaRPr lang="es-ES" sz="5400" b="1" dirty="0">
              <a:latin typeface="Bradley Hand ITC" pitchFamily="66" charset="0"/>
            </a:endParaRPr>
          </a:p>
        </p:txBody>
      </p:sp>
      <p:pic>
        <p:nvPicPr>
          <p:cNvPr id="2050" name="Picture 2" descr="C:\Users\usuario\Desktop\2013-06-10 tesoros de mi localidad\Selección molino chispas\naruhito.jpg"/>
          <p:cNvPicPr>
            <a:picLocks noChangeAspect="1" noChangeArrowheads="1"/>
          </p:cNvPicPr>
          <p:nvPr/>
        </p:nvPicPr>
        <p:blipFill>
          <a:blip r:embed="rId2" cstate="print"/>
          <a:srcRect/>
          <a:stretch>
            <a:fillRect/>
          </a:stretch>
        </p:blipFill>
        <p:spPr bwMode="auto">
          <a:xfrm>
            <a:off x="1214414" y="3429000"/>
            <a:ext cx="3619504" cy="2505375"/>
          </a:xfrm>
          <a:prstGeom prst="rect">
            <a:avLst/>
          </a:prstGeom>
          <a:noFill/>
        </p:spPr>
      </p:pic>
      <p:pic>
        <p:nvPicPr>
          <p:cNvPr id="2051" name="Picture 3" descr="C:\Users\usuario\Desktop\2013-06-10 tesoros de mi localidad\Tesoros de Consuegra_files\3Radio_CEPA_Castillo_de_Consuegrag.jpg"/>
          <p:cNvPicPr>
            <a:picLocks noChangeAspect="1" noChangeArrowheads="1"/>
          </p:cNvPicPr>
          <p:nvPr/>
        </p:nvPicPr>
        <p:blipFill>
          <a:blip r:embed="rId3" cstate="print"/>
          <a:srcRect/>
          <a:stretch>
            <a:fillRect/>
          </a:stretch>
        </p:blipFill>
        <p:spPr bwMode="auto">
          <a:xfrm>
            <a:off x="5286380" y="4143380"/>
            <a:ext cx="2540000" cy="143829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noAutofit/>
          </a:bodyPr>
          <a:lstStyle/>
          <a:p>
            <a:r>
              <a:rPr lang="en-US" sz="2800" dirty="0" smtClean="0">
                <a:latin typeface="Book Antiqua" pitchFamily="18" charset="0"/>
              </a:rPr>
              <a:t>The windmills were originally brought to the town by the  </a:t>
            </a:r>
            <a:r>
              <a:rPr lang="en-US" sz="2800" dirty="0" err="1" smtClean="0">
                <a:latin typeface="Book Antiqua" pitchFamily="18" charset="0"/>
              </a:rPr>
              <a:t>St.John’s</a:t>
            </a:r>
            <a:r>
              <a:rPr lang="en-US" sz="2800" dirty="0" smtClean="0">
                <a:latin typeface="Book Antiqua" pitchFamily="18" charset="0"/>
              </a:rPr>
              <a:t> Knights to help the millers.  These machines used the wind to grind grain, particularly wheat, and were transferred from generation to generation, from father to son. </a:t>
            </a:r>
            <a:endParaRPr lang="es-E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194" name="Picture 2" descr="C:\Users\usuario\Desktop\2013-06-10 tesoros de mi localidad\Selección molino chispas\HPIM0994.JPG"/>
          <p:cNvPicPr>
            <a:picLocks noChangeAspect="1" noChangeArrowheads="1"/>
          </p:cNvPicPr>
          <p:nvPr/>
        </p:nvPicPr>
        <p:blipFill>
          <a:blip r:embed="rId2" cstate="print"/>
          <a:srcRect/>
          <a:stretch>
            <a:fillRect/>
          </a:stretch>
        </p:blipFill>
        <p:spPr bwMode="auto">
          <a:xfrm>
            <a:off x="620713" y="477838"/>
            <a:ext cx="7900987" cy="5900737"/>
          </a:xfrm>
          <a:prstGeom prst="rect">
            <a:avLst/>
          </a:prstGeom>
          <a:noFill/>
        </p:spPr>
      </p:pic>
      <p:sp>
        <p:nvSpPr>
          <p:cNvPr id="4" name="3 Rectángulo"/>
          <p:cNvSpPr/>
          <p:nvPr/>
        </p:nvSpPr>
        <p:spPr>
          <a:xfrm>
            <a:off x="642910" y="500042"/>
            <a:ext cx="5929354" cy="1569660"/>
          </a:xfrm>
          <a:prstGeom prst="rect">
            <a:avLst/>
          </a:prstGeom>
        </p:spPr>
        <p:txBody>
          <a:bodyPr wrap="square">
            <a:spAutoFit/>
          </a:bodyPr>
          <a:lstStyle/>
          <a:p>
            <a:r>
              <a:rPr lang="en-US" sz="3200" dirty="0" smtClean="0">
                <a:solidFill>
                  <a:schemeClr val="bg1"/>
                </a:solidFill>
                <a:latin typeface="Book Antiqua" pitchFamily="18" charset="0"/>
              </a:rPr>
              <a:t>There are 12 windmills to explore on the hill just outside of the city</a:t>
            </a:r>
            <a:endParaRPr lang="es-ES" sz="32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6215082"/>
            <a:ext cx="7772400" cy="103422"/>
          </a:xfrm>
        </p:spPr>
        <p:txBody>
          <a:bodyPr/>
          <a:lstStyle/>
          <a:p>
            <a:endParaRPr lang="es-ES" dirty="0"/>
          </a:p>
        </p:txBody>
      </p:sp>
      <p:sp>
        <p:nvSpPr>
          <p:cNvPr id="3" name="2 Subtítulo"/>
          <p:cNvSpPr>
            <a:spLocks noGrp="1"/>
          </p:cNvSpPr>
          <p:nvPr>
            <p:ph type="subTitle" idx="1"/>
          </p:nvPr>
        </p:nvSpPr>
        <p:spPr>
          <a:xfrm>
            <a:off x="642910" y="1357298"/>
            <a:ext cx="3643338" cy="4786346"/>
          </a:xfrm>
        </p:spPr>
        <p:txBody>
          <a:bodyPr>
            <a:noAutofit/>
          </a:bodyPr>
          <a:lstStyle/>
          <a:p>
            <a:r>
              <a:rPr lang="en-US" sz="1400" dirty="0" smtClean="0">
                <a:latin typeface="Book Antiqua" pitchFamily="18" charset="0"/>
              </a:rPr>
              <a:t/>
            </a:r>
            <a:br>
              <a:rPr lang="en-US" sz="1400" dirty="0" smtClean="0">
                <a:latin typeface="Book Antiqua" pitchFamily="18" charset="0"/>
              </a:rPr>
            </a:br>
            <a:r>
              <a:rPr lang="en-US" dirty="0" smtClean="0">
                <a:latin typeface="Book Antiqua" pitchFamily="18" charset="0"/>
              </a:rPr>
              <a:t>They usually consisted of two rooms or levels. </a:t>
            </a:r>
          </a:p>
          <a:p>
            <a:r>
              <a:rPr lang="en-US" dirty="0" smtClean="0">
                <a:latin typeface="Book Antiqua" pitchFamily="18" charset="0"/>
              </a:rPr>
              <a:t>Millers had to carry sacks of grains that could weigh 60 or 70 kilos to the top floor, they rotated the sails of the windmill as the top part of the windmill  was movable. </a:t>
            </a:r>
            <a:endParaRPr lang="en-US" smtClean="0">
              <a:latin typeface="Book Antiqua" pitchFamily="18" charset="0"/>
            </a:endParaRPr>
          </a:p>
          <a:p>
            <a:endParaRPr lang="en-US" dirty="0" smtClean="0">
              <a:latin typeface="Book Antiqua" pitchFamily="18" charset="0"/>
            </a:endParaRPr>
          </a:p>
          <a:p>
            <a:r>
              <a:rPr lang="en-US" dirty="0" smtClean="0">
                <a:latin typeface="Book Antiqua" pitchFamily="18" charset="0"/>
              </a:rPr>
              <a:t>Some of the most important parts of the windmill are:</a:t>
            </a:r>
            <a:r>
              <a:rPr lang="es-ES" dirty="0" smtClean="0">
                <a:latin typeface="Book Antiqua" pitchFamily="18" charset="0"/>
              </a:rPr>
              <a:t/>
            </a:r>
            <a:br>
              <a:rPr lang="es-ES" dirty="0" smtClean="0">
                <a:latin typeface="Book Antiqua" pitchFamily="18" charset="0"/>
              </a:rPr>
            </a:br>
            <a:r>
              <a:rPr lang="en-US" dirty="0" smtClean="0">
                <a:latin typeface="Book Antiqua" pitchFamily="18" charset="0"/>
              </a:rPr>
              <a:t>Tunnel or canal: through it the grain goes down.</a:t>
            </a:r>
            <a:r>
              <a:rPr lang="es-ES" dirty="0" smtClean="0">
                <a:latin typeface="Book Antiqua" pitchFamily="18" charset="0"/>
              </a:rPr>
              <a:t/>
            </a:r>
            <a:br>
              <a:rPr lang="es-ES" dirty="0" smtClean="0">
                <a:latin typeface="Book Antiqua" pitchFamily="18" charset="0"/>
              </a:rPr>
            </a:br>
            <a:r>
              <a:rPr lang="en-US" dirty="0" smtClean="0">
                <a:latin typeface="Book Antiqua" pitchFamily="18" charset="0"/>
              </a:rPr>
              <a:t>Container: where the grain is stored</a:t>
            </a:r>
            <a:r>
              <a:rPr lang="es-ES" dirty="0" smtClean="0">
                <a:latin typeface="Book Antiqua" pitchFamily="18" charset="0"/>
              </a:rPr>
              <a:t/>
            </a:r>
            <a:br>
              <a:rPr lang="es-ES" dirty="0" smtClean="0">
                <a:latin typeface="Book Antiqua" pitchFamily="18" charset="0"/>
              </a:rPr>
            </a:br>
            <a:r>
              <a:rPr lang="en-US" dirty="0" smtClean="0">
                <a:latin typeface="Book Antiqua" pitchFamily="18" charset="0"/>
              </a:rPr>
              <a:t>Piece of wood: for moving the sails</a:t>
            </a:r>
            <a:endParaRPr lang="es-ES" dirty="0">
              <a:latin typeface="Book Antiqua" pitchFamily="18" charset="0"/>
            </a:endParaRPr>
          </a:p>
        </p:txBody>
      </p:sp>
      <p:pic>
        <p:nvPicPr>
          <p:cNvPr id="4" name="Picture 2" descr="C:\Users\usuario\Documents\escritorio Nines\Turismo nuevas\Fotos Antiguas\Fotos\Presentacion instituto - copia\FOTOS BUENA\Fotos patrimonio\Fotos Consuegra\HPIM0132.jpg"/>
          <p:cNvPicPr>
            <a:picLocks noChangeAspect="1" noChangeArrowheads="1"/>
          </p:cNvPicPr>
          <p:nvPr/>
        </p:nvPicPr>
        <p:blipFill>
          <a:blip r:embed="rId2" cstate="print"/>
          <a:srcRect l="9310" t="13681" r="29278" b="5207"/>
          <a:stretch>
            <a:fillRect/>
          </a:stretch>
        </p:blipFill>
        <p:spPr bwMode="auto">
          <a:xfrm>
            <a:off x="4572000" y="1214422"/>
            <a:ext cx="4364658" cy="421484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a:xfrm>
            <a:off x="857224" y="2428868"/>
            <a:ext cx="7772400" cy="1508760"/>
          </a:xfrm>
        </p:spPr>
        <p:txBody>
          <a:bodyPr>
            <a:normAutofit fontScale="77500" lnSpcReduction="20000"/>
          </a:bodyPr>
          <a:lstStyle/>
          <a:p>
            <a:pPr lvl="0" algn="ctr"/>
            <a:r>
              <a:rPr lang="es-ES" sz="7200" b="1" dirty="0" err="1" smtClean="0">
                <a:latin typeface="Book Antiqua" pitchFamily="18" charset="0"/>
              </a:rPr>
              <a:t>Festivals</a:t>
            </a:r>
            <a:r>
              <a:rPr lang="es-ES" sz="7200" b="1" dirty="0" smtClean="0">
                <a:latin typeface="Book Antiqua" pitchFamily="18" charset="0"/>
              </a:rPr>
              <a:t>, </a:t>
            </a:r>
            <a:r>
              <a:rPr lang="es-ES" sz="7200" b="1" dirty="0" err="1" smtClean="0">
                <a:latin typeface="Book Antiqua" pitchFamily="18" charset="0"/>
              </a:rPr>
              <a:t>crafts</a:t>
            </a:r>
            <a:r>
              <a:rPr lang="es-ES" sz="7200" b="1" dirty="0" smtClean="0">
                <a:latin typeface="Book Antiqua" pitchFamily="18" charset="0"/>
              </a:rPr>
              <a:t> and </a:t>
            </a:r>
            <a:r>
              <a:rPr lang="es-ES" sz="7200" b="1" dirty="0" err="1" smtClean="0">
                <a:latin typeface="Book Antiqua" pitchFamily="18" charset="0"/>
              </a:rPr>
              <a:t>food</a:t>
            </a:r>
            <a:endParaRPr lang="es-ES" sz="7200" b="1" dirty="0" smtClean="0">
              <a:latin typeface="Book Antiqua" pitchFamily="18" charset="0"/>
            </a:endParaRPr>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357166"/>
            <a:ext cx="8858280" cy="1384995"/>
          </a:xfrm>
          <a:prstGeom prst="rect">
            <a:avLst/>
          </a:prstGeom>
        </p:spPr>
        <p:txBody>
          <a:bodyPr wrap="square">
            <a:spAutoFit/>
          </a:bodyPr>
          <a:lstStyle/>
          <a:p>
            <a:pPr lvl="0" algn="ctr"/>
            <a:endParaRPr lang="en-US" sz="2800" dirty="0" smtClean="0"/>
          </a:p>
          <a:p>
            <a:pPr lvl="0" algn="ctr"/>
            <a:endParaRPr lang="en-US" sz="2800" dirty="0" smtClean="0"/>
          </a:p>
          <a:p>
            <a:pPr algn="ctr"/>
            <a:endParaRPr lang="es-ES" sz="2800" dirty="0">
              <a:solidFill>
                <a:schemeClr val="accent6">
                  <a:lumMod val="60000"/>
                  <a:lumOff val="40000"/>
                </a:schemeClr>
              </a:solidFill>
            </a:endParaRPr>
          </a:p>
        </p:txBody>
      </p:sp>
      <p:sp>
        <p:nvSpPr>
          <p:cNvPr id="4" name="3 Rectángulo"/>
          <p:cNvSpPr/>
          <p:nvPr/>
        </p:nvSpPr>
        <p:spPr>
          <a:xfrm>
            <a:off x="571472" y="1285860"/>
            <a:ext cx="8143932" cy="3970318"/>
          </a:xfrm>
          <a:prstGeom prst="rect">
            <a:avLst/>
          </a:prstGeom>
        </p:spPr>
        <p:txBody>
          <a:bodyPr wrap="square">
            <a:spAutoFit/>
          </a:bodyPr>
          <a:lstStyle/>
          <a:p>
            <a:pPr algn="ctr"/>
            <a:r>
              <a:rPr lang="en-US" sz="3600" dirty="0" smtClean="0">
                <a:latin typeface="Book Antiqua" pitchFamily="18" charset="0"/>
              </a:rPr>
              <a:t>A stay in the beautiful city of </a:t>
            </a:r>
            <a:r>
              <a:rPr lang="en-US" sz="3600" dirty="0" err="1" smtClean="0">
                <a:latin typeface="Book Antiqua" pitchFamily="18" charset="0"/>
              </a:rPr>
              <a:t>Consuegra</a:t>
            </a:r>
            <a:r>
              <a:rPr lang="en-US" sz="3600" dirty="0" smtClean="0">
                <a:latin typeface="Book Antiqua" pitchFamily="18" charset="0"/>
              </a:rPr>
              <a:t> promises plenty of  fun and a number of interesting sites to see, including a medieval castle, historic architecture and a stunning landscape that make for a great day trip and a very fascinating adventure. </a:t>
            </a:r>
            <a:endParaRPr lang="es-ES" sz="3600" dirty="0">
              <a:latin typeface="Book Antiqu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857232"/>
            <a:ext cx="7772400" cy="914400"/>
          </a:xfrm>
        </p:spPr>
        <p:txBody>
          <a:bodyPr/>
          <a:lstStyle/>
          <a:p>
            <a:r>
              <a:rPr lang="en-US" sz="2400" b="1" dirty="0" smtClean="0">
                <a:solidFill>
                  <a:schemeClr val="tx1"/>
                </a:solidFill>
                <a:latin typeface="Book Antiqua" pitchFamily="18" charset="0"/>
              </a:rPr>
              <a:t>The Rose of Saffron Festival </a:t>
            </a:r>
            <a:r>
              <a:rPr lang="en-US" sz="2400" dirty="0" smtClean="0">
                <a:solidFill>
                  <a:schemeClr val="tx1"/>
                </a:solidFill>
                <a:latin typeface="Book Antiqua" pitchFamily="18" charset="0"/>
              </a:rPr>
              <a:t>is celebrated each year on the last weekend of October . The fields are a sea of  this particular bloom, which is quite a sight ! </a:t>
            </a:r>
            <a:br>
              <a:rPr lang="en-US" sz="2400" dirty="0" smtClean="0">
                <a:solidFill>
                  <a:schemeClr val="tx1"/>
                </a:solidFill>
                <a:latin typeface="Book Antiqua" pitchFamily="18" charset="0"/>
              </a:rPr>
            </a:br>
            <a:r>
              <a:rPr lang="en-US" sz="2400" dirty="0" smtClean="0">
                <a:solidFill>
                  <a:schemeClr val="tx1"/>
                </a:solidFill>
                <a:latin typeface="Book Antiqua" pitchFamily="18" charset="0"/>
              </a:rPr>
              <a:t>Traditionally, when the people of </a:t>
            </a:r>
            <a:r>
              <a:rPr lang="en-US" sz="2400" dirty="0" err="1" smtClean="0">
                <a:solidFill>
                  <a:schemeClr val="tx1"/>
                </a:solidFill>
                <a:latin typeface="Book Antiqua" pitchFamily="18" charset="0"/>
              </a:rPr>
              <a:t>Consuegra</a:t>
            </a:r>
            <a:r>
              <a:rPr lang="en-US" sz="2400" dirty="0" smtClean="0">
                <a:solidFill>
                  <a:schemeClr val="tx1"/>
                </a:solidFill>
                <a:latin typeface="Book Antiqua" pitchFamily="18" charset="0"/>
              </a:rPr>
              <a:t> finished the harvests, the festival began. It is a quaint, folkloric festival where the connection to Don Quixote is strong. The windmill called "</a:t>
            </a:r>
            <a:r>
              <a:rPr lang="en-US" sz="2400" dirty="0" err="1" smtClean="0">
                <a:solidFill>
                  <a:schemeClr val="tx1"/>
                </a:solidFill>
                <a:latin typeface="Book Antiqua" pitchFamily="18" charset="0"/>
              </a:rPr>
              <a:t>Sancho</a:t>
            </a:r>
            <a:r>
              <a:rPr lang="en-US" sz="2400" dirty="0" smtClean="0">
                <a:solidFill>
                  <a:schemeClr val="tx1"/>
                </a:solidFill>
                <a:latin typeface="Book Antiqua" pitchFamily="18" charset="0"/>
              </a:rPr>
              <a:t>" is used to grind the wheat, and a local beauty is crowned "</a:t>
            </a:r>
            <a:r>
              <a:rPr lang="en-US" sz="2400" dirty="0" err="1" smtClean="0">
                <a:solidFill>
                  <a:schemeClr val="tx1"/>
                </a:solidFill>
                <a:latin typeface="Book Antiqua" pitchFamily="18" charset="0"/>
              </a:rPr>
              <a:t>Dulcinea</a:t>
            </a:r>
            <a:r>
              <a:rPr lang="en-US" sz="2400" dirty="0" smtClean="0">
                <a:solidFill>
                  <a:schemeClr val="tx1"/>
                </a:solidFill>
                <a:latin typeface="Book Antiqua" pitchFamily="18" charset="0"/>
              </a:rPr>
              <a:t>", the name of Quixote's lady. Visitors can also get here a taste of traditional music and dancing from La Mancha.</a:t>
            </a:r>
            <a:r>
              <a:rPr lang="es-ES" dirty="0" smtClean="0"/>
              <a:t/>
            </a:r>
            <a:br>
              <a:rPr lang="es-ES" dirty="0" smtClean="0"/>
            </a:br>
            <a:endParaRPr lang="es-ES" dirty="0"/>
          </a:p>
        </p:txBody>
      </p:sp>
      <p:pic>
        <p:nvPicPr>
          <p:cNvPr id="7" name="6 Imagen" descr="saffron flowers"/>
          <p:cNvPicPr/>
          <p:nvPr/>
        </p:nvPicPr>
        <p:blipFill>
          <a:blip r:embed="rId2" cstate="print"/>
          <a:srcRect/>
          <a:stretch>
            <a:fillRect/>
          </a:stretch>
        </p:blipFill>
        <p:spPr bwMode="auto">
          <a:xfrm>
            <a:off x="3643306" y="4286256"/>
            <a:ext cx="3162300" cy="2295124"/>
          </a:xfrm>
          <a:prstGeom prst="rect">
            <a:avLst/>
          </a:prstGeom>
          <a:noFill/>
          <a:ln w="9525">
            <a:noFill/>
            <a:miter lim="800000"/>
            <a:headEnd/>
            <a:tailEnd/>
          </a:ln>
        </p:spPr>
      </p:pic>
      <p:pic>
        <p:nvPicPr>
          <p:cNvPr id="8" name="Picture 2" descr="C:\Users\HP\Desktop\Documentos 2011\Fotos nuevas 2011\Fotos Azafran 2011\P1000604.JPG"/>
          <p:cNvPicPr>
            <a:picLocks noChangeAspect="1" noChangeArrowheads="1"/>
          </p:cNvPicPr>
          <p:nvPr/>
        </p:nvPicPr>
        <p:blipFill>
          <a:blip r:embed="rId3" cstate="print"/>
          <a:srcRect/>
          <a:stretch>
            <a:fillRect/>
          </a:stretch>
        </p:blipFill>
        <p:spPr bwMode="auto">
          <a:xfrm>
            <a:off x="1142976" y="4714884"/>
            <a:ext cx="2285984" cy="17144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2000240"/>
            <a:ext cx="7772400" cy="1975104"/>
          </a:xfrm>
        </p:spPr>
        <p:txBody>
          <a:bodyPr/>
          <a:lstStyle/>
          <a:p>
            <a:pPr lvl="0"/>
            <a:r>
              <a:rPr lang="es-ES" sz="2000" dirty="0" smtClean="0"/>
              <a:t/>
            </a:r>
            <a:br>
              <a:rPr lang="es-ES" sz="2000" dirty="0" smtClean="0"/>
            </a:br>
            <a:r>
              <a:rPr lang="es-ES" sz="2000" dirty="0" smtClean="0"/>
              <a:t/>
            </a:r>
            <a:br>
              <a:rPr lang="es-ES" sz="2000" dirty="0" smtClean="0"/>
            </a:br>
            <a:endParaRPr lang="es-ES" sz="2000" dirty="0"/>
          </a:p>
        </p:txBody>
      </p:sp>
      <p:sp>
        <p:nvSpPr>
          <p:cNvPr id="3" name="2 Subtítulo"/>
          <p:cNvSpPr>
            <a:spLocks noGrp="1"/>
          </p:cNvSpPr>
          <p:nvPr>
            <p:ph type="subTitle" idx="1"/>
          </p:nvPr>
        </p:nvSpPr>
        <p:spPr>
          <a:xfrm>
            <a:off x="571472" y="1000108"/>
            <a:ext cx="7772400" cy="1571636"/>
          </a:xfrm>
        </p:spPr>
        <p:txBody>
          <a:bodyPr>
            <a:normAutofit/>
          </a:bodyPr>
          <a:lstStyle/>
          <a:p>
            <a:pPr lvl="0"/>
            <a:r>
              <a:rPr lang="en-US" sz="3300" dirty="0" smtClean="0">
                <a:latin typeface="Book Antiqua" pitchFamily="18" charset="0"/>
              </a:rPr>
              <a:t>The making of crafts is a major activity in </a:t>
            </a:r>
            <a:r>
              <a:rPr lang="en-US" sz="3300" dirty="0" err="1" smtClean="0">
                <a:latin typeface="Book Antiqua" pitchFamily="18" charset="0"/>
              </a:rPr>
              <a:t>Consuegra</a:t>
            </a:r>
            <a:r>
              <a:rPr lang="en-US" sz="3300" dirty="0" smtClean="0">
                <a:latin typeface="Book Antiqua" pitchFamily="18" charset="0"/>
              </a:rPr>
              <a:t>. As pottery or forge</a:t>
            </a:r>
            <a:endParaRPr lang="es-ES" sz="3300" dirty="0" smtClean="0">
              <a:latin typeface="Book Antiqua" pitchFamily="18" charset="0"/>
            </a:endParaRPr>
          </a:p>
          <a:p>
            <a:pPr lvl="0"/>
            <a:endParaRPr lang="es-ES" sz="3300" dirty="0" smtClean="0">
              <a:latin typeface="Book Antiqua" pitchFamily="18" charset="0"/>
            </a:endParaRPr>
          </a:p>
          <a:p>
            <a:endParaRPr lang="es-ES" sz="2400" dirty="0">
              <a:latin typeface="Book Antiqua" pitchFamily="18" charset="0"/>
            </a:endParaRPr>
          </a:p>
        </p:txBody>
      </p:sp>
      <p:pic>
        <p:nvPicPr>
          <p:cNvPr id="4" name="Picture 7" descr="C:\Users\usuario\Desktop\Turismo nuevas\Fotos Antiguas\Fotos Consuegra\Fotos organizadas\alfareria\Creación de Jarrones 4.JPG"/>
          <p:cNvPicPr>
            <a:picLocks noChangeAspect="1" noChangeArrowheads="1"/>
          </p:cNvPicPr>
          <p:nvPr/>
        </p:nvPicPr>
        <p:blipFill>
          <a:blip r:embed="rId2" cstate="print"/>
          <a:srcRect/>
          <a:stretch>
            <a:fillRect/>
          </a:stretch>
        </p:blipFill>
        <p:spPr bwMode="auto">
          <a:xfrm>
            <a:off x="5929356" y="2214554"/>
            <a:ext cx="2731695" cy="3641967"/>
          </a:xfrm>
          <a:prstGeom prst="rect">
            <a:avLst/>
          </a:prstGeom>
          <a:noFill/>
        </p:spPr>
      </p:pic>
      <p:pic>
        <p:nvPicPr>
          <p:cNvPr id="5" name="Picture 2" descr="C:\Users\usuario\Desktop\2013-06-10 tesoros de mi localidad\forja\anaya artesanos 2.jpg"/>
          <p:cNvPicPr>
            <a:picLocks noChangeAspect="1" noChangeArrowheads="1"/>
          </p:cNvPicPr>
          <p:nvPr/>
        </p:nvPicPr>
        <p:blipFill>
          <a:blip r:embed="rId3" cstate="print"/>
          <a:srcRect/>
          <a:stretch>
            <a:fillRect/>
          </a:stretch>
        </p:blipFill>
        <p:spPr bwMode="auto">
          <a:xfrm>
            <a:off x="2285984" y="2285992"/>
            <a:ext cx="2405079" cy="360761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a:xfrm>
            <a:off x="928662" y="714356"/>
            <a:ext cx="7772400" cy="3414730"/>
          </a:xfrm>
        </p:spPr>
        <p:txBody>
          <a:bodyPr>
            <a:normAutofit/>
          </a:bodyPr>
          <a:lstStyle/>
          <a:p>
            <a:pPr lvl="0"/>
            <a:r>
              <a:rPr lang="en-US" sz="2800" dirty="0" smtClean="0">
                <a:latin typeface="Book Antiqua" pitchFamily="18" charset="0"/>
              </a:rPr>
              <a:t>The food in </a:t>
            </a:r>
            <a:r>
              <a:rPr lang="en-US" sz="2800" dirty="0" err="1" smtClean="0">
                <a:latin typeface="Book Antiqua" pitchFamily="18" charset="0"/>
              </a:rPr>
              <a:t>Consuegra</a:t>
            </a:r>
            <a:r>
              <a:rPr lang="en-US" sz="2800" dirty="0" smtClean="0">
                <a:latin typeface="Book Antiqua" pitchFamily="18" charset="0"/>
              </a:rPr>
              <a:t> includes dishes such as </a:t>
            </a:r>
            <a:r>
              <a:rPr lang="en-US" sz="2800" i="1" dirty="0" err="1" smtClean="0">
                <a:latin typeface="Book Antiqua" pitchFamily="18" charset="0"/>
              </a:rPr>
              <a:t>migas</a:t>
            </a:r>
            <a:r>
              <a:rPr lang="en-US" sz="2800" dirty="0" smtClean="0">
                <a:latin typeface="Book Antiqua" pitchFamily="18" charset="0"/>
              </a:rPr>
              <a:t>, small pieces of bread mixed with chorizo, bacon and ham; and </a:t>
            </a:r>
            <a:r>
              <a:rPr lang="en-US" sz="2800" i="1" dirty="0" err="1" smtClean="0">
                <a:latin typeface="Book Antiqua" pitchFamily="18" charset="0"/>
              </a:rPr>
              <a:t>gachas</a:t>
            </a:r>
            <a:r>
              <a:rPr lang="en-US" sz="2800" dirty="0" smtClean="0">
                <a:latin typeface="Book Antiqua" pitchFamily="18" charset="0"/>
              </a:rPr>
              <a:t>, snacks made of flour, chorizo and other local ingredients, like Olive Oil. Wine and the cheese are quite good as well </a:t>
            </a:r>
            <a:endParaRPr lang="es-ES" dirty="0" smtClean="0">
              <a:latin typeface="Book Antiqua" pitchFamily="18" charset="0"/>
            </a:endParaRPr>
          </a:p>
          <a:p>
            <a:endParaRPr lang="es-ES" dirty="0"/>
          </a:p>
        </p:txBody>
      </p:sp>
      <p:pic>
        <p:nvPicPr>
          <p:cNvPr id="4" name="Picture 10" descr="https://encrypted-tbn0.gstatic.com/images?q=tbn:ANd9GcSLwxHJD6T50UNak_GAHrrph_Ja9Rk2S_I6P0YlEPkpQPHhobVNEP-bxbPw">
            <a:hlinkClick r:id="rId2"/>
          </p:cNvPr>
          <p:cNvPicPr>
            <a:picLocks noChangeAspect="1" noChangeArrowheads="1"/>
          </p:cNvPicPr>
          <p:nvPr/>
        </p:nvPicPr>
        <p:blipFill>
          <a:blip r:embed="rId3" cstate="print"/>
          <a:srcRect/>
          <a:stretch>
            <a:fillRect/>
          </a:stretch>
        </p:blipFill>
        <p:spPr bwMode="auto">
          <a:xfrm>
            <a:off x="1071538" y="4143380"/>
            <a:ext cx="2071702" cy="2071702"/>
          </a:xfrm>
          <a:prstGeom prst="rect">
            <a:avLst/>
          </a:prstGeom>
          <a:noFill/>
        </p:spPr>
      </p:pic>
      <p:pic>
        <p:nvPicPr>
          <p:cNvPr id="5" name="Picture 4" descr="http://4.bp.blogspot.com/-hi3JxhuMQ_0/UHwWkPMLXEI/AAAAAAAABK4/hfCpFoAzBUo/s1600/P1150822.JPG"/>
          <p:cNvPicPr>
            <a:picLocks noChangeAspect="1" noChangeArrowheads="1"/>
          </p:cNvPicPr>
          <p:nvPr/>
        </p:nvPicPr>
        <p:blipFill>
          <a:blip r:embed="rId4" cstate="print"/>
          <a:srcRect/>
          <a:stretch>
            <a:fillRect/>
          </a:stretch>
        </p:blipFill>
        <p:spPr bwMode="auto">
          <a:xfrm>
            <a:off x="3143240" y="4143380"/>
            <a:ext cx="1503939" cy="2000240"/>
          </a:xfrm>
          <a:prstGeom prst="rect">
            <a:avLst/>
          </a:prstGeom>
          <a:noFill/>
        </p:spPr>
      </p:pic>
      <p:pic>
        <p:nvPicPr>
          <p:cNvPr id="7" name="Picture 2" descr="C:\Users\usuario\Desktop\Turismo nuevas\Fotos 2012\Fotos 2012\Cosecha\P1040615.JPG"/>
          <p:cNvPicPr>
            <a:picLocks noChangeAspect="1" noChangeArrowheads="1"/>
          </p:cNvPicPr>
          <p:nvPr/>
        </p:nvPicPr>
        <p:blipFill>
          <a:blip r:embed="rId5" cstate="print"/>
          <a:srcRect/>
          <a:stretch>
            <a:fillRect/>
          </a:stretch>
        </p:blipFill>
        <p:spPr bwMode="auto">
          <a:xfrm>
            <a:off x="6381763" y="4071942"/>
            <a:ext cx="2762237" cy="2071678"/>
          </a:xfrm>
          <a:prstGeom prst="rect">
            <a:avLst/>
          </a:prstGeom>
          <a:noFill/>
        </p:spPr>
      </p:pic>
      <p:pic>
        <p:nvPicPr>
          <p:cNvPr id="8" name="Picture 6" descr="https://encrypted-tbn1.gstatic.com/images?q=tbn:ANd9GcQ1gTCxQPqJeThwADhVlL2b8hLpmJAvS4t8SrK-3oiJKdOO0huX92QXFUE">
            <a:hlinkClick r:id="rId6"/>
          </p:cNvPr>
          <p:cNvPicPr>
            <a:picLocks noChangeAspect="1" noChangeArrowheads="1"/>
          </p:cNvPicPr>
          <p:nvPr/>
        </p:nvPicPr>
        <p:blipFill>
          <a:blip r:embed="rId7" cstate="print"/>
          <a:srcRect/>
          <a:stretch>
            <a:fillRect/>
          </a:stretch>
        </p:blipFill>
        <p:spPr bwMode="auto">
          <a:xfrm>
            <a:off x="4429124" y="4357694"/>
            <a:ext cx="2143130" cy="1728793"/>
          </a:xfrm>
          <a:prstGeom prst="rect">
            <a:avLst/>
          </a:prstGeom>
          <a:noFill/>
        </p:spPr>
      </p:pic>
      <p:pic>
        <p:nvPicPr>
          <p:cNvPr id="9" name="Picture 4" descr="http://lamanchawines.com/images/1314780185castillo%20de%20consuegra%20logo.jpg"/>
          <p:cNvPicPr>
            <a:picLocks noChangeAspect="1" noChangeArrowheads="1"/>
          </p:cNvPicPr>
          <p:nvPr/>
        </p:nvPicPr>
        <p:blipFill>
          <a:blip r:embed="rId8" cstate="print"/>
          <a:srcRect/>
          <a:stretch>
            <a:fillRect/>
          </a:stretch>
        </p:blipFill>
        <p:spPr bwMode="auto">
          <a:xfrm>
            <a:off x="4643438" y="3571876"/>
            <a:ext cx="2381250" cy="7715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The</a:t>
            </a:r>
            <a:r>
              <a:rPr lang="es-ES_tradnl" dirty="0" smtClean="0"/>
              <a:t> local </a:t>
            </a:r>
            <a:r>
              <a:rPr lang="es-ES_tradnl" dirty="0" err="1" smtClean="0"/>
              <a:t>folck</a:t>
            </a:r>
            <a:r>
              <a:rPr lang="es-ES_tradnl" dirty="0" smtClean="0"/>
              <a:t> </a:t>
            </a:r>
            <a:r>
              <a:rPr lang="es-ES_tradnl" dirty="0" err="1" smtClean="0"/>
              <a:t>group</a:t>
            </a:r>
            <a:r>
              <a:rPr lang="es-ES_tradnl" dirty="0" smtClean="0"/>
              <a:t> </a:t>
            </a:r>
            <a:endParaRPr lang="es-ES" dirty="0"/>
          </a:p>
        </p:txBody>
      </p:sp>
      <p:pic>
        <p:nvPicPr>
          <p:cNvPr id="6146" name="Picture 2" descr="http://2.bp.blogspot.com/-biAZ5auw-CA/UGmfUJMuVdI/AAAAAAAAAAg/9ysQnyfCzNw/s1600/en+hungria.jpg"/>
          <p:cNvPicPr>
            <a:picLocks noChangeAspect="1" noChangeArrowheads="1"/>
          </p:cNvPicPr>
          <p:nvPr/>
        </p:nvPicPr>
        <p:blipFill>
          <a:blip r:embed="rId2" cstate="print"/>
          <a:srcRect/>
          <a:stretch>
            <a:fillRect/>
          </a:stretch>
        </p:blipFill>
        <p:spPr bwMode="auto">
          <a:xfrm>
            <a:off x="928662" y="2228850"/>
            <a:ext cx="7172325" cy="4629150"/>
          </a:xfrm>
          <a:prstGeom prst="rect">
            <a:avLst/>
          </a:prstGeom>
          <a:noFill/>
        </p:spPr>
      </p:pic>
      <p:pic>
        <p:nvPicPr>
          <p:cNvPr id="6150" name="Picture 6" descr="https://encrypted-tbn2.gstatic.com/images?q=tbn:ANd9GcS5HB4mA1xAq_8q21FpYVgSfQqurftImud3j2PQz_DqOwGV0T_Ie6xrHDl83Q">
            <a:hlinkClick r:id="rId3"/>
          </p:cNvPr>
          <p:cNvPicPr>
            <a:picLocks noChangeAspect="1" noChangeArrowheads="1"/>
          </p:cNvPicPr>
          <p:nvPr/>
        </p:nvPicPr>
        <p:blipFill>
          <a:blip r:embed="rId4" cstate="print"/>
          <a:srcRect/>
          <a:stretch>
            <a:fillRect/>
          </a:stretch>
        </p:blipFill>
        <p:spPr bwMode="auto">
          <a:xfrm>
            <a:off x="7143768" y="5286388"/>
            <a:ext cx="1390650" cy="13906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214290"/>
            <a:ext cx="7772400" cy="914400"/>
          </a:xfrm>
        </p:spPr>
        <p:txBody>
          <a:bodyPr/>
          <a:lstStyle/>
          <a:p>
            <a:pPr lvl="0"/>
            <a:r>
              <a:rPr lang="en-US" sz="2000" dirty="0" smtClean="0"/>
              <a:t/>
            </a:r>
            <a:br>
              <a:rPr lang="en-US" sz="2000" dirty="0" smtClean="0"/>
            </a:br>
            <a:r>
              <a:rPr lang="en-US" sz="2400" dirty="0" smtClean="0">
                <a:solidFill>
                  <a:schemeClr val="tx1"/>
                </a:solidFill>
                <a:latin typeface="Book Antiqua" pitchFamily="18" charset="0"/>
              </a:rPr>
              <a:t>The history that can be felt from the hill is reflected in some monuments in the city of </a:t>
            </a:r>
            <a:r>
              <a:rPr lang="en-US" sz="2400" dirty="0" err="1" smtClean="0">
                <a:solidFill>
                  <a:schemeClr val="tx1"/>
                </a:solidFill>
                <a:latin typeface="Book Antiqua" pitchFamily="18" charset="0"/>
              </a:rPr>
              <a:t>Consuegra</a:t>
            </a:r>
            <a:r>
              <a:rPr lang="en-US" sz="2400" dirty="0" smtClean="0">
                <a:solidFill>
                  <a:schemeClr val="tx1"/>
                </a:solidFill>
                <a:latin typeface="Book Antiqua" pitchFamily="18" charset="0"/>
              </a:rPr>
              <a:t> also.</a:t>
            </a:r>
            <a:r>
              <a:rPr lang="es-ES" sz="2400" dirty="0" smtClean="0">
                <a:solidFill>
                  <a:schemeClr val="tx1"/>
                </a:solidFill>
                <a:latin typeface="Book Antiqua" pitchFamily="18" charset="0"/>
              </a:rPr>
              <a:t/>
            </a:r>
            <a:br>
              <a:rPr lang="es-ES" sz="2400" dirty="0" smtClean="0">
                <a:solidFill>
                  <a:schemeClr val="tx1"/>
                </a:solidFill>
                <a:latin typeface="Book Antiqua" pitchFamily="18" charset="0"/>
              </a:rPr>
            </a:br>
            <a:r>
              <a:rPr lang="en-US" sz="2400" dirty="0" smtClean="0">
                <a:solidFill>
                  <a:schemeClr val="tx1"/>
                </a:solidFill>
                <a:latin typeface="Book Antiqua" pitchFamily="18" charset="0"/>
              </a:rPr>
              <a:t>At night during the last weekend of October, the windmills are lit up during the saffron festival. They stand, as they have done for centuries, on top of the hill like candles resting on the plateau.</a:t>
            </a:r>
            <a:r>
              <a:rPr lang="es-ES" sz="7200" dirty="0" smtClean="0"/>
              <a:t/>
            </a:r>
            <a:br>
              <a:rPr lang="es-ES" sz="7200" dirty="0" smtClean="0"/>
            </a:br>
            <a:r>
              <a:rPr lang="es-ES_tradnl" sz="7200" dirty="0" smtClean="0">
                <a:latin typeface="Baskerville Old Face" pitchFamily="18" charset="0"/>
              </a:rPr>
              <a:t/>
            </a:r>
            <a:br>
              <a:rPr lang="es-ES_tradnl" sz="7200" dirty="0" smtClean="0">
                <a:latin typeface="Baskerville Old Face" pitchFamily="18" charset="0"/>
              </a:rPr>
            </a:br>
            <a:endParaRPr lang="es-ES" sz="7200" dirty="0">
              <a:latin typeface="Baskerville Old Face" pitchFamily="18" charset="0"/>
            </a:endParaRPr>
          </a:p>
        </p:txBody>
      </p:sp>
      <p:pic>
        <p:nvPicPr>
          <p:cNvPr id="7170" name="Picture 2" descr="C:\Users\usuario\Documents\escritorio Nines\2013-06-10 tesoros de mi localidad\plenilunio 2014 014.jpg"/>
          <p:cNvPicPr>
            <a:picLocks noChangeAspect="1" noChangeArrowheads="1"/>
          </p:cNvPicPr>
          <p:nvPr/>
        </p:nvPicPr>
        <p:blipFill>
          <a:blip r:embed="rId2" cstate="print"/>
          <a:srcRect/>
          <a:stretch>
            <a:fillRect/>
          </a:stretch>
        </p:blipFill>
        <p:spPr bwMode="auto">
          <a:xfrm>
            <a:off x="2143108" y="2625322"/>
            <a:ext cx="5643570" cy="423267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noAutofit/>
          </a:bodyPr>
          <a:lstStyle/>
          <a:p>
            <a:pPr algn="ctr"/>
            <a:r>
              <a:rPr lang="es-ES_tradnl" sz="8000" b="1" dirty="0" smtClean="0">
                <a:latin typeface="Book Antiqua" pitchFamily="18" charset="0"/>
              </a:rPr>
              <a:t>ENJOY YOUR VISIT!!</a:t>
            </a:r>
            <a:endParaRPr lang="es-ES" sz="8000" b="1" dirty="0">
              <a:latin typeface="Book Antiqu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6215082"/>
            <a:ext cx="7772400" cy="103422"/>
          </a:xfrm>
        </p:spPr>
        <p:txBody>
          <a:bodyPr/>
          <a:lstStyle/>
          <a:p>
            <a:endParaRPr lang="es-ES" dirty="0"/>
          </a:p>
        </p:txBody>
      </p:sp>
      <p:sp>
        <p:nvSpPr>
          <p:cNvPr id="3" name="2 Subtítulo"/>
          <p:cNvSpPr>
            <a:spLocks noGrp="1"/>
          </p:cNvSpPr>
          <p:nvPr>
            <p:ph type="subTitle" idx="1"/>
          </p:nvPr>
        </p:nvSpPr>
        <p:spPr>
          <a:xfrm>
            <a:off x="1000100" y="1000108"/>
            <a:ext cx="7772400" cy="4286280"/>
          </a:xfrm>
        </p:spPr>
        <p:txBody>
          <a:bodyPr>
            <a:normAutofit/>
          </a:bodyPr>
          <a:lstStyle/>
          <a:p>
            <a:pPr lvl="0"/>
            <a:r>
              <a:rPr lang="en-US" sz="3900" dirty="0" smtClean="0">
                <a:latin typeface="Book Antiqua" pitchFamily="18" charset="0"/>
              </a:rPr>
              <a:t>The main sights and most important monuments in </a:t>
            </a:r>
            <a:r>
              <a:rPr lang="en-US" sz="3900" dirty="0" err="1" smtClean="0">
                <a:latin typeface="Book Antiqua" pitchFamily="18" charset="0"/>
              </a:rPr>
              <a:t>Consuegra</a:t>
            </a:r>
            <a:r>
              <a:rPr lang="en-US" sz="3900" dirty="0" smtClean="0">
                <a:latin typeface="Book Antiqua" pitchFamily="18" charset="0"/>
              </a:rPr>
              <a:t>, which we will describe in more detail below, are the windmills and the castle. </a:t>
            </a:r>
            <a:endParaRPr lang="es-ES" sz="3900" dirty="0" smtClean="0">
              <a:latin typeface="Book Antiqua" pitchFamily="18" charset="0"/>
            </a:endParaRPr>
          </a:p>
          <a:p>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noAutofit/>
          </a:bodyPr>
          <a:lstStyle/>
          <a:p>
            <a:pPr algn="ctr"/>
            <a:r>
              <a:rPr lang="es-ES_tradnl" sz="6000" b="1" dirty="0" err="1" smtClean="0">
                <a:latin typeface="Book Antiqua" pitchFamily="18" charset="0"/>
              </a:rPr>
              <a:t>Roman</a:t>
            </a:r>
            <a:r>
              <a:rPr lang="es-ES_tradnl" sz="6000" b="1" dirty="0" smtClean="0">
                <a:latin typeface="Book Antiqua" pitchFamily="18" charset="0"/>
              </a:rPr>
              <a:t> </a:t>
            </a:r>
            <a:r>
              <a:rPr lang="es-ES_tradnl" sz="6000" b="1" dirty="0" err="1" smtClean="0">
                <a:latin typeface="Book Antiqua" pitchFamily="18" charset="0"/>
              </a:rPr>
              <a:t>Remains</a:t>
            </a:r>
            <a:r>
              <a:rPr lang="es-ES_tradnl" sz="6000" b="1" dirty="0" smtClean="0">
                <a:latin typeface="Book Antiqua" pitchFamily="18" charset="0"/>
              </a:rPr>
              <a:t> and </a:t>
            </a:r>
            <a:r>
              <a:rPr lang="es-ES_tradnl" sz="6000" b="1" dirty="0" err="1" smtClean="0">
                <a:latin typeface="Book Antiqua" pitchFamily="18" charset="0"/>
              </a:rPr>
              <a:t>Archaeological</a:t>
            </a:r>
            <a:r>
              <a:rPr lang="es-ES_tradnl" sz="6000" b="1" dirty="0" smtClean="0">
                <a:latin typeface="Book Antiqua" pitchFamily="18" charset="0"/>
              </a:rPr>
              <a:t> </a:t>
            </a:r>
            <a:r>
              <a:rPr lang="es-ES_tradnl" sz="6000" b="1" dirty="0" err="1" smtClean="0">
                <a:latin typeface="Book Antiqua" pitchFamily="18" charset="0"/>
              </a:rPr>
              <a:t>Museum</a:t>
            </a:r>
            <a:endParaRPr lang="es-ES" sz="6000" b="1" dirty="0">
              <a:latin typeface="Book Antiqu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714356"/>
            <a:ext cx="7772400" cy="3131250"/>
          </a:xfrm>
        </p:spPr>
        <p:txBody>
          <a:bodyPr/>
          <a:lstStyle/>
          <a:p>
            <a:r>
              <a:rPr lang="es-ES" sz="2800" dirty="0" smtClean="0"/>
              <a:t> </a:t>
            </a:r>
            <a:br>
              <a:rPr lang="es-ES" sz="2800" dirty="0" smtClean="0"/>
            </a:br>
            <a:r>
              <a:rPr lang="es-ES" sz="2800" dirty="0" err="1" smtClean="0">
                <a:solidFill>
                  <a:schemeClr val="tx1"/>
                </a:solidFill>
                <a:latin typeface="Book Antiqua" pitchFamily="18" charset="0"/>
              </a:rPr>
              <a:t>Some</a:t>
            </a:r>
            <a:r>
              <a:rPr lang="es-ES" sz="2800" dirty="0" smtClean="0">
                <a:solidFill>
                  <a:schemeClr val="tx1"/>
                </a:solidFill>
                <a:latin typeface="Book Antiqua" pitchFamily="18" charset="0"/>
              </a:rPr>
              <a:t> of </a:t>
            </a:r>
            <a:r>
              <a:rPr lang="es-ES" sz="2800" dirty="0" err="1" smtClean="0">
                <a:solidFill>
                  <a:schemeClr val="tx1"/>
                </a:solidFill>
                <a:latin typeface="Book Antiqua" pitchFamily="18" charset="0"/>
              </a:rPr>
              <a:t>its</a:t>
            </a:r>
            <a:r>
              <a:rPr lang="es-ES" sz="2800" dirty="0" smtClean="0">
                <a:solidFill>
                  <a:schemeClr val="tx1"/>
                </a:solidFill>
                <a:latin typeface="Book Antiqua" pitchFamily="18" charset="0"/>
              </a:rPr>
              <a:t> </a:t>
            </a:r>
            <a:r>
              <a:rPr lang="es-ES" sz="2800" dirty="0" err="1" smtClean="0">
                <a:solidFill>
                  <a:schemeClr val="tx1"/>
                </a:solidFill>
                <a:latin typeface="Book Antiqua" pitchFamily="18" charset="0"/>
              </a:rPr>
              <a:t>roman</a:t>
            </a:r>
            <a:r>
              <a:rPr lang="es-ES" sz="2800" dirty="0" smtClean="0">
                <a:solidFill>
                  <a:schemeClr val="tx1"/>
                </a:solidFill>
                <a:latin typeface="Book Antiqua" pitchFamily="18" charset="0"/>
              </a:rPr>
              <a:t> </a:t>
            </a:r>
            <a:r>
              <a:rPr lang="es-ES" sz="2800" dirty="0" err="1" smtClean="0">
                <a:solidFill>
                  <a:schemeClr val="tx1"/>
                </a:solidFill>
                <a:latin typeface="Book Antiqua" pitchFamily="18" charset="0"/>
              </a:rPr>
              <a:t>remains</a:t>
            </a:r>
            <a:r>
              <a:rPr lang="es-ES" sz="2800" dirty="0" smtClean="0">
                <a:solidFill>
                  <a:schemeClr val="tx1"/>
                </a:solidFill>
                <a:latin typeface="Book Antiqua" pitchFamily="18" charset="0"/>
              </a:rPr>
              <a:t> are </a:t>
            </a:r>
            <a:r>
              <a:rPr lang="es-ES" sz="2800" dirty="0" err="1" smtClean="0">
                <a:solidFill>
                  <a:schemeClr val="tx1"/>
                </a:solidFill>
                <a:latin typeface="Book Antiqua" pitchFamily="18" charset="0"/>
              </a:rPr>
              <a:t>displayed</a:t>
            </a:r>
            <a:r>
              <a:rPr lang="es-ES" sz="2800" dirty="0" smtClean="0">
                <a:solidFill>
                  <a:schemeClr val="tx1"/>
                </a:solidFill>
                <a:latin typeface="Book Antiqua" pitchFamily="18" charset="0"/>
              </a:rPr>
              <a:t> at </a:t>
            </a:r>
            <a:r>
              <a:rPr lang="es-ES" sz="2800" dirty="0" err="1" smtClean="0">
                <a:solidFill>
                  <a:schemeClr val="tx1"/>
                </a:solidFill>
                <a:latin typeface="Book Antiqua" pitchFamily="18" charset="0"/>
              </a:rPr>
              <a:t>the</a:t>
            </a:r>
            <a:r>
              <a:rPr lang="es-ES" sz="2800" dirty="0" smtClean="0">
                <a:solidFill>
                  <a:schemeClr val="tx1"/>
                </a:solidFill>
                <a:latin typeface="Book Antiqua" pitchFamily="18" charset="0"/>
              </a:rPr>
              <a:t> </a:t>
            </a:r>
            <a:r>
              <a:rPr lang="es-ES" sz="2800" dirty="0" err="1" smtClean="0">
                <a:solidFill>
                  <a:schemeClr val="tx1"/>
                </a:solidFill>
                <a:latin typeface="Book Antiqua" pitchFamily="18" charset="0"/>
              </a:rPr>
              <a:t>archaological</a:t>
            </a:r>
            <a:r>
              <a:rPr lang="es-ES" sz="2800" dirty="0" smtClean="0">
                <a:solidFill>
                  <a:schemeClr val="tx1"/>
                </a:solidFill>
                <a:latin typeface="Book Antiqua" pitchFamily="18" charset="0"/>
              </a:rPr>
              <a:t> </a:t>
            </a:r>
            <a:r>
              <a:rPr lang="es-ES" sz="2800" dirty="0" err="1" smtClean="0">
                <a:solidFill>
                  <a:schemeClr val="tx1"/>
                </a:solidFill>
                <a:latin typeface="Book Antiqua" pitchFamily="18" charset="0"/>
              </a:rPr>
              <a:t>museum</a:t>
            </a:r>
            <a:r>
              <a:rPr lang="es-ES" sz="2800" dirty="0" smtClean="0">
                <a:solidFill>
                  <a:schemeClr val="tx1"/>
                </a:solidFill>
                <a:latin typeface="Book Antiqua" pitchFamily="18" charset="0"/>
              </a:rPr>
              <a:t>, placed in </a:t>
            </a:r>
            <a:r>
              <a:rPr lang="es-ES" sz="2800" dirty="0" err="1" smtClean="0">
                <a:solidFill>
                  <a:schemeClr val="tx1"/>
                </a:solidFill>
                <a:latin typeface="Book Antiqua" pitchFamily="18" charset="0"/>
              </a:rPr>
              <a:t>The</a:t>
            </a:r>
            <a:r>
              <a:rPr lang="es-ES" sz="2800" dirty="0" smtClean="0">
                <a:solidFill>
                  <a:schemeClr val="tx1"/>
                </a:solidFill>
                <a:latin typeface="Book Antiqua" pitchFamily="18" charset="0"/>
              </a:rPr>
              <a:t> </a:t>
            </a:r>
            <a:r>
              <a:rPr lang="es-ES" sz="2800" dirty="0" err="1" smtClean="0">
                <a:solidFill>
                  <a:schemeClr val="tx1"/>
                </a:solidFill>
                <a:latin typeface="Book Antiqua" pitchFamily="18" charset="0"/>
              </a:rPr>
              <a:t>Main</a:t>
            </a:r>
            <a:r>
              <a:rPr lang="es-ES" sz="2800" dirty="0" smtClean="0">
                <a:solidFill>
                  <a:schemeClr val="tx1"/>
                </a:solidFill>
                <a:latin typeface="Book Antiqua" pitchFamily="18" charset="0"/>
              </a:rPr>
              <a:t> </a:t>
            </a:r>
            <a:r>
              <a:rPr lang="es-ES" sz="2800" dirty="0" err="1" smtClean="0">
                <a:solidFill>
                  <a:schemeClr val="tx1"/>
                </a:solidFill>
                <a:latin typeface="Book Antiqua" pitchFamily="18" charset="0"/>
              </a:rPr>
              <a:t>Square</a:t>
            </a:r>
            <a:r>
              <a:rPr lang="es-ES" sz="2800" dirty="0" smtClean="0">
                <a:solidFill>
                  <a:schemeClr val="tx1"/>
                </a:solidFill>
                <a:latin typeface="Book Antiqua" pitchFamily="18" charset="0"/>
              </a:rPr>
              <a:t> </a:t>
            </a:r>
            <a:r>
              <a:rPr lang="es-ES" sz="2800" dirty="0" smtClean="0"/>
              <a:t/>
            </a:r>
            <a:br>
              <a:rPr lang="es-ES" sz="2800" dirty="0" smtClean="0"/>
            </a:br>
            <a:r>
              <a:rPr lang="es-ES" sz="2800" dirty="0" smtClean="0"/>
              <a:t/>
            </a:r>
            <a:br>
              <a:rPr lang="es-ES" sz="2800" dirty="0" smtClean="0"/>
            </a:br>
            <a:r>
              <a:rPr lang="es-ES" sz="2800" dirty="0" smtClean="0"/>
              <a:t/>
            </a:r>
            <a:br>
              <a:rPr lang="es-ES" sz="2800" dirty="0" smtClean="0"/>
            </a:br>
            <a:r>
              <a:rPr lang="es-ES" sz="2800" dirty="0" smtClean="0"/>
              <a:t/>
            </a:r>
            <a:br>
              <a:rPr lang="es-ES" sz="2800" dirty="0" smtClean="0"/>
            </a:br>
            <a:r>
              <a:rPr lang="es-ES" sz="2800" dirty="0" smtClean="0"/>
              <a:t/>
            </a:r>
            <a:br>
              <a:rPr lang="es-ES" sz="2800" dirty="0" smtClean="0"/>
            </a:br>
            <a:endParaRPr lang="es-ES" dirty="0"/>
          </a:p>
        </p:txBody>
      </p:sp>
      <p:pic>
        <p:nvPicPr>
          <p:cNvPr id="5" name="Picture 2" descr="C:\Users\usuario\Desktop\Fotos Oficina Turismo\Fotos patrimonio\Fotos PDT\Fotos museo grupo 1 018.jpg"/>
          <p:cNvPicPr>
            <a:picLocks noChangeAspect="1" noChangeArrowheads="1"/>
          </p:cNvPicPr>
          <p:nvPr/>
        </p:nvPicPr>
        <p:blipFill>
          <a:blip r:embed="rId2" cstate="print"/>
          <a:srcRect/>
          <a:stretch>
            <a:fillRect/>
          </a:stretch>
        </p:blipFill>
        <p:spPr bwMode="auto">
          <a:xfrm>
            <a:off x="6410600" y="4500570"/>
            <a:ext cx="2733400" cy="2041614"/>
          </a:xfrm>
          <a:prstGeom prst="rect">
            <a:avLst/>
          </a:prstGeom>
          <a:noFill/>
        </p:spPr>
      </p:pic>
      <p:pic>
        <p:nvPicPr>
          <p:cNvPr id="6" name="Picture 3" descr="C:\Users\usuario\Desktop\Fotos Oficina Turismo\Fotos patrimonio\Fotos PDT\Fotos museo grupo 1 025.jpg"/>
          <p:cNvPicPr>
            <a:picLocks noChangeAspect="1" noChangeArrowheads="1"/>
          </p:cNvPicPr>
          <p:nvPr/>
        </p:nvPicPr>
        <p:blipFill>
          <a:blip r:embed="rId3" cstate="print"/>
          <a:srcRect/>
          <a:stretch>
            <a:fillRect/>
          </a:stretch>
        </p:blipFill>
        <p:spPr bwMode="auto">
          <a:xfrm>
            <a:off x="5500694" y="2928934"/>
            <a:ext cx="1227217" cy="1643050"/>
          </a:xfrm>
          <a:prstGeom prst="rect">
            <a:avLst/>
          </a:prstGeom>
          <a:noFill/>
        </p:spPr>
      </p:pic>
      <p:sp>
        <p:nvSpPr>
          <p:cNvPr id="7" name="6 Rectángulo"/>
          <p:cNvSpPr/>
          <p:nvPr/>
        </p:nvSpPr>
        <p:spPr>
          <a:xfrm>
            <a:off x="500034" y="357166"/>
            <a:ext cx="8215370" cy="954107"/>
          </a:xfrm>
          <a:prstGeom prst="rect">
            <a:avLst/>
          </a:prstGeom>
        </p:spPr>
        <p:txBody>
          <a:bodyPr wrap="square">
            <a:spAutoFit/>
          </a:bodyPr>
          <a:lstStyle/>
          <a:p>
            <a:pPr algn="ctr">
              <a:buNone/>
            </a:pPr>
            <a:r>
              <a:rPr lang="en-US" sz="2800" dirty="0" err="1" smtClean="0">
                <a:latin typeface="Book Antiqua" pitchFamily="18" charset="0"/>
              </a:rPr>
              <a:t>Consuegra</a:t>
            </a:r>
            <a:r>
              <a:rPr lang="en-US" sz="2800" dirty="0" smtClean="0">
                <a:latin typeface="Book Antiqua" pitchFamily="18" charset="0"/>
              </a:rPr>
              <a:t> has a rich history dating back to Roman times as well. </a:t>
            </a:r>
            <a:endParaRPr lang="es-ES" sz="2800" dirty="0" smtClean="0">
              <a:latin typeface="Book Antiqua" pitchFamily="18" charset="0"/>
            </a:endParaRPr>
          </a:p>
        </p:txBody>
      </p:sp>
      <p:pic>
        <p:nvPicPr>
          <p:cNvPr id="8" name="Picture 1" descr="C:\Users\usuario\Desktop\2013-06-10 tesoros de mi localidad\Tesoros de Consuegra_files\sientes....jpg"/>
          <p:cNvPicPr>
            <a:picLocks noChangeAspect="1" noChangeArrowheads="1"/>
          </p:cNvPicPr>
          <p:nvPr/>
        </p:nvPicPr>
        <p:blipFill>
          <a:blip r:embed="rId4" cstate="print"/>
          <a:srcRect/>
          <a:stretch>
            <a:fillRect/>
          </a:stretch>
        </p:blipFill>
        <p:spPr bwMode="auto">
          <a:xfrm>
            <a:off x="571472" y="3929066"/>
            <a:ext cx="3571900" cy="2678925"/>
          </a:xfrm>
          <a:prstGeom prst="rect">
            <a:avLst/>
          </a:prstGeom>
          <a:noFill/>
        </p:spPr>
      </p:pic>
      <p:pic>
        <p:nvPicPr>
          <p:cNvPr id="9" name="Picture 4" descr="P3160135"/>
          <p:cNvPicPr>
            <a:picLocks noChangeAspect="1" noChangeArrowheads="1"/>
          </p:cNvPicPr>
          <p:nvPr/>
        </p:nvPicPr>
        <p:blipFill>
          <a:blip r:embed="rId5" cstate="print"/>
          <a:srcRect/>
          <a:stretch>
            <a:fillRect/>
          </a:stretch>
        </p:blipFill>
        <p:spPr>
          <a:xfrm>
            <a:off x="2643174" y="2500306"/>
            <a:ext cx="2714982" cy="2036676"/>
          </a:xfrm>
          <a:prstGeom prst="rect">
            <a:avLst/>
          </a:prstGeom>
          <a:noFill/>
          <a:ln/>
        </p:spPr>
      </p:pic>
      <p:pic>
        <p:nvPicPr>
          <p:cNvPr id="10" name="Picture 2" descr="C:\Users\usuario\Desktop\Fotos Oficina Turismo\Fotos patrimonio\Fotos PDT\Fotos museo grupo 1 054.jpg"/>
          <p:cNvPicPr>
            <a:picLocks noChangeAspect="1" noChangeArrowheads="1"/>
          </p:cNvPicPr>
          <p:nvPr/>
        </p:nvPicPr>
        <p:blipFill>
          <a:blip r:embed="rId6" cstate="print"/>
          <a:srcRect/>
          <a:stretch>
            <a:fillRect/>
          </a:stretch>
        </p:blipFill>
        <p:spPr bwMode="auto">
          <a:xfrm>
            <a:off x="571472" y="2143116"/>
            <a:ext cx="2324256" cy="173601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000496" y="285728"/>
            <a:ext cx="4686304" cy="1140736"/>
          </a:xfrm>
        </p:spPr>
        <p:txBody>
          <a:bodyPr/>
          <a:lstStyle/>
          <a:p>
            <a:r>
              <a:rPr lang="es-ES" sz="2000" dirty="0" smtClean="0"/>
              <a:t/>
            </a:r>
            <a:br>
              <a:rPr lang="es-ES" sz="2000" dirty="0" smtClean="0"/>
            </a:br>
            <a:endParaRPr lang="es-ES" sz="2000" dirty="0"/>
          </a:p>
        </p:txBody>
      </p:sp>
      <p:sp>
        <p:nvSpPr>
          <p:cNvPr id="8" name="7 Rectángulo"/>
          <p:cNvSpPr/>
          <p:nvPr/>
        </p:nvSpPr>
        <p:spPr>
          <a:xfrm>
            <a:off x="857224" y="1428736"/>
            <a:ext cx="7572428" cy="3046988"/>
          </a:xfrm>
          <a:prstGeom prst="rect">
            <a:avLst/>
          </a:prstGeom>
        </p:spPr>
        <p:txBody>
          <a:bodyPr wrap="square">
            <a:spAutoFit/>
          </a:bodyPr>
          <a:lstStyle/>
          <a:p>
            <a:r>
              <a:rPr lang="en-US" sz="3200" dirty="0" err="1" smtClean="0">
                <a:latin typeface="Book Antiqua" pitchFamily="18" charset="0"/>
              </a:rPr>
              <a:t>Consuegra’s</a:t>
            </a:r>
            <a:r>
              <a:rPr lang="en-US" sz="3200" dirty="0" smtClean="0">
                <a:latin typeface="Book Antiqua" pitchFamily="18" charset="0"/>
              </a:rPr>
              <a:t> main attractions are an 11</a:t>
            </a:r>
            <a:r>
              <a:rPr lang="en-US" sz="3200" baseline="30000" dirty="0" smtClean="0">
                <a:latin typeface="Book Antiqua" pitchFamily="18" charset="0"/>
              </a:rPr>
              <a:t>th</a:t>
            </a:r>
            <a:r>
              <a:rPr lang="en-US" sz="3200" dirty="0" smtClean="0">
                <a:latin typeface="Book Antiqua" pitchFamily="18" charset="0"/>
              </a:rPr>
              <a:t> century castle, that was once the stronghold of the Knights of San John from </a:t>
            </a:r>
            <a:r>
              <a:rPr lang="es-ES_tradnl" sz="3200" b="1" dirty="0" smtClean="0">
                <a:latin typeface="Book Antiqua" pitchFamily="18" charset="0"/>
              </a:rPr>
              <a:t>1183 </a:t>
            </a:r>
            <a:r>
              <a:rPr lang="es-ES_tradnl" sz="3200" dirty="0" err="1" smtClean="0">
                <a:latin typeface="Book Antiqua" pitchFamily="18" charset="0"/>
              </a:rPr>
              <a:t>to</a:t>
            </a:r>
            <a:r>
              <a:rPr lang="es-ES_tradnl" sz="3200" b="1" dirty="0" smtClean="0">
                <a:latin typeface="Book Antiqua" pitchFamily="18" charset="0"/>
              </a:rPr>
              <a:t> 1837</a:t>
            </a:r>
            <a:r>
              <a:rPr lang="en-US" sz="3200" dirty="0" smtClean="0">
                <a:latin typeface="Book Antiqua" pitchFamily="18" charset="0"/>
              </a:rPr>
              <a:t>, and its perfectly preserved windmills. Each of the mills is named after Don Quixote's characters.</a:t>
            </a:r>
            <a:endParaRPr lang="es-E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571604" y="2928934"/>
            <a:ext cx="6532558" cy="923330"/>
          </a:xfrm>
          <a:prstGeom prst="rect">
            <a:avLst/>
          </a:prstGeom>
        </p:spPr>
        <p:txBody>
          <a:bodyPr wrap="none">
            <a:spAutoFit/>
          </a:bodyPr>
          <a:lstStyle/>
          <a:p>
            <a:r>
              <a:rPr lang="es-ES" sz="5400" b="1" dirty="0" err="1" smtClean="0">
                <a:latin typeface="Book Antiqua" pitchFamily="18" charset="0"/>
              </a:rPr>
              <a:t>Castle</a:t>
            </a:r>
            <a:r>
              <a:rPr lang="es-ES" sz="5400" b="1" dirty="0" smtClean="0">
                <a:latin typeface="Book Antiqua" pitchFamily="18" charset="0"/>
              </a:rPr>
              <a:t> of Consuegra</a:t>
            </a:r>
            <a:endParaRPr lang="es-ES" sz="5400" dirty="0">
              <a:latin typeface="Book Antiqu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3157534" cy="1773928"/>
          </a:xfrm>
        </p:spPr>
        <p:txBody>
          <a:bodyPr/>
          <a:lstStyle/>
          <a:p>
            <a:r>
              <a:rPr lang="es-ES_tradnl" sz="2400" b="1" i="1" dirty="0" err="1" smtClean="0">
                <a:solidFill>
                  <a:schemeClr val="tx1"/>
                </a:solidFill>
                <a:latin typeface="Book Antiqua" pitchFamily="18" charset="0"/>
              </a:rPr>
              <a:t>Albacar</a:t>
            </a:r>
            <a:r>
              <a:rPr lang="es-ES_tradnl" sz="2400" b="1" dirty="0" smtClean="0">
                <a:solidFill>
                  <a:schemeClr val="tx1"/>
                </a:solidFill>
                <a:latin typeface="Book Antiqua" pitchFamily="18" charset="0"/>
              </a:rPr>
              <a:t> </a:t>
            </a:r>
            <a:r>
              <a:rPr lang="es-ES_tradnl" sz="2400" dirty="0" smtClean="0">
                <a:solidFill>
                  <a:schemeClr val="tx1"/>
                </a:solidFill>
                <a:latin typeface="Book Antiqua" pitchFamily="18" charset="0"/>
              </a:rPr>
              <a:t>:  </a:t>
            </a:r>
            <a:r>
              <a:rPr lang="es-ES_tradnl" sz="2400" dirty="0" err="1" smtClean="0">
                <a:solidFill>
                  <a:schemeClr val="tx1"/>
                </a:solidFill>
                <a:latin typeface="Book Antiqua" pitchFamily="18" charset="0"/>
              </a:rPr>
              <a:t>It’s</a:t>
            </a:r>
            <a:r>
              <a:rPr lang="es-ES_tradnl" sz="2400" dirty="0" smtClean="0">
                <a:solidFill>
                  <a:schemeClr val="tx1"/>
                </a:solidFill>
                <a:latin typeface="Book Antiqua" pitchFamily="18" charset="0"/>
              </a:rPr>
              <a:t> </a:t>
            </a:r>
            <a:r>
              <a:rPr lang="es-ES_tradnl" sz="2400" dirty="0" err="1" smtClean="0">
                <a:solidFill>
                  <a:schemeClr val="tx1"/>
                </a:solidFill>
                <a:latin typeface="Book Antiqua" pitchFamily="18" charset="0"/>
              </a:rPr>
              <a:t>an</a:t>
            </a:r>
            <a:r>
              <a:rPr lang="es-ES_tradnl" sz="2400" dirty="0" smtClean="0">
                <a:solidFill>
                  <a:schemeClr val="tx1"/>
                </a:solidFill>
                <a:latin typeface="Book Antiqua" pitchFamily="18" charset="0"/>
              </a:rPr>
              <a:t> </a:t>
            </a:r>
            <a:r>
              <a:rPr lang="es-ES_tradnl" sz="2400" dirty="0" err="1" smtClean="0">
                <a:solidFill>
                  <a:schemeClr val="tx1"/>
                </a:solidFill>
                <a:latin typeface="Book Antiqua" pitchFamily="18" charset="0"/>
              </a:rPr>
              <a:t>Almoravide</a:t>
            </a:r>
            <a:r>
              <a:rPr lang="es-ES_tradnl" sz="2400" dirty="0" smtClean="0">
                <a:solidFill>
                  <a:schemeClr val="tx1"/>
                </a:solidFill>
                <a:latin typeface="Book Antiqua" pitchFamily="18" charset="0"/>
              </a:rPr>
              <a:t>  </a:t>
            </a:r>
            <a:r>
              <a:rPr lang="es-ES_tradnl" sz="2400" dirty="0" err="1" smtClean="0">
                <a:solidFill>
                  <a:schemeClr val="tx1"/>
                </a:solidFill>
                <a:latin typeface="Book Antiqua" pitchFamily="18" charset="0"/>
              </a:rPr>
              <a:t>external</a:t>
            </a:r>
            <a:r>
              <a:rPr lang="es-ES_tradnl" sz="2400" dirty="0" smtClean="0">
                <a:solidFill>
                  <a:schemeClr val="tx1"/>
                </a:solidFill>
                <a:latin typeface="Book Antiqua" pitchFamily="18" charset="0"/>
              </a:rPr>
              <a:t> Wall </a:t>
            </a:r>
            <a:r>
              <a:rPr lang="en-US" sz="2400" dirty="0" smtClean="0">
                <a:solidFill>
                  <a:schemeClr val="tx1"/>
                </a:solidFill>
                <a:latin typeface="Book Antiqua" pitchFamily="18" charset="0"/>
              </a:rPr>
              <a:t>which surrounded the castle</a:t>
            </a:r>
            <a:endParaRPr lang="es-ES" sz="2400" dirty="0">
              <a:solidFill>
                <a:schemeClr val="tx1"/>
              </a:solidFill>
              <a:latin typeface="Book Antiqua" pitchFamily="18" charset="0"/>
            </a:endParaRPr>
          </a:p>
        </p:txBody>
      </p:sp>
      <p:pic>
        <p:nvPicPr>
          <p:cNvPr id="3" name="Picture 4" descr="Base albarcar1"/>
          <p:cNvPicPr>
            <a:picLocks noChangeAspect="1" noChangeArrowheads="1"/>
          </p:cNvPicPr>
          <p:nvPr/>
        </p:nvPicPr>
        <p:blipFill>
          <a:blip r:embed="rId2" cstate="print"/>
          <a:srcRect/>
          <a:stretch>
            <a:fillRect/>
          </a:stretch>
        </p:blipFill>
        <p:spPr>
          <a:xfrm>
            <a:off x="571472" y="2500306"/>
            <a:ext cx="5500726" cy="4125545"/>
          </a:xfrm>
          <a:prstGeom prst="rect">
            <a:avLst/>
          </a:prstGeom>
          <a:noFill/>
          <a:ln/>
        </p:spPr>
      </p:pic>
      <p:pic>
        <p:nvPicPr>
          <p:cNvPr id="4" name="Picture 4" descr="Albarcar2"/>
          <p:cNvPicPr>
            <a:picLocks noChangeAspect="1" noChangeArrowheads="1"/>
          </p:cNvPicPr>
          <p:nvPr/>
        </p:nvPicPr>
        <p:blipFill>
          <a:blip r:embed="rId3" cstate="print"/>
          <a:srcRect/>
          <a:stretch>
            <a:fillRect/>
          </a:stretch>
        </p:blipFill>
        <p:spPr>
          <a:xfrm>
            <a:off x="4235439" y="0"/>
            <a:ext cx="4908561" cy="3681421"/>
          </a:xfrm>
          <a:prstGeom prst="rect">
            <a:avLst/>
          </a:prstGeo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3" name="Picture 2" descr="C:\Users\usuario\Desktop\Turismo nuevas\Fotos Antiguas\Fotos Consuegra\Fotos antiguas\1969l.jpg"/>
          <p:cNvPicPr>
            <a:picLocks noChangeAspect="1" noChangeArrowheads="1"/>
          </p:cNvPicPr>
          <p:nvPr/>
        </p:nvPicPr>
        <p:blipFill>
          <a:blip r:embed="rId2" cstate="print"/>
          <a:srcRect/>
          <a:stretch>
            <a:fillRect/>
          </a:stretch>
        </p:blipFill>
        <p:spPr bwMode="auto">
          <a:xfrm>
            <a:off x="3998786" y="1000108"/>
            <a:ext cx="5145214" cy="5357826"/>
          </a:xfrm>
          <a:prstGeom prst="rect">
            <a:avLst/>
          </a:prstGeom>
          <a:noFill/>
        </p:spPr>
      </p:pic>
      <p:pic>
        <p:nvPicPr>
          <p:cNvPr id="48129" name="Picture 1" descr="C:\Users\usuario\Desktop\PASAPORTES\Imagen1.jpg"/>
          <p:cNvPicPr>
            <a:picLocks noChangeAspect="1" noChangeArrowheads="1"/>
          </p:cNvPicPr>
          <p:nvPr/>
        </p:nvPicPr>
        <p:blipFill>
          <a:blip r:embed="rId3" cstate="print"/>
          <a:srcRect/>
          <a:stretch>
            <a:fillRect/>
          </a:stretch>
        </p:blipFill>
        <p:spPr bwMode="auto">
          <a:xfrm>
            <a:off x="1000100" y="0"/>
            <a:ext cx="2312989" cy="2312989"/>
          </a:xfrm>
          <a:prstGeom prst="rect">
            <a:avLst/>
          </a:prstGeom>
          <a:noFill/>
        </p:spPr>
      </p:pic>
      <p:sp>
        <p:nvSpPr>
          <p:cNvPr id="5" name="4 Rectángulo"/>
          <p:cNvSpPr/>
          <p:nvPr/>
        </p:nvSpPr>
        <p:spPr>
          <a:xfrm>
            <a:off x="1214414" y="2571744"/>
            <a:ext cx="2357438" cy="3785652"/>
          </a:xfrm>
          <a:prstGeom prst="rect">
            <a:avLst/>
          </a:prstGeom>
        </p:spPr>
        <p:txBody>
          <a:bodyPr wrap="square">
            <a:spAutoFit/>
          </a:bodyPr>
          <a:lstStyle/>
          <a:p>
            <a:r>
              <a:rPr lang="en-US" sz="2000" dirty="0" smtClean="0">
                <a:latin typeface="Book Antiqua" pitchFamily="18" charset="0"/>
              </a:rPr>
              <a:t>The castle was once a stronghold when </a:t>
            </a:r>
            <a:r>
              <a:rPr lang="en-US" sz="2000" dirty="0" err="1" smtClean="0">
                <a:latin typeface="Book Antiqua" pitchFamily="18" charset="0"/>
              </a:rPr>
              <a:t>Consuegra</a:t>
            </a:r>
            <a:r>
              <a:rPr lang="en-US" sz="2000" dirty="0" smtClean="0">
                <a:latin typeface="Book Antiqua" pitchFamily="18" charset="0"/>
              </a:rPr>
              <a:t> was the seat and priory of the Knights of San Juan, the Spanish branch of the Knight's </a:t>
            </a:r>
            <a:r>
              <a:rPr lang="en-US" sz="2000" dirty="0" err="1" smtClean="0">
                <a:latin typeface="Book Antiqua" pitchFamily="18" charset="0"/>
              </a:rPr>
              <a:t>Hospitallers</a:t>
            </a:r>
            <a:r>
              <a:rPr lang="en-US" sz="2000" dirty="0" smtClean="0">
                <a:latin typeface="Book Antiqua" pitchFamily="18" charset="0"/>
              </a:rPr>
              <a:t> of the Order of St. John of Jerusalem. </a:t>
            </a:r>
            <a:endParaRPr lang="es-ES" sz="2000" dirty="0">
              <a:latin typeface="Book Antiqua"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683</TotalTime>
  <Words>270</Words>
  <Application>Microsoft Office PowerPoint</Application>
  <PresentationFormat>Presentación en pantalla (4:3)</PresentationFormat>
  <Paragraphs>36</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Metro</vt:lpstr>
      <vt:lpstr>CONSUEGRA Sights &amp; Monuments        </vt:lpstr>
      <vt:lpstr>Diapositiva 2</vt:lpstr>
      <vt:lpstr>Diapositiva 3</vt:lpstr>
      <vt:lpstr>Diapositiva 4</vt:lpstr>
      <vt:lpstr>  Some of its roman remains are displayed at the archaological museum, placed in The Main Square      </vt:lpstr>
      <vt:lpstr> </vt:lpstr>
      <vt:lpstr>Diapositiva 7</vt:lpstr>
      <vt:lpstr>Albacar :  It’s an Almoravide  external Wall which surrounded the castle</vt:lpstr>
      <vt:lpstr>Diapositiva 9</vt:lpstr>
      <vt:lpstr> The castle was originally built as a fortress during the 10th century by the Muslim emperor Almanzor, and rebuilt during the reign of Alfonso VIII in the 12th century by the Knights of San John .   In 1813 it was destroyed during the Peninsular War. In 1962, the Castle of Consuegra was ceded to the town hall and underwent major renovations that lasted for years.   </vt:lpstr>
      <vt:lpstr>Diapositiva 11</vt:lpstr>
      <vt:lpstr>Diapositiva 12</vt:lpstr>
      <vt:lpstr>Diapositiva 13</vt:lpstr>
      <vt:lpstr>Diapositiva 14</vt:lpstr>
      <vt:lpstr> Most Spanish windmills, like those described in  Cervantes’ Don Quixote , can be found here in Consuegra, and they are the best examples of restored Spanish windmills  of all    Several mills spike the hill just outside town, giving us a spectacular view of the 12th-century castle and of the town since 1836    </vt:lpstr>
      <vt:lpstr>Diapositiva 16</vt:lpstr>
      <vt:lpstr>Diapositiva 17</vt:lpstr>
      <vt:lpstr>Diapositiva 18</vt:lpstr>
      <vt:lpstr>Diapositiva 19</vt:lpstr>
      <vt:lpstr>The Rose of Saffron Festival is celebrated each year on the last weekend of October . The fields are a sea of  this particular bloom, which is quite a sight !  Traditionally, when the people of Consuegra finished the harvests, the festival began. It is a quaint, folkloric festival where the connection to Don Quixote is strong. The windmill called "Sancho" is used to grind the wheat, and a local beauty is crowned "Dulcinea", the name of Quixote's lady. Visitors can also get here a taste of traditional music and dancing from La Mancha. </vt:lpstr>
      <vt:lpstr>  </vt:lpstr>
      <vt:lpstr>Diapositiva 22</vt:lpstr>
      <vt:lpstr>The local folck group </vt:lpstr>
      <vt:lpstr> The history that can be felt from the hill is reflected in some monuments in the city of Consuegra also. At night during the last weekend of October, the windmills are lit up during the saffron festival. They stand, as they have done for centuries, on top of the hill like candles resting on the plateau.  </vt:lpstr>
      <vt:lpstr>Diapositiva 25</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Consuegra a través del tiempo</dc:title>
  <dc:creator>Centor</dc:creator>
  <cp:lastModifiedBy>Centor</cp:lastModifiedBy>
  <cp:revision>68</cp:revision>
  <dcterms:created xsi:type="dcterms:W3CDTF">2014-04-02T01:23:04Z</dcterms:created>
  <dcterms:modified xsi:type="dcterms:W3CDTF">2016-11-02T23:44:29Z</dcterms:modified>
</cp:coreProperties>
</file>