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Droid Serif" charset="0"/>
      <p:regular r:id="rId20"/>
      <p:bold r:id="rId21"/>
      <p:italic r:id="rId22"/>
      <p:boldItalic r:id="rId23"/>
    </p:embeddedFont>
    <p:embeddedFont>
      <p:font typeface="Georgia" pitchFamily="18"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1" d="100"/>
          <a:sy n="91" d="100"/>
        </p:scale>
        <p:origin x="-786" y="-96"/>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Shape 1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s"/>
              <a:pPr lvl="0">
                <a:spcBef>
                  <a:spcPts val="0"/>
                </a:spcBef>
                <a:buNone/>
              </a:pPr>
              <a:t>‹Nº›</a:t>
            </a:fld>
            <a:endParaRPr lang="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s"/>
              <a:pPr lvl="0">
                <a:spcBef>
                  <a:spcPts val="0"/>
                </a:spcBef>
                <a:buNone/>
              </a:pPr>
              <a:t>‹Nº›</a:t>
            </a:fld>
            <a:endParaRPr lang="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s"/>
              <a:pPr lvl="0">
                <a:spcBef>
                  <a:spcPts val="0"/>
                </a:spcBef>
                <a:buNone/>
              </a:pPr>
              <a:t>‹Nº›</a:t>
            </a:fld>
            <a:endParaRPr lang="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s"/>
              <a:pPr lvl="0">
                <a:spcBef>
                  <a:spcPts val="0"/>
                </a:spcBef>
                <a:buNone/>
              </a:pPr>
              <a:t>‹Nº›</a:t>
            </a:fld>
            <a:endParaRPr lang="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s"/>
              <a:pPr lvl="0">
                <a:spcBef>
                  <a:spcPts val="0"/>
                </a:spcBef>
                <a:buNone/>
              </a:pPr>
              <a:t>‹Nº›</a:t>
            </a:fld>
            <a:endParaRPr lang="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s"/>
              <a:pPr lvl="0">
                <a:spcBef>
                  <a:spcPts val="0"/>
                </a:spcBef>
                <a:buNone/>
              </a:pPr>
              <a:t>‹Nº›</a:t>
            </a:fld>
            <a:endParaRPr lang="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s"/>
              <a:pPr lvl="0">
                <a:spcBef>
                  <a:spcPts val="0"/>
                </a:spcBef>
                <a:buNone/>
              </a:pPr>
              <a:t>‹Nº›</a:t>
            </a:fld>
            <a:endParaRPr lang="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s"/>
              <a:pPr lvl="0">
                <a:spcBef>
                  <a:spcPts val="0"/>
                </a:spcBef>
                <a:buNone/>
              </a:pPr>
              <a:t>‹Nº›</a:t>
            </a:fld>
            <a:endParaRPr lang="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s"/>
              <a:pPr lvl="0">
                <a:spcBef>
                  <a:spcPts val="0"/>
                </a:spcBef>
                <a:buNone/>
              </a:pPr>
              <a:t>‹Nº›</a:t>
            </a:fld>
            <a:endParaRPr lang="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s"/>
              <a:pPr lvl="0">
                <a:spcBef>
                  <a:spcPts val="0"/>
                </a:spcBef>
                <a:buNone/>
              </a:pPr>
              <a:t>‹Nº›</a:t>
            </a:fld>
            <a:endParaRPr lang="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s"/>
              <a:pPr lvl="0">
                <a:spcBef>
                  <a:spcPts val="0"/>
                </a:spcBef>
                <a:buNone/>
              </a:pPr>
              <a:t>‹Nº›</a:t>
            </a:fld>
            <a:endParaRPr lang="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s" sz="1000">
                <a:solidFill>
                  <a:schemeClr val="dk2"/>
                </a:solidFill>
              </a:rPr>
              <a:pPr lvl="0" algn="r">
                <a:spcBef>
                  <a:spcPts val="0"/>
                </a:spcBef>
                <a:buNone/>
              </a:pPr>
              <a:t>‹Nº›</a:t>
            </a:fld>
            <a:endParaRPr lang="es"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73763"/>
        </a:solidFill>
        <a:effectLst/>
      </p:bgPr>
    </p:bg>
    <p:spTree>
      <p:nvGrpSpPr>
        <p:cNvPr id="1" name="Shape 53"/>
        <p:cNvGrpSpPr/>
        <p:nvPr/>
      </p:nvGrpSpPr>
      <p:grpSpPr>
        <a:xfrm>
          <a:off x="0" y="0"/>
          <a:ext cx="0" cy="0"/>
          <a:chOff x="0" y="0"/>
          <a:chExt cx="0" cy="0"/>
        </a:xfrm>
      </p:grpSpPr>
      <p:pic>
        <p:nvPicPr>
          <p:cNvPr id="54" name="Shape 54" descr="Carpe.jpg"/>
          <p:cNvPicPr preferRelativeResize="0"/>
          <p:nvPr/>
        </p:nvPicPr>
        <p:blipFill>
          <a:blip r:embed="rId3">
            <a:alphaModFix/>
          </a:blip>
          <a:stretch>
            <a:fillRect/>
          </a:stretch>
        </p:blipFill>
        <p:spPr>
          <a:xfrm>
            <a:off x="1451475" y="0"/>
            <a:ext cx="6135725" cy="514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lgn="ctr">
              <a:spcBef>
                <a:spcPts val="0"/>
              </a:spcBef>
              <a:buNone/>
            </a:pPr>
            <a:r>
              <a:rPr lang="es"/>
              <a:t>Quixote cuisine from La Mancha</a:t>
            </a:r>
          </a:p>
        </p:txBody>
      </p:sp>
      <p:sp>
        <p:nvSpPr>
          <p:cNvPr id="130" name="Shape 130"/>
          <p:cNvSpPr txBox="1">
            <a:spLocks noGrp="1"/>
          </p:cNvSpPr>
          <p:nvPr>
            <p:ph type="body" idx="1"/>
          </p:nvPr>
        </p:nvSpPr>
        <p:spPr>
          <a:xfrm>
            <a:off x="2565925" y="1152475"/>
            <a:ext cx="6426300" cy="3641100"/>
          </a:xfrm>
          <a:prstGeom prst="rect">
            <a:avLst/>
          </a:prstGeom>
        </p:spPr>
        <p:txBody>
          <a:bodyPr lIns="91425" tIns="91425" rIns="91425" bIns="91425" anchor="t" anchorCtr="0">
            <a:noAutofit/>
          </a:bodyPr>
          <a:lstStyle/>
          <a:p>
            <a:pPr lvl="0" rtl="0">
              <a:spcBef>
                <a:spcPts val="600"/>
              </a:spcBef>
              <a:spcAft>
                <a:spcPts val="600"/>
              </a:spcAft>
              <a:buNone/>
            </a:pPr>
            <a:r>
              <a:rPr lang="es" sz="1400">
                <a:solidFill>
                  <a:srgbClr val="222222"/>
                </a:solidFill>
                <a:highlight>
                  <a:srgbClr val="FFFFFF"/>
                </a:highlight>
              </a:rPr>
              <a:t>Refers to the typical dishes and ingredients in the cuisine of Castilla–La Mancha region of Spain. </a:t>
            </a:r>
          </a:p>
          <a:p>
            <a:pPr lvl="0" rtl="0">
              <a:spcBef>
                <a:spcPts val="600"/>
              </a:spcBef>
              <a:spcAft>
                <a:spcPts val="600"/>
              </a:spcAft>
              <a:buClr>
                <a:schemeClr val="dk1"/>
              </a:buClr>
              <a:buSzPct val="78571"/>
              <a:buFont typeface="Arial"/>
              <a:buNone/>
            </a:pPr>
            <a:r>
              <a:rPr lang="es" sz="1400">
                <a:solidFill>
                  <a:srgbClr val="222222"/>
                </a:solidFill>
                <a:highlight>
                  <a:srgbClr val="FFFFFF"/>
                </a:highlight>
              </a:rPr>
              <a:t>These include </a:t>
            </a:r>
            <a:r>
              <a:rPr lang="es" sz="1400" i="1">
                <a:solidFill>
                  <a:srgbClr val="222222"/>
                </a:solidFill>
                <a:highlight>
                  <a:srgbClr val="FFFFFF"/>
                </a:highlight>
              </a:rPr>
              <a:t>pisto</a:t>
            </a:r>
            <a:r>
              <a:rPr lang="es" sz="1400">
                <a:solidFill>
                  <a:srgbClr val="222222"/>
                </a:solidFill>
                <a:highlight>
                  <a:srgbClr val="FFFFFF"/>
                </a:highlight>
              </a:rPr>
              <a:t> (a vegetable stew with tomato sauce), </a:t>
            </a:r>
            <a:r>
              <a:rPr lang="es" sz="1400" i="1">
                <a:solidFill>
                  <a:srgbClr val="222222"/>
                </a:solidFill>
                <a:highlight>
                  <a:srgbClr val="FFFFFF"/>
                </a:highlight>
              </a:rPr>
              <a:t>gazpacho manchego</a:t>
            </a:r>
            <a:r>
              <a:rPr lang="es" sz="1400">
                <a:solidFill>
                  <a:srgbClr val="222222"/>
                </a:solidFill>
                <a:highlight>
                  <a:srgbClr val="FFFFFF"/>
                </a:highlight>
              </a:rPr>
              <a:t>, </a:t>
            </a:r>
            <a:r>
              <a:rPr lang="es" sz="1400" i="1">
                <a:solidFill>
                  <a:srgbClr val="222222"/>
                </a:solidFill>
                <a:highlight>
                  <a:srgbClr val="FFFFFF"/>
                </a:highlight>
              </a:rPr>
              <a:t>Manchego</a:t>
            </a:r>
            <a:r>
              <a:rPr lang="es" sz="1400">
                <a:solidFill>
                  <a:srgbClr val="222222"/>
                </a:solidFill>
                <a:highlight>
                  <a:srgbClr val="FFFFFF"/>
                </a:highlight>
              </a:rPr>
              <a:t> (a type of cheese), the white wine of La Mancha, and the red wine </a:t>
            </a:r>
          </a:p>
          <a:p>
            <a:pPr lvl="0" rtl="0">
              <a:spcBef>
                <a:spcPts val="600"/>
              </a:spcBef>
              <a:spcAft>
                <a:spcPts val="600"/>
              </a:spcAft>
              <a:buNone/>
            </a:pPr>
            <a:r>
              <a:rPr lang="es" sz="1400">
                <a:solidFill>
                  <a:srgbClr val="222222"/>
                </a:solidFill>
                <a:highlight>
                  <a:srgbClr val="FFFFFF"/>
                </a:highlight>
              </a:rPr>
              <a:t>The dishes and specialties of the region are generally sober and sensible, reflecting a modest, rural origin. They contain a limited number of ingredients, those most easily accessible by the locals. </a:t>
            </a:r>
          </a:p>
          <a:p>
            <a:pPr lvl="0" rtl="0">
              <a:spcBef>
                <a:spcPts val="600"/>
              </a:spcBef>
              <a:spcAft>
                <a:spcPts val="600"/>
              </a:spcAft>
              <a:buNone/>
            </a:pPr>
            <a:r>
              <a:rPr lang="es" sz="1400">
                <a:solidFill>
                  <a:srgbClr val="222222"/>
                </a:solidFill>
                <a:highlight>
                  <a:srgbClr val="FFFFFF"/>
                </a:highlight>
              </a:rPr>
              <a:t>Dishes tend to be high in calories, ideal for the diets of laborers, farmers, and shepherds. </a:t>
            </a:r>
          </a:p>
          <a:p>
            <a:pPr lvl="0" rtl="0">
              <a:spcBef>
                <a:spcPts val="600"/>
              </a:spcBef>
              <a:spcAft>
                <a:spcPts val="600"/>
              </a:spcAft>
              <a:buClr>
                <a:schemeClr val="dk1"/>
              </a:buClr>
              <a:buSzPct val="78571"/>
              <a:buFont typeface="Arial"/>
              <a:buNone/>
            </a:pPr>
            <a:r>
              <a:rPr lang="es" sz="1400">
                <a:solidFill>
                  <a:srgbClr val="222222"/>
                </a:solidFill>
                <a:highlight>
                  <a:srgbClr val="FFFFFF"/>
                </a:highlight>
              </a:rPr>
              <a:t>The cuisine of this area was popularized by Cervantes in his </a:t>
            </a:r>
            <a:r>
              <a:rPr lang="es" sz="1400" i="1">
                <a:solidFill>
                  <a:srgbClr val="222222"/>
                </a:solidFill>
                <a:highlight>
                  <a:srgbClr val="FFFFFF"/>
                </a:highlight>
              </a:rPr>
              <a:t>Don Quixote de la Mancha</a:t>
            </a:r>
            <a:r>
              <a:rPr lang="es" sz="1400">
                <a:solidFill>
                  <a:srgbClr val="222222"/>
                </a:solidFill>
                <a:highlight>
                  <a:srgbClr val="FFFFFF"/>
                </a:highlight>
              </a:rPr>
              <a:t>, where a number of traditional dishes are mentioned.</a:t>
            </a:r>
          </a:p>
          <a:p>
            <a:pPr lvl="0">
              <a:spcBef>
                <a:spcPts val="0"/>
              </a:spcBef>
              <a:buNone/>
            </a:pPr>
            <a:endParaRPr b="1">
              <a:solidFill>
                <a:srgbClr val="000000"/>
              </a:solidFill>
            </a:endParaRPr>
          </a:p>
          <a:p>
            <a:pPr lvl="0">
              <a:spcBef>
                <a:spcPts val="0"/>
              </a:spcBef>
              <a:buNone/>
            </a:pPr>
            <a:endParaRPr b="1">
              <a:solidFill>
                <a:srgbClr val="000000"/>
              </a:solidFill>
            </a:endParaRPr>
          </a:p>
          <a:p>
            <a:pPr lvl="0">
              <a:spcBef>
                <a:spcPts val="0"/>
              </a:spcBef>
              <a:buNone/>
            </a:pPr>
            <a:endParaRPr b="1">
              <a:solidFill>
                <a:srgbClr val="000000"/>
              </a:solidFill>
            </a:endParaRPr>
          </a:p>
          <a:p>
            <a:pPr lvl="0">
              <a:spcBef>
                <a:spcPts val="0"/>
              </a:spcBef>
              <a:buNone/>
            </a:pPr>
            <a:endParaRPr b="1">
              <a:solidFill>
                <a:srgbClr val="000000"/>
              </a:solidFill>
            </a:endParaRPr>
          </a:p>
          <a:p>
            <a:pPr lvl="0">
              <a:spcBef>
                <a:spcPts val="0"/>
              </a:spcBef>
              <a:buNone/>
            </a:pPr>
            <a:endParaRPr b="1">
              <a:solidFill>
                <a:srgbClr val="000000"/>
              </a:solidFill>
            </a:endParaRPr>
          </a:p>
          <a:p>
            <a:pPr lvl="0">
              <a:spcBef>
                <a:spcPts val="0"/>
              </a:spcBef>
              <a:buNone/>
            </a:pPr>
            <a:endParaRPr b="1">
              <a:solidFill>
                <a:srgbClr val="000000"/>
              </a:solidFill>
            </a:endParaRPr>
          </a:p>
          <a:p>
            <a:pPr lvl="0">
              <a:spcBef>
                <a:spcPts val="0"/>
              </a:spcBef>
              <a:buNone/>
            </a:pPr>
            <a:endParaRPr b="1">
              <a:solidFill>
                <a:srgbClr val="000000"/>
              </a:solidFill>
            </a:endParaRPr>
          </a:p>
          <a:p>
            <a:pPr lvl="0">
              <a:spcBef>
                <a:spcPts val="0"/>
              </a:spcBef>
              <a:buNone/>
            </a:pPr>
            <a:r>
              <a:rPr lang="es" b="1">
                <a:solidFill>
                  <a:srgbClr val="000000"/>
                </a:solidFill>
              </a:rPr>
              <a:t>Entrées:</a:t>
            </a:r>
          </a:p>
          <a:p>
            <a:pPr lvl="0">
              <a:spcBef>
                <a:spcPts val="0"/>
              </a:spcBef>
              <a:buNone/>
            </a:pPr>
            <a:endParaRPr/>
          </a:p>
        </p:txBody>
      </p:sp>
      <p:pic>
        <p:nvPicPr>
          <p:cNvPr id="131" name="Shape 131" descr="File:Don Quijote and Sancho Panza.jpg - Wikimedia Commons"/>
          <p:cNvPicPr preferRelativeResize="0"/>
          <p:nvPr/>
        </p:nvPicPr>
        <p:blipFill>
          <a:blip r:embed="rId3">
            <a:alphaModFix/>
          </a:blip>
          <a:stretch>
            <a:fillRect/>
          </a:stretch>
        </p:blipFill>
        <p:spPr>
          <a:xfrm>
            <a:off x="311700" y="1152475"/>
            <a:ext cx="2067600" cy="28600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6734850" y="419900"/>
            <a:ext cx="2117700" cy="1807800"/>
          </a:xfrm>
          <a:prstGeom prst="rect">
            <a:avLst/>
          </a:prstGeom>
        </p:spPr>
        <p:txBody>
          <a:bodyPr lIns="91425" tIns="91425" rIns="91425" bIns="91425" anchor="t" anchorCtr="0">
            <a:noAutofit/>
          </a:bodyPr>
          <a:lstStyle/>
          <a:p>
            <a:pPr lvl="0">
              <a:spcBef>
                <a:spcPts val="0"/>
              </a:spcBef>
              <a:buNone/>
            </a:pPr>
            <a:r>
              <a:rPr lang="es" sz="1400">
                <a:solidFill>
                  <a:schemeClr val="dk1"/>
                </a:solidFill>
                <a:latin typeface="Georgia"/>
                <a:ea typeface="Georgia"/>
                <a:cs typeface="Georgia"/>
                <a:sym typeface="Georgia"/>
              </a:rPr>
              <a:t>Staples</a:t>
            </a:r>
            <a:r>
              <a:rPr lang="es">
                <a:solidFill>
                  <a:schemeClr val="dk1"/>
                </a:solidFill>
                <a:latin typeface="Georgia"/>
                <a:ea typeface="Georgia"/>
                <a:cs typeface="Georgia"/>
                <a:sym typeface="Georgia"/>
              </a:rPr>
              <a:t>. </a:t>
            </a:r>
            <a:r>
              <a:rPr lang="es" sz="1050">
                <a:solidFill>
                  <a:srgbClr val="222222"/>
                </a:solidFill>
                <a:highlight>
                  <a:srgbClr val="FFFFFF"/>
                </a:highlight>
              </a:rPr>
              <a:t>Local traditional staples in La Mancha were </a:t>
            </a:r>
            <a:r>
              <a:rPr lang="es" sz="1050" i="1">
                <a:solidFill>
                  <a:srgbClr val="222222"/>
                </a:solidFill>
                <a:highlight>
                  <a:srgbClr val="FFFFFF"/>
                </a:highlight>
              </a:rPr>
              <a:t>gachas de almorta</a:t>
            </a:r>
            <a:r>
              <a:rPr lang="es" sz="1050">
                <a:solidFill>
                  <a:srgbClr val="222222"/>
                </a:solidFill>
                <a:highlight>
                  <a:srgbClr val="FFFFFF"/>
                </a:highlight>
              </a:rPr>
              <a:t>, made with grass pea </a:t>
            </a:r>
            <a:r>
              <a:rPr lang="es" sz="1050" i="1">
                <a:solidFill>
                  <a:srgbClr val="222222"/>
                </a:solidFill>
                <a:highlight>
                  <a:srgbClr val="FFFFFF"/>
                </a:highlight>
              </a:rPr>
              <a:t>(Lathirus sativus)</a:t>
            </a:r>
            <a:r>
              <a:rPr lang="es" sz="1050">
                <a:solidFill>
                  <a:srgbClr val="222222"/>
                </a:solidFill>
                <a:highlight>
                  <a:srgbClr val="FFFFFF"/>
                </a:highlight>
              </a:rPr>
              <a:t> flour, and flat bread that is the base for the "gazpachos", an elaborate dish appearing in El Quixote under the name of "galianos". Nowadays bread is much more widespread.</a:t>
            </a:r>
          </a:p>
          <a:p>
            <a:pPr lvl="0">
              <a:spcBef>
                <a:spcPts val="0"/>
              </a:spcBef>
              <a:buNone/>
            </a:pPr>
            <a:endParaRPr>
              <a:solidFill>
                <a:schemeClr val="dk1"/>
              </a:solidFill>
              <a:latin typeface="Georgia"/>
              <a:ea typeface="Georgia"/>
              <a:cs typeface="Georgia"/>
              <a:sym typeface="Georgia"/>
            </a:endParaRPr>
          </a:p>
        </p:txBody>
      </p:sp>
      <p:sp>
        <p:nvSpPr>
          <p:cNvPr id="137" name="Shape 137"/>
          <p:cNvSpPr txBox="1"/>
          <p:nvPr/>
        </p:nvSpPr>
        <p:spPr>
          <a:xfrm>
            <a:off x="4351862" y="1166400"/>
            <a:ext cx="2251200" cy="1212900"/>
          </a:xfrm>
          <a:prstGeom prst="rect">
            <a:avLst/>
          </a:prstGeom>
          <a:noFill/>
          <a:ln>
            <a:noFill/>
          </a:ln>
        </p:spPr>
        <p:txBody>
          <a:bodyPr lIns="91425" tIns="91425" rIns="91425" bIns="91425" anchor="t" anchorCtr="0">
            <a:noAutofit/>
          </a:bodyPr>
          <a:lstStyle/>
          <a:p>
            <a:pPr lvl="0" rtl="0">
              <a:lnSpc>
                <a:spcPct val="115000"/>
              </a:lnSpc>
              <a:spcBef>
                <a:spcPts val="0"/>
              </a:spcBef>
              <a:spcAft>
                <a:spcPts val="800"/>
              </a:spcAft>
              <a:buClr>
                <a:schemeClr val="dk1"/>
              </a:buClr>
              <a:buSzPct val="100000"/>
              <a:buFont typeface="Arial"/>
              <a:buNone/>
            </a:pPr>
            <a:r>
              <a:rPr lang="es" sz="1050" b="1" i="1">
                <a:solidFill>
                  <a:schemeClr val="dk1"/>
                </a:solidFill>
                <a:highlight>
                  <a:srgbClr val="FFFFFF"/>
                </a:highlight>
              </a:rPr>
              <a:t>Pisto. </a:t>
            </a:r>
            <a:r>
              <a:rPr lang="es" sz="1050" b="1">
                <a:solidFill>
                  <a:schemeClr val="dk1"/>
                </a:solidFill>
                <a:highlight>
                  <a:srgbClr val="FFFFFF"/>
                </a:highlight>
              </a:rPr>
              <a:t>Spanish ratatouille</a:t>
            </a:r>
          </a:p>
          <a:p>
            <a:pPr lvl="0" rtl="0">
              <a:lnSpc>
                <a:spcPct val="115000"/>
              </a:lnSpc>
              <a:spcBef>
                <a:spcPts val="0"/>
              </a:spcBef>
              <a:spcAft>
                <a:spcPts val="800"/>
              </a:spcAft>
              <a:buNone/>
            </a:pPr>
            <a:r>
              <a:rPr lang="es" sz="1050">
                <a:solidFill>
                  <a:schemeClr val="dk1"/>
                </a:solidFill>
                <a:highlight>
                  <a:srgbClr val="FFFFFF"/>
                </a:highlight>
              </a:rPr>
              <a:t>Vegetarian top Spanish dish, eaten in Spain as a tapa, appetiser, a side dish to meats, or even as a meal with a fried egg on top or chorizo. It's a Spanish ratatouille of tomatoes, peppers, zucchini, onions, garlic, and of course, olive oil. </a:t>
            </a:r>
          </a:p>
        </p:txBody>
      </p:sp>
      <p:pic>
        <p:nvPicPr>
          <p:cNvPr id="138" name="Shape 138"/>
          <p:cNvPicPr preferRelativeResize="0"/>
          <p:nvPr/>
        </p:nvPicPr>
        <p:blipFill>
          <a:blip r:embed="rId3">
            <a:alphaModFix/>
          </a:blip>
          <a:stretch>
            <a:fillRect/>
          </a:stretch>
        </p:blipFill>
        <p:spPr>
          <a:xfrm>
            <a:off x="4485353" y="3125750"/>
            <a:ext cx="2117724" cy="1305500"/>
          </a:xfrm>
          <a:prstGeom prst="rect">
            <a:avLst/>
          </a:prstGeom>
          <a:noFill/>
          <a:ln>
            <a:noFill/>
          </a:ln>
        </p:spPr>
      </p:pic>
      <p:pic>
        <p:nvPicPr>
          <p:cNvPr id="139" name="Shape 139"/>
          <p:cNvPicPr preferRelativeResize="0"/>
          <p:nvPr/>
        </p:nvPicPr>
        <p:blipFill>
          <a:blip r:embed="rId4">
            <a:alphaModFix/>
          </a:blip>
          <a:stretch>
            <a:fillRect/>
          </a:stretch>
        </p:blipFill>
        <p:spPr>
          <a:xfrm>
            <a:off x="7346025" y="2565924"/>
            <a:ext cx="1213325" cy="1608750"/>
          </a:xfrm>
          <a:prstGeom prst="rect">
            <a:avLst/>
          </a:prstGeom>
          <a:noFill/>
          <a:ln>
            <a:noFill/>
          </a:ln>
        </p:spPr>
      </p:pic>
      <p:sp>
        <p:nvSpPr>
          <p:cNvPr id="140" name="Shape 140"/>
          <p:cNvSpPr txBox="1"/>
          <p:nvPr/>
        </p:nvSpPr>
        <p:spPr>
          <a:xfrm>
            <a:off x="548100" y="1469725"/>
            <a:ext cx="3672000" cy="1305600"/>
          </a:xfrm>
          <a:prstGeom prst="rect">
            <a:avLst/>
          </a:prstGeom>
          <a:noFill/>
          <a:ln>
            <a:noFill/>
          </a:ln>
        </p:spPr>
        <p:txBody>
          <a:bodyPr lIns="91425" tIns="91425" rIns="91425" bIns="91425" anchor="ctr" anchorCtr="0">
            <a:noAutofit/>
          </a:bodyPr>
          <a:lstStyle/>
          <a:p>
            <a:pPr lvl="0" rtl="0">
              <a:lnSpc>
                <a:spcPct val="115000"/>
              </a:lnSpc>
              <a:spcBef>
                <a:spcPts val="600"/>
              </a:spcBef>
              <a:spcAft>
                <a:spcPts val="600"/>
              </a:spcAft>
              <a:buNone/>
            </a:pPr>
            <a:r>
              <a:rPr lang="es" sz="1050">
                <a:solidFill>
                  <a:srgbClr val="222222"/>
                </a:solidFill>
                <a:highlight>
                  <a:srgbClr val="FFFFFF"/>
                </a:highlight>
              </a:rPr>
              <a:t>There are not many purely </a:t>
            </a:r>
            <a:r>
              <a:rPr lang="es" sz="1050" b="1">
                <a:solidFill>
                  <a:srgbClr val="222222"/>
                </a:solidFill>
                <a:highlight>
                  <a:srgbClr val="FFFFFF"/>
                </a:highlight>
              </a:rPr>
              <a:t>vegetarian dishes</a:t>
            </a:r>
            <a:r>
              <a:rPr lang="es" sz="1050">
                <a:solidFill>
                  <a:srgbClr val="222222"/>
                </a:solidFill>
                <a:highlight>
                  <a:srgbClr val="FFFFFF"/>
                </a:highlight>
              </a:rPr>
              <a:t> in the region. The </a:t>
            </a:r>
            <a:r>
              <a:rPr lang="es" sz="1050" i="1">
                <a:solidFill>
                  <a:srgbClr val="222222"/>
                </a:solidFill>
                <a:highlight>
                  <a:srgbClr val="FFFFFF"/>
                </a:highlight>
              </a:rPr>
              <a:t>berenjenas de Almagro</a:t>
            </a:r>
            <a:r>
              <a:rPr lang="es" sz="1050">
                <a:solidFill>
                  <a:srgbClr val="222222"/>
                </a:solidFill>
                <a:highlight>
                  <a:srgbClr val="FFFFFF"/>
                </a:highlight>
              </a:rPr>
              <a:t> are a variety of small aubergines that are grown in Almagro, Ciudad Real. These are seasoned and pickled according to a traditional recipe and usually eaten as a snack or side dish. A common ingredient found in almost all local dishes is garlic. </a:t>
            </a:r>
          </a:p>
        </p:txBody>
      </p:sp>
      <p:pic>
        <p:nvPicPr>
          <p:cNvPr id="141" name="Shape 141"/>
          <p:cNvPicPr preferRelativeResize="0"/>
          <p:nvPr/>
        </p:nvPicPr>
        <p:blipFill>
          <a:blip r:embed="rId5">
            <a:alphaModFix/>
          </a:blip>
          <a:stretch>
            <a:fillRect/>
          </a:stretch>
        </p:blipFill>
        <p:spPr>
          <a:xfrm>
            <a:off x="1280575" y="117425"/>
            <a:ext cx="2006075" cy="1352300"/>
          </a:xfrm>
          <a:prstGeom prst="rect">
            <a:avLst/>
          </a:prstGeom>
          <a:noFill/>
          <a:ln>
            <a:noFill/>
          </a:ln>
        </p:spPr>
      </p:pic>
      <p:sp>
        <p:nvSpPr>
          <p:cNvPr id="142" name="Shape 142"/>
          <p:cNvSpPr txBox="1"/>
          <p:nvPr/>
        </p:nvSpPr>
        <p:spPr>
          <a:xfrm>
            <a:off x="441450" y="2775325"/>
            <a:ext cx="3885300" cy="742800"/>
          </a:xfrm>
          <a:prstGeom prst="rect">
            <a:avLst/>
          </a:prstGeom>
          <a:noFill/>
          <a:ln>
            <a:noFill/>
          </a:ln>
        </p:spPr>
        <p:txBody>
          <a:bodyPr lIns="91425" tIns="91425" rIns="91425" bIns="91425" anchor="ctr" anchorCtr="0">
            <a:noAutofit/>
          </a:bodyPr>
          <a:lstStyle/>
          <a:p>
            <a:pPr lvl="0">
              <a:spcBef>
                <a:spcPts val="0"/>
              </a:spcBef>
              <a:buNone/>
            </a:pPr>
            <a:r>
              <a:rPr lang="es" sz="1200" b="1">
                <a:solidFill>
                  <a:schemeClr val="dk1"/>
                </a:solidFill>
              </a:rPr>
              <a:t>Manchego migas: </a:t>
            </a:r>
            <a:r>
              <a:rPr lang="es" sz="1050">
                <a:solidFill>
                  <a:srgbClr val="222222"/>
                </a:solidFill>
              </a:rPr>
              <a:t>Migas is a traditional dish in Spanish cuisine. </a:t>
            </a:r>
            <a:r>
              <a:rPr lang="es" sz="1050">
                <a:solidFill>
                  <a:srgbClr val="222222"/>
                </a:solidFill>
                <a:highlight>
                  <a:srgbClr val="FFFFFF"/>
                </a:highlight>
              </a:rPr>
              <a:t>Migas includes chorizo and bacon, and is often served with grapes.</a:t>
            </a:r>
          </a:p>
          <a:p>
            <a:pPr lvl="0" rtl="0">
              <a:spcBef>
                <a:spcPts val="0"/>
              </a:spcBef>
              <a:buNone/>
            </a:pPr>
            <a:endParaRPr sz="1050">
              <a:solidFill>
                <a:srgbClr val="222222"/>
              </a:solidFill>
            </a:endParaRPr>
          </a:p>
        </p:txBody>
      </p:sp>
      <p:pic>
        <p:nvPicPr>
          <p:cNvPr id="143" name="Shape 143"/>
          <p:cNvPicPr preferRelativeResize="0"/>
          <p:nvPr/>
        </p:nvPicPr>
        <p:blipFill>
          <a:blip r:embed="rId6">
            <a:alphaModFix/>
          </a:blip>
          <a:stretch>
            <a:fillRect/>
          </a:stretch>
        </p:blipFill>
        <p:spPr>
          <a:xfrm>
            <a:off x="1810109" y="3261549"/>
            <a:ext cx="2675240" cy="15133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body" idx="1"/>
          </p:nvPr>
        </p:nvSpPr>
        <p:spPr>
          <a:xfrm>
            <a:off x="253375" y="254400"/>
            <a:ext cx="3070500" cy="3416400"/>
          </a:xfrm>
          <a:prstGeom prst="rect">
            <a:avLst/>
          </a:prstGeom>
        </p:spPr>
        <p:txBody>
          <a:bodyPr lIns="91425" tIns="91425" rIns="91425" bIns="91425" anchor="t" anchorCtr="0">
            <a:noAutofit/>
          </a:bodyPr>
          <a:lstStyle/>
          <a:p>
            <a:pPr lvl="0" rtl="0">
              <a:spcBef>
                <a:spcPts val="800"/>
              </a:spcBef>
              <a:spcAft>
                <a:spcPts val="2300"/>
              </a:spcAft>
              <a:buNone/>
            </a:pPr>
            <a:r>
              <a:rPr lang="es" sz="1200" b="1">
                <a:solidFill>
                  <a:srgbClr val="000000"/>
                </a:solidFill>
                <a:highlight>
                  <a:srgbClr val="FFFFFF"/>
                </a:highlight>
                <a:latin typeface="Georgia"/>
                <a:ea typeface="Georgia"/>
                <a:cs typeface="Georgia"/>
                <a:sym typeface="Georgia"/>
              </a:rPr>
              <a:t> Saffron</a:t>
            </a:r>
          </a:p>
          <a:p>
            <a:pPr lvl="0" rtl="0">
              <a:spcBef>
                <a:spcPts val="800"/>
              </a:spcBef>
              <a:spcAft>
                <a:spcPts val="2300"/>
              </a:spcAft>
              <a:buNone/>
            </a:pPr>
            <a:r>
              <a:rPr lang="es" sz="1150">
                <a:solidFill>
                  <a:srgbClr val="545454"/>
                </a:solidFill>
                <a:highlight>
                  <a:srgbClr val="FFFFFF"/>
                </a:highlight>
                <a:latin typeface="Georgia"/>
                <a:ea typeface="Georgia"/>
                <a:cs typeface="Georgia"/>
                <a:sym typeface="Georgia"/>
              </a:rPr>
              <a:t> Crocus sativus is the botanical name of a crocus that originally came from Asia Minor, where it has been cultivated since ancient times. The Moors brought with them the spice az-zafaran during their invasion of Spain over a thousand years ago, Today over 70% of the world's production is grown on the high Castilian plateau known as La Mancha.</a:t>
            </a:r>
          </a:p>
          <a:p>
            <a:pPr lvl="0" rtl="0">
              <a:spcBef>
                <a:spcPts val="800"/>
              </a:spcBef>
              <a:spcAft>
                <a:spcPts val="2300"/>
              </a:spcAft>
              <a:buClr>
                <a:schemeClr val="dk1"/>
              </a:buClr>
              <a:buSzPct val="91666"/>
              <a:buFont typeface="Arial"/>
              <a:buNone/>
            </a:pPr>
            <a:r>
              <a:rPr lang="es" sz="1150">
                <a:solidFill>
                  <a:srgbClr val="545454"/>
                </a:solidFill>
                <a:highlight>
                  <a:srgbClr val="FFFFFF"/>
                </a:highlight>
                <a:latin typeface="Georgia"/>
                <a:ea typeface="Georgia"/>
                <a:cs typeface="Georgia"/>
                <a:sym typeface="Georgia"/>
              </a:rPr>
              <a:t>Saffron is a deeply rooted condiment, both economically and culturally, in Castile-La Mancha. It should not be considered just another agricultural product, rather part of the historic and cultural patrimony of the region that must be protected and preserved. </a:t>
            </a:r>
          </a:p>
          <a:p>
            <a:pPr lvl="0">
              <a:spcBef>
                <a:spcPts val="0"/>
              </a:spcBef>
              <a:buNone/>
            </a:pPr>
            <a:endParaRPr/>
          </a:p>
        </p:txBody>
      </p:sp>
      <p:pic>
        <p:nvPicPr>
          <p:cNvPr id="149" name="Shape 149"/>
          <p:cNvPicPr preferRelativeResize="0"/>
          <p:nvPr/>
        </p:nvPicPr>
        <p:blipFill>
          <a:blip r:embed="rId3">
            <a:alphaModFix/>
          </a:blip>
          <a:stretch>
            <a:fillRect/>
          </a:stretch>
        </p:blipFill>
        <p:spPr>
          <a:xfrm>
            <a:off x="3452349" y="1385725"/>
            <a:ext cx="2614124" cy="1977799"/>
          </a:xfrm>
          <a:prstGeom prst="rect">
            <a:avLst/>
          </a:prstGeom>
          <a:noFill/>
          <a:ln>
            <a:noFill/>
          </a:ln>
        </p:spPr>
      </p:pic>
      <p:sp>
        <p:nvSpPr>
          <p:cNvPr id="150" name="Shape 150"/>
          <p:cNvSpPr txBox="1"/>
          <p:nvPr/>
        </p:nvSpPr>
        <p:spPr>
          <a:xfrm>
            <a:off x="6144000" y="93300"/>
            <a:ext cx="3000000" cy="3000000"/>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s" sz="1050" b="1">
                <a:highlight>
                  <a:srgbClr val="FFFFFF"/>
                </a:highlight>
              </a:rPr>
              <a:t>Manchego cheese</a:t>
            </a:r>
          </a:p>
          <a:p>
            <a:pPr lvl="0" rtl="0">
              <a:lnSpc>
                <a:spcPct val="115000"/>
              </a:lnSpc>
              <a:spcBef>
                <a:spcPts val="600"/>
              </a:spcBef>
              <a:spcAft>
                <a:spcPts val="600"/>
              </a:spcAft>
              <a:buNone/>
            </a:pPr>
            <a:r>
              <a:rPr lang="es" sz="1050">
                <a:solidFill>
                  <a:srgbClr val="222222"/>
                </a:solidFill>
                <a:highlight>
                  <a:srgbClr val="FFFFFF"/>
                </a:highlight>
              </a:rPr>
              <a:t>Queso manchego, or "cheese from La Mancha", is the best-known cheese from the area. Made from the milk of local sheep found in the pastures year-round. The cheese is hard, with a strong taste, mild bite, and greasy texture. </a:t>
            </a:r>
          </a:p>
        </p:txBody>
      </p:sp>
      <p:pic>
        <p:nvPicPr>
          <p:cNvPr id="151" name="Shape 151"/>
          <p:cNvPicPr preferRelativeResize="0"/>
          <p:nvPr/>
        </p:nvPicPr>
        <p:blipFill>
          <a:blip r:embed="rId4">
            <a:alphaModFix/>
          </a:blip>
          <a:stretch>
            <a:fillRect/>
          </a:stretch>
        </p:blipFill>
        <p:spPr>
          <a:xfrm>
            <a:off x="6298775" y="2337924"/>
            <a:ext cx="1856400" cy="1475175"/>
          </a:xfrm>
          <a:prstGeom prst="rect">
            <a:avLst/>
          </a:prstGeom>
          <a:noFill/>
          <a:ln>
            <a:noFill/>
          </a:ln>
        </p:spPr>
      </p:pic>
      <p:sp>
        <p:nvSpPr>
          <p:cNvPr id="152" name="Shape 152"/>
          <p:cNvSpPr txBox="1"/>
          <p:nvPr/>
        </p:nvSpPr>
        <p:spPr>
          <a:xfrm>
            <a:off x="2029375" y="4359600"/>
            <a:ext cx="6717900" cy="632400"/>
          </a:xfrm>
          <a:prstGeom prst="rect">
            <a:avLst/>
          </a:prstGeom>
          <a:noFill/>
          <a:ln>
            <a:noFill/>
          </a:ln>
        </p:spPr>
        <p:txBody>
          <a:bodyPr lIns="91425" tIns="91425" rIns="91425" bIns="91425" anchor="t" anchorCtr="0">
            <a:noAutofit/>
          </a:bodyPr>
          <a:lstStyle/>
          <a:p>
            <a:pPr lvl="0">
              <a:spcBef>
                <a:spcPts val="0"/>
              </a:spcBef>
              <a:buNone/>
            </a:pPr>
            <a:r>
              <a:rPr lang="es" sz="2400" b="1"/>
              <a:t>         ...and ever- present local wine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s"/>
              <a:t>Do it yourself!</a:t>
            </a:r>
          </a:p>
        </p:txBody>
      </p:sp>
      <p:sp>
        <p:nvSpPr>
          <p:cNvPr id="158" name="Shape 158"/>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rtl="0">
              <a:lnSpc>
                <a:spcPct val="97058"/>
              </a:lnSpc>
              <a:spcBef>
                <a:spcPts val="1800"/>
              </a:spcBef>
              <a:spcAft>
                <a:spcPts val="1200"/>
              </a:spcAft>
              <a:buClr>
                <a:schemeClr val="dk1"/>
              </a:buClr>
              <a:buSzPct val="64705"/>
              <a:buFont typeface="Arial"/>
              <a:buNone/>
            </a:pPr>
            <a:r>
              <a:rPr lang="es" sz="1650" b="1">
                <a:solidFill>
                  <a:srgbClr val="444444"/>
                </a:solidFill>
                <a:highlight>
                  <a:srgbClr val="F9F9F9"/>
                </a:highlight>
              </a:rPr>
              <a:t>Churros Recipe</a:t>
            </a:r>
          </a:p>
          <a:p>
            <a:pPr lvl="0" rtl="0">
              <a:spcBef>
                <a:spcPts val="0"/>
              </a:spcBef>
              <a:spcAft>
                <a:spcPts val="0"/>
              </a:spcAft>
              <a:buClr>
                <a:schemeClr val="dk1"/>
              </a:buClr>
              <a:buSzPct val="100000"/>
              <a:buFont typeface="Arial"/>
              <a:buNone/>
            </a:pPr>
            <a:r>
              <a:rPr lang="es" sz="1050" b="1">
                <a:solidFill>
                  <a:srgbClr val="444444"/>
                </a:solidFill>
                <a:highlight>
                  <a:srgbClr val="F9F9F9"/>
                </a:highlight>
              </a:rPr>
              <a:t>Ingredients</a:t>
            </a:r>
          </a:p>
          <a:p>
            <a:pPr lvl="0" rtl="0">
              <a:spcBef>
                <a:spcPts val="0"/>
              </a:spcBef>
              <a:spcAft>
                <a:spcPts val="0"/>
              </a:spcAft>
              <a:buClr>
                <a:schemeClr val="dk1"/>
              </a:buClr>
              <a:buSzPct val="100000"/>
              <a:buFont typeface="Arial"/>
              <a:buNone/>
            </a:pPr>
            <a:r>
              <a:rPr lang="es" sz="1050">
                <a:solidFill>
                  <a:srgbClr val="444444"/>
                </a:solidFill>
                <a:highlight>
                  <a:srgbClr val="F9F9F9"/>
                </a:highlight>
              </a:rPr>
              <a:t>1 large cup of white flour</a:t>
            </a:r>
          </a:p>
          <a:p>
            <a:pPr lvl="0" rtl="0">
              <a:spcBef>
                <a:spcPts val="0"/>
              </a:spcBef>
              <a:spcAft>
                <a:spcPts val="0"/>
              </a:spcAft>
              <a:buClr>
                <a:schemeClr val="dk1"/>
              </a:buClr>
              <a:buSzPct val="100000"/>
              <a:buFont typeface="Arial"/>
              <a:buNone/>
            </a:pPr>
            <a:r>
              <a:rPr lang="es" sz="1050">
                <a:solidFill>
                  <a:srgbClr val="444444"/>
                </a:solidFill>
                <a:highlight>
                  <a:srgbClr val="F9F9F9"/>
                </a:highlight>
              </a:rPr>
              <a:t>1 large cup of water</a:t>
            </a:r>
          </a:p>
          <a:p>
            <a:pPr lvl="0" rtl="0">
              <a:spcBef>
                <a:spcPts val="0"/>
              </a:spcBef>
              <a:spcAft>
                <a:spcPts val="0"/>
              </a:spcAft>
              <a:buClr>
                <a:schemeClr val="dk1"/>
              </a:buClr>
              <a:buSzPct val="100000"/>
              <a:buFont typeface="Arial"/>
              <a:buNone/>
            </a:pPr>
            <a:r>
              <a:rPr lang="es" sz="1050">
                <a:solidFill>
                  <a:srgbClr val="444444"/>
                </a:solidFill>
                <a:highlight>
                  <a:srgbClr val="F9F9F9"/>
                </a:highlight>
              </a:rPr>
              <a:t>1 teaspoon of oil</a:t>
            </a:r>
          </a:p>
          <a:p>
            <a:pPr lvl="0" rtl="0">
              <a:spcBef>
                <a:spcPts val="0"/>
              </a:spcBef>
              <a:spcAft>
                <a:spcPts val="0"/>
              </a:spcAft>
              <a:buClr>
                <a:schemeClr val="dk1"/>
              </a:buClr>
              <a:buSzPct val="100000"/>
              <a:buFont typeface="Arial"/>
              <a:buNone/>
            </a:pPr>
            <a:r>
              <a:rPr lang="es" sz="1050">
                <a:solidFill>
                  <a:srgbClr val="444444"/>
                </a:solidFill>
                <a:highlight>
                  <a:srgbClr val="F9F9F9"/>
                </a:highlight>
              </a:rPr>
              <a:t>pinch of salt</a:t>
            </a:r>
          </a:p>
          <a:p>
            <a:pPr lvl="0" rtl="0">
              <a:spcBef>
                <a:spcPts val="0"/>
              </a:spcBef>
              <a:spcAft>
                <a:spcPts val="0"/>
              </a:spcAft>
              <a:buClr>
                <a:schemeClr val="dk1"/>
              </a:buClr>
              <a:buSzPct val="100000"/>
              <a:buFont typeface="Arial"/>
              <a:buNone/>
            </a:pPr>
            <a:r>
              <a:rPr lang="es" sz="1050">
                <a:solidFill>
                  <a:srgbClr val="444444"/>
                </a:solidFill>
                <a:highlight>
                  <a:srgbClr val="F9F9F9"/>
                </a:highlight>
              </a:rPr>
              <a:t>olive oil</a:t>
            </a:r>
          </a:p>
          <a:p>
            <a:pPr lvl="0" rtl="0">
              <a:spcBef>
                <a:spcPts val="0"/>
              </a:spcBef>
              <a:spcAft>
                <a:spcPts val="0"/>
              </a:spcAft>
              <a:buClr>
                <a:schemeClr val="dk1"/>
              </a:buClr>
              <a:buSzPct val="100000"/>
              <a:buFont typeface="Arial"/>
              <a:buNone/>
            </a:pPr>
            <a:r>
              <a:rPr lang="es" sz="1050">
                <a:solidFill>
                  <a:srgbClr val="444444"/>
                </a:solidFill>
                <a:highlight>
                  <a:srgbClr val="F9F9F9"/>
                </a:highlight>
              </a:rPr>
              <a:t>sugar</a:t>
            </a:r>
          </a:p>
          <a:p>
            <a:pPr lvl="0" rtl="0">
              <a:spcBef>
                <a:spcPts val="0"/>
              </a:spcBef>
              <a:spcAft>
                <a:spcPts val="0"/>
              </a:spcAft>
              <a:buClr>
                <a:schemeClr val="dk1"/>
              </a:buClr>
              <a:buSzPct val="100000"/>
              <a:buFont typeface="Arial"/>
              <a:buNone/>
            </a:pPr>
            <a:r>
              <a:rPr lang="es" sz="1050" b="1">
                <a:solidFill>
                  <a:srgbClr val="444444"/>
                </a:solidFill>
                <a:highlight>
                  <a:srgbClr val="F9F9F9"/>
                </a:highlight>
              </a:rPr>
              <a:t>Directions</a:t>
            </a:r>
          </a:p>
          <a:p>
            <a:pPr lvl="0" rtl="0">
              <a:spcBef>
                <a:spcPts val="0"/>
              </a:spcBef>
              <a:spcAft>
                <a:spcPts val="0"/>
              </a:spcAft>
              <a:buClr>
                <a:schemeClr val="dk1"/>
              </a:buClr>
              <a:buSzPct val="100000"/>
              <a:buFont typeface="Arial"/>
              <a:buNone/>
            </a:pPr>
            <a:r>
              <a:rPr lang="es" sz="1050">
                <a:solidFill>
                  <a:srgbClr val="444444"/>
                </a:solidFill>
                <a:highlight>
                  <a:srgbClr val="F9F9F9"/>
                </a:highlight>
              </a:rPr>
              <a:t>In a saucepan, heat up the water, salt, and a spoonful of olive oil. When it comes to a boil, add the flour and stir rapidly until it forms a smooth, thick mixture. Wait a few minutes for it to cool and then place the mixture in the donut maker. Shape the dough and fry them in ample hot oil until they turn golden. Now and while hot, sprinkle them with sugar, cinnamon, or just dunk them in thick hot chocolate. Enjoy!</a:t>
            </a:r>
          </a:p>
          <a:p>
            <a:pPr lvl="0">
              <a:spcBef>
                <a:spcPts val="0"/>
              </a:spcBef>
              <a:buNone/>
            </a:pPr>
            <a:endParaRPr/>
          </a:p>
        </p:txBody>
      </p:sp>
      <p:pic>
        <p:nvPicPr>
          <p:cNvPr id="159" name="Shape 159"/>
          <p:cNvPicPr preferRelativeResize="0"/>
          <p:nvPr/>
        </p:nvPicPr>
        <p:blipFill>
          <a:blip r:embed="rId3">
            <a:alphaModFix/>
          </a:blip>
          <a:stretch>
            <a:fillRect/>
          </a:stretch>
        </p:blipFill>
        <p:spPr>
          <a:xfrm>
            <a:off x="4373725" y="1152474"/>
            <a:ext cx="2487774" cy="175607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311700" y="468375"/>
            <a:ext cx="8520600" cy="572700"/>
          </a:xfrm>
          <a:prstGeom prst="rect">
            <a:avLst/>
          </a:prstGeom>
        </p:spPr>
        <p:txBody>
          <a:bodyPr lIns="91425" tIns="91425" rIns="91425" bIns="91425" anchor="t" anchorCtr="0">
            <a:noAutofit/>
          </a:bodyPr>
          <a:lstStyle/>
          <a:p>
            <a:pPr lvl="0" algn="ctr" rtl="0">
              <a:lnSpc>
                <a:spcPct val="115000"/>
              </a:lnSpc>
              <a:spcBef>
                <a:spcPts val="800"/>
              </a:spcBef>
              <a:spcAft>
                <a:spcPts val="800"/>
              </a:spcAft>
              <a:buNone/>
            </a:pPr>
            <a:r>
              <a:rPr lang="es" sz="3600">
                <a:solidFill>
                  <a:srgbClr val="333333"/>
                </a:solidFill>
                <a:highlight>
                  <a:srgbClr val="FFFFFF"/>
                </a:highlight>
              </a:rPr>
              <a:t>Eating Habits of The Spaniards</a:t>
            </a:r>
          </a:p>
        </p:txBody>
      </p:sp>
      <p:sp>
        <p:nvSpPr>
          <p:cNvPr id="165" name="Shape 165"/>
          <p:cNvSpPr txBox="1">
            <a:spLocks noGrp="1"/>
          </p:cNvSpPr>
          <p:nvPr>
            <p:ph type="body" idx="1"/>
          </p:nvPr>
        </p:nvSpPr>
        <p:spPr>
          <a:xfrm>
            <a:off x="311700" y="863550"/>
            <a:ext cx="8520600" cy="3416400"/>
          </a:xfrm>
          <a:prstGeom prst="rect">
            <a:avLst/>
          </a:prstGeom>
        </p:spPr>
        <p:txBody>
          <a:bodyPr lIns="91425" tIns="91425" rIns="91425" bIns="91425" anchor="t" anchorCtr="0">
            <a:noAutofit/>
          </a:bodyPr>
          <a:lstStyle/>
          <a:p>
            <a:pPr lvl="0" algn="ctr" rtl="0">
              <a:lnSpc>
                <a:spcPct val="97058"/>
              </a:lnSpc>
              <a:spcBef>
                <a:spcPts val="1800"/>
              </a:spcBef>
              <a:spcAft>
                <a:spcPts val="1200"/>
              </a:spcAft>
              <a:buClr>
                <a:schemeClr val="dk1"/>
              </a:buClr>
              <a:buSzPct val="64705"/>
              <a:buFont typeface="Arial"/>
              <a:buNone/>
            </a:pPr>
            <a:r>
              <a:rPr lang="es" sz="1650" b="1">
                <a:solidFill>
                  <a:srgbClr val="444444"/>
                </a:solidFill>
                <a:highlight>
                  <a:srgbClr val="F9F9F9"/>
                </a:highlight>
              </a:rPr>
              <a:t>Spanish Eating Customs: Meals</a:t>
            </a:r>
          </a:p>
          <a:p>
            <a:pPr lvl="0" rtl="0">
              <a:spcBef>
                <a:spcPts val="0"/>
              </a:spcBef>
              <a:spcAft>
                <a:spcPts val="1400"/>
              </a:spcAft>
              <a:buNone/>
            </a:pPr>
            <a:r>
              <a:rPr lang="es" sz="1200">
                <a:solidFill>
                  <a:srgbClr val="444444"/>
                </a:solidFill>
                <a:highlight>
                  <a:srgbClr val="F9F9F9"/>
                </a:highlight>
              </a:rPr>
              <a:t>A normal day's </a:t>
            </a:r>
            <a:r>
              <a:rPr lang="es" sz="1200" b="1">
                <a:solidFill>
                  <a:srgbClr val="444444"/>
                </a:solidFill>
                <a:highlight>
                  <a:srgbClr val="F9F9F9"/>
                </a:highlight>
              </a:rPr>
              <a:t>breakfast- or desayuno</a:t>
            </a:r>
            <a:r>
              <a:rPr lang="es" sz="1200">
                <a:solidFill>
                  <a:srgbClr val="444444"/>
                </a:solidFill>
                <a:highlight>
                  <a:srgbClr val="F9F9F9"/>
                </a:highlight>
              </a:rPr>
              <a:t>- typically consists merely of a cup of coffee, although it's also commonplace to accompany your steaming café con leche with a croissant or other pastry. </a:t>
            </a:r>
          </a:p>
          <a:p>
            <a:pPr lvl="0" rtl="0">
              <a:spcBef>
                <a:spcPts val="0"/>
              </a:spcBef>
              <a:spcAft>
                <a:spcPts val="1400"/>
              </a:spcAft>
              <a:buNone/>
            </a:pPr>
            <a:endParaRPr sz="1200">
              <a:solidFill>
                <a:srgbClr val="444444"/>
              </a:solidFill>
              <a:highlight>
                <a:srgbClr val="F9F9F9"/>
              </a:highlight>
            </a:endParaRPr>
          </a:p>
          <a:p>
            <a:pPr lvl="0" rtl="0">
              <a:spcBef>
                <a:spcPts val="0"/>
              </a:spcBef>
              <a:spcAft>
                <a:spcPts val="1400"/>
              </a:spcAft>
              <a:buNone/>
            </a:pPr>
            <a:endParaRPr sz="1200">
              <a:solidFill>
                <a:srgbClr val="444444"/>
              </a:solidFill>
              <a:highlight>
                <a:srgbClr val="F9F9F9"/>
              </a:highlight>
            </a:endParaRPr>
          </a:p>
          <a:p>
            <a:pPr lvl="0" rtl="0">
              <a:spcBef>
                <a:spcPts val="0"/>
              </a:spcBef>
              <a:spcAft>
                <a:spcPts val="1400"/>
              </a:spcAft>
              <a:buClr>
                <a:schemeClr val="dk1"/>
              </a:buClr>
              <a:buSzPct val="91666"/>
              <a:buFont typeface="Arial"/>
              <a:buNone/>
            </a:pPr>
            <a:r>
              <a:rPr lang="es" sz="1200">
                <a:solidFill>
                  <a:srgbClr val="444444"/>
                </a:solidFill>
                <a:highlight>
                  <a:srgbClr val="F9F9F9"/>
                </a:highlight>
              </a:rPr>
              <a:t>Spaniards eat their </a:t>
            </a:r>
            <a:r>
              <a:rPr lang="es" sz="1200" b="1">
                <a:solidFill>
                  <a:srgbClr val="444444"/>
                </a:solidFill>
                <a:highlight>
                  <a:srgbClr val="F9F9F9"/>
                </a:highlight>
              </a:rPr>
              <a:t>lunch, or comida, between 2:00 and 4:00 in the afternoon</a:t>
            </a:r>
            <a:r>
              <a:rPr lang="es" sz="1200">
                <a:solidFill>
                  <a:srgbClr val="444444"/>
                </a:solidFill>
                <a:highlight>
                  <a:srgbClr val="F9F9F9"/>
                </a:highlight>
              </a:rPr>
              <a:t>. Serving as the day's </a:t>
            </a:r>
            <a:r>
              <a:rPr lang="es" sz="1200" b="1">
                <a:solidFill>
                  <a:srgbClr val="444444"/>
                </a:solidFill>
                <a:highlight>
                  <a:srgbClr val="F9F9F9"/>
                </a:highlight>
              </a:rPr>
              <a:t>main meal</a:t>
            </a:r>
            <a:r>
              <a:rPr lang="es" sz="1200">
                <a:solidFill>
                  <a:srgbClr val="444444"/>
                </a:solidFill>
                <a:highlight>
                  <a:srgbClr val="F9F9F9"/>
                </a:highlight>
              </a:rPr>
              <a:t>, it is traditionally quite a bit larger than the dinner meal, or cena. A typical lunch will have several courses. The first course is the lighter part of the meal, usually consisting of a salad or soup, while the second course is normally your typical fish or meat dish. A dessert can be a simple piece of fruit, a typical Spanish flan, or a sweet pastry or cake.</a:t>
            </a:r>
          </a:p>
          <a:p>
            <a:pPr lvl="0" rtl="0">
              <a:spcBef>
                <a:spcPts val="0"/>
              </a:spcBef>
              <a:spcAft>
                <a:spcPts val="1400"/>
              </a:spcAft>
              <a:buClr>
                <a:schemeClr val="dk1"/>
              </a:buClr>
              <a:buSzPct val="91666"/>
              <a:buFont typeface="Arial"/>
              <a:buNone/>
            </a:pPr>
            <a:r>
              <a:rPr lang="es" sz="1200">
                <a:solidFill>
                  <a:srgbClr val="444444"/>
                </a:solidFill>
                <a:highlight>
                  <a:srgbClr val="F9F9F9"/>
                </a:highlight>
              </a:rPr>
              <a:t>The Spanish </a:t>
            </a:r>
            <a:r>
              <a:rPr lang="es" sz="1200" b="1">
                <a:solidFill>
                  <a:srgbClr val="444444"/>
                </a:solidFill>
                <a:highlight>
                  <a:srgbClr val="F9F9F9"/>
                </a:highlight>
              </a:rPr>
              <a:t>dinner (cena) is traditionally much smaller than the midday comida</a:t>
            </a:r>
            <a:r>
              <a:rPr lang="es" sz="1200">
                <a:solidFill>
                  <a:srgbClr val="444444"/>
                </a:solidFill>
                <a:highlight>
                  <a:srgbClr val="F9F9F9"/>
                </a:highlight>
              </a:rPr>
              <a:t>. It often consisting of something lighter like a salad, a sandwich, or a selection of tapas. Spaniards eat late for this final meal of the day- even more so on weekends and during the summer- sitting down to eat anytime </a:t>
            </a:r>
            <a:r>
              <a:rPr lang="es" sz="1200" b="1">
                <a:solidFill>
                  <a:srgbClr val="444444"/>
                </a:solidFill>
                <a:highlight>
                  <a:srgbClr val="F9F9F9"/>
                </a:highlight>
              </a:rPr>
              <a:t>from 9:00 until 11:00 in the evening</a:t>
            </a:r>
            <a:r>
              <a:rPr lang="es" sz="1200">
                <a:solidFill>
                  <a:srgbClr val="444444"/>
                </a:solidFill>
                <a:highlight>
                  <a:srgbClr val="F9F9F9"/>
                </a:highlight>
              </a:rPr>
              <a:t>.</a:t>
            </a:r>
          </a:p>
          <a:p>
            <a:pPr lvl="0">
              <a:spcBef>
                <a:spcPts val="0"/>
              </a:spcBef>
              <a:buNone/>
            </a:pPr>
            <a:endParaRPr/>
          </a:p>
        </p:txBody>
      </p:sp>
      <p:pic>
        <p:nvPicPr>
          <p:cNvPr id="166" name="Shape 166"/>
          <p:cNvPicPr preferRelativeResize="0"/>
          <p:nvPr/>
        </p:nvPicPr>
        <p:blipFill>
          <a:blip r:embed="rId3">
            <a:alphaModFix/>
          </a:blip>
          <a:stretch>
            <a:fillRect/>
          </a:stretch>
        </p:blipFill>
        <p:spPr>
          <a:xfrm>
            <a:off x="5540525" y="1850950"/>
            <a:ext cx="1425949" cy="100654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lgn="ctr">
              <a:spcBef>
                <a:spcPts val="0"/>
              </a:spcBef>
              <a:buNone/>
            </a:pPr>
            <a:r>
              <a:rPr lang="es"/>
              <a:t>SOME CURIOUS FACTS</a:t>
            </a:r>
          </a:p>
        </p:txBody>
      </p:sp>
      <p:sp>
        <p:nvSpPr>
          <p:cNvPr id="172" name="Shape 172"/>
          <p:cNvSpPr txBox="1">
            <a:spLocks noGrp="1"/>
          </p:cNvSpPr>
          <p:nvPr>
            <p:ph type="body" idx="1"/>
          </p:nvPr>
        </p:nvSpPr>
        <p:spPr>
          <a:xfrm>
            <a:off x="253400" y="936075"/>
            <a:ext cx="8520600" cy="4055700"/>
          </a:xfrm>
          <a:prstGeom prst="rect">
            <a:avLst/>
          </a:prstGeom>
        </p:spPr>
        <p:txBody>
          <a:bodyPr lIns="91425" tIns="91425" rIns="91425" bIns="91425" anchor="t" anchorCtr="0">
            <a:noAutofit/>
          </a:bodyPr>
          <a:lstStyle/>
          <a:p>
            <a:pPr lvl="0" algn="ctr" rtl="0">
              <a:lnSpc>
                <a:spcPct val="120000"/>
              </a:lnSpc>
              <a:spcBef>
                <a:spcPts val="0"/>
              </a:spcBef>
              <a:spcAft>
                <a:spcPts val="0"/>
              </a:spcAft>
              <a:buClr>
                <a:schemeClr val="dk1"/>
              </a:buClr>
              <a:buSzPct val="100000"/>
              <a:buFont typeface="Arial"/>
              <a:buNone/>
            </a:pPr>
            <a:r>
              <a:rPr lang="es" sz="1100" b="1">
                <a:solidFill>
                  <a:srgbClr val="333333"/>
                </a:solidFill>
                <a:highlight>
                  <a:srgbClr val="FFFFFF"/>
                </a:highlight>
              </a:rPr>
              <a:t>Bread</a:t>
            </a:r>
          </a:p>
          <a:p>
            <a:pPr lvl="0" rtl="0">
              <a:spcBef>
                <a:spcPts val="0"/>
              </a:spcBef>
              <a:buNone/>
            </a:pPr>
            <a:r>
              <a:rPr lang="es" sz="1100">
                <a:solidFill>
                  <a:srgbClr val="333333"/>
                </a:solidFill>
                <a:highlight>
                  <a:srgbClr val="FFFFFF"/>
                </a:highlight>
              </a:rPr>
              <a:t>A piece of bread is the third cutlery utensil after the knife and fork in Spain. Spaniards will eat bread with anything and everything, including heavy carbohydrate dishes like pasta and rice, even with dessert on some occasions. Spaniards just don't eat without bread.</a:t>
            </a:r>
          </a:p>
          <a:p>
            <a:pPr lvl="0" algn="ctr" rtl="0">
              <a:spcBef>
                <a:spcPts val="0"/>
              </a:spcBef>
              <a:buNone/>
            </a:pPr>
            <a:r>
              <a:rPr lang="es" sz="1100" b="1">
                <a:solidFill>
                  <a:srgbClr val="333333"/>
                </a:solidFill>
                <a:highlight>
                  <a:srgbClr val="FFFFFF"/>
                </a:highlight>
              </a:rPr>
              <a:t>Water / Agua del Tiempo / Mixing water</a:t>
            </a:r>
          </a:p>
          <a:p>
            <a:pPr lvl="0" rtl="0">
              <a:lnSpc>
                <a:spcPct val="120000"/>
              </a:lnSpc>
              <a:spcBef>
                <a:spcPts val="0"/>
              </a:spcBef>
              <a:spcAft>
                <a:spcPts val="0"/>
              </a:spcAft>
              <a:buNone/>
            </a:pPr>
            <a:r>
              <a:rPr lang="es" sz="1100">
                <a:solidFill>
                  <a:srgbClr val="333333"/>
                </a:solidFill>
                <a:highlight>
                  <a:srgbClr val="FFFFFF"/>
                </a:highlight>
              </a:rPr>
              <a:t>The Spanish do not eat without water. Juice, orange squash, coke, beer etc, are aperitifs in Spain - they don't appear at the dinner table.The most you will find beyond water is a bottle of wine, but almost certainly not beer. Water is always still, and mostly from the tap too, but it is always, always served. When you order water at a bar in Spain, you'll be asked "Fria" (cold) or "Del tiempo" (literally 'of the weather', actually meaning 'ambient temperature'). Many Spaniards don't like their water too cold, so don't want it straight out of the fridge. </a:t>
            </a:r>
          </a:p>
          <a:p>
            <a:pPr lvl="0" algn="ctr" rtl="0">
              <a:lnSpc>
                <a:spcPct val="120000"/>
              </a:lnSpc>
              <a:spcBef>
                <a:spcPts val="0"/>
              </a:spcBef>
              <a:spcAft>
                <a:spcPts val="0"/>
              </a:spcAft>
              <a:buNone/>
            </a:pPr>
            <a:r>
              <a:rPr lang="es" sz="1100" b="1">
                <a:solidFill>
                  <a:srgbClr val="333333"/>
                </a:solidFill>
                <a:highlight>
                  <a:srgbClr val="FFFFFF"/>
                </a:highlight>
              </a:rPr>
              <a:t>Sobremesa</a:t>
            </a:r>
            <a:r>
              <a:rPr lang="es" sz="1100">
                <a:solidFill>
                  <a:srgbClr val="333333"/>
                </a:solidFill>
                <a:highlight>
                  <a:srgbClr val="FFFFFF"/>
                </a:highlight>
              </a:rPr>
              <a:t> </a:t>
            </a:r>
          </a:p>
          <a:p>
            <a:pPr lvl="0">
              <a:spcBef>
                <a:spcPts val="0"/>
              </a:spcBef>
              <a:buNone/>
            </a:pPr>
            <a:r>
              <a:rPr lang="es" sz="1100">
                <a:solidFill>
                  <a:srgbClr val="333333"/>
                </a:solidFill>
                <a:highlight>
                  <a:srgbClr val="FFFFFF"/>
                </a:highlight>
              </a:rPr>
              <a:t>The sobremesa (the period after eating where you stay at the table for an extended chat) is sacred. When Spaniards  finish eating, they don’t  like to get up and carry on with their day, they need at least 15 minutes of rest.</a:t>
            </a:r>
          </a:p>
          <a:p>
            <a:pPr lvl="0" algn="ctr" rtl="0">
              <a:spcBef>
                <a:spcPts val="0"/>
              </a:spcBef>
              <a:buNone/>
            </a:pPr>
            <a:r>
              <a:rPr lang="es" sz="1100" b="1">
                <a:solidFill>
                  <a:srgbClr val="333333"/>
                </a:solidFill>
                <a:highlight>
                  <a:srgbClr val="FFFFFF"/>
                </a:highlight>
              </a:rPr>
              <a:t>Tapas </a:t>
            </a:r>
          </a:p>
          <a:p>
            <a:pPr lvl="0" algn="ctr" rtl="0">
              <a:spcBef>
                <a:spcPts val="0"/>
              </a:spcBef>
              <a:buClr>
                <a:schemeClr val="dk1"/>
              </a:buClr>
              <a:buSzPct val="100000"/>
              <a:buFont typeface="Arial"/>
              <a:buNone/>
            </a:pPr>
            <a:r>
              <a:rPr lang="es" sz="1100">
                <a:solidFill>
                  <a:srgbClr val="444444"/>
                </a:solidFill>
                <a:highlight>
                  <a:srgbClr val="F9F9F9"/>
                </a:highlight>
              </a:rPr>
              <a:t>A tradition begun long ago in the southern city of Seville, Spaniards have since perfected the art of snacking. Going out for tapas consists of travelling from bar to bar and sharing plates of the bars' specialties with a small group of friends. </a:t>
            </a:r>
          </a:p>
          <a:p>
            <a:pPr lvl="0">
              <a:spcBef>
                <a:spcPts val="0"/>
              </a:spcBef>
              <a:buNone/>
            </a:pPr>
            <a:endParaRPr sz="1150">
              <a:solidFill>
                <a:srgbClr val="333333"/>
              </a:solidFill>
              <a:highlight>
                <a:srgbClr val="FFFFFF"/>
              </a:high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311700" y="200100"/>
            <a:ext cx="8520600" cy="572700"/>
          </a:xfrm>
          <a:prstGeom prst="rect">
            <a:avLst/>
          </a:prstGeom>
        </p:spPr>
        <p:txBody>
          <a:bodyPr lIns="91425" tIns="91425" rIns="91425" bIns="91425" anchor="t" anchorCtr="0">
            <a:noAutofit/>
          </a:bodyPr>
          <a:lstStyle/>
          <a:p>
            <a:pPr lvl="0" algn="ctr" rtl="0">
              <a:lnSpc>
                <a:spcPct val="97058"/>
              </a:lnSpc>
              <a:spcBef>
                <a:spcPts val="1800"/>
              </a:spcBef>
              <a:spcAft>
                <a:spcPts val="1200"/>
              </a:spcAft>
              <a:buClr>
                <a:schemeClr val="dk1"/>
              </a:buClr>
              <a:buSzPct val="61111"/>
              <a:buFont typeface="Arial"/>
              <a:buNone/>
            </a:pPr>
            <a:r>
              <a:rPr lang="es" sz="1800" b="1">
                <a:solidFill>
                  <a:srgbClr val="444444"/>
                </a:solidFill>
                <a:highlight>
                  <a:srgbClr val="F9F9F9"/>
                </a:highlight>
              </a:rPr>
              <a:t>History of Spanish Food</a:t>
            </a:r>
          </a:p>
          <a:p>
            <a:pPr lvl="0">
              <a:spcBef>
                <a:spcPts val="0"/>
              </a:spcBef>
              <a:buNone/>
            </a:pPr>
            <a:endParaRPr/>
          </a:p>
        </p:txBody>
      </p:sp>
      <p:sp>
        <p:nvSpPr>
          <p:cNvPr id="178" name="Shape 178"/>
          <p:cNvSpPr txBox="1">
            <a:spLocks noGrp="1"/>
          </p:cNvSpPr>
          <p:nvPr>
            <p:ph type="body" idx="1"/>
          </p:nvPr>
        </p:nvSpPr>
        <p:spPr>
          <a:xfrm>
            <a:off x="311700" y="863550"/>
            <a:ext cx="8520600" cy="3416400"/>
          </a:xfrm>
          <a:prstGeom prst="rect">
            <a:avLst/>
          </a:prstGeom>
        </p:spPr>
        <p:txBody>
          <a:bodyPr lIns="91425" tIns="91425" rIns="91425" bIns="91425" anchor="t" anchorCtr="0">
            <a:noAutofit/>
          </a:bodyPr>
          <a:lstStyle/>
          <a:p>
            <a:pPr lvl="0" algn="ctr" rtl="0">
              <a:spcBef>
                <a:spcPts val="0"/>
              </a:spcBef>
              <a:spcAft>
                <a:spcPts val="800"/>
              </a:spcAft>
              <a:buNone/>
            </a:pPr>
            <a:r>
              <a:rPr lang="es" sz="1100" b="1">
                <a:solidFill>
                  <a:schemeClr val="dk1"/>
                </a:solidFill>
                <a:highlight>
                  <a:srgbClr val="FFFFFF"/>
                </a:highlight>
              </a:rPr>
              <a:t>Spanish food</a:t>
            </a:r>
            <a:r>
              <a:rPr lang="es" sz="1100">
                <a:solidFill>
                  <a:schemeClr val="dk1"/>
                </a:solidFill>
                <a:highlight>
                  <a:srgbClr val="FFFFFF"/>
                </a:highlight>
              </a:rPr>
              <a:t> is often recognised as one of the top cuisines in the world, and some traditional Spanish dishes and recipes date hundreds of years. </a:t>
            </a:r>
          </a:p>
          <a:p>
            <a:pPr lvl="0" algn="ctr" rtl="0">
              <a:spcBef>
                <a:spcPts val="0"/>
              </a:spcBef>
              <a:spcAft>
                <a:spcPts val="800"/>
              </a:spcAft>
              <a:buNone/>
            </a:pPr>
            <a:r>
              <a:rPr lang="es" sz="1100">
                <a:solidFill>
                  <a:srgbClr val="000000"/>
                </a:solidFill>
                <a:highlight>
                  <a:srgbClr val="F9F9F9"/>
                </a:highlight>
              </a:rPr>
              <a:t>The </a:t>
            </a:r>
            <a:r>
              <a:rPr lang="es" sz="1100" b="1">
                <a:solidFill>
                  <a:srgbClr val="000000"/>
                </a:solidFill>
                <a:highlight>
                  <a:srgbClr val="F9F9F9"/>
                </a:highlight>
              </a:rPr>
              <a:t>succession of cultures</a:t>
            </a:r>
            <a:r>
              <a:rPr lang="es" sz="1100">
                <a:solidFill>
                  <a:srgbClr val="000000"/>
                </a:solidFill>
                <a:highlight>
                  <a:srgbClr val="F9F9F9"/>
                </a:highlight>
              </a:rPr>
              <a:t> that one-by-one set foot on the Iberian peninsula have each left a lasting mark on every facet of Spain's culture: language, music, art, architecture and, of course, food. In fact, many people are surprised to learn just how much of a </a:t>
            </a:r>
            <a:r>
              <a:rPr lang="es" sz="1100" b="1">
                <a:solidFill>
                  <a:srgbClr val="000000"/>
                </a:solidFill>
                <a:highlight>
                  <a:srgbClr val="F9F9F9"/>
                </a:highlight>
              </a:rPr>
              <a:t>delicious melting pot Spain really is.</a:t>
            </a:r>
          </a:p>
          <a:p>
            <a:pPr lvl="0" rtl="0">
              <a:lnSpc>
                <a:spcPct val="97058"/>
              </a:lnSpc>
              <a:spcBef>
                <a:spcPts val="1800"/>
              </a:spcBef>
              <a:spcAft>
                <a:spcPts val="1200"/>
              </a:spcAft>
              <a:buNone/>
            </a:pPr>
            <a:r>
              <a:rPr lang="es" sz="1100" b="1">
                <a:solidFill>
                  <a:srgbClr val="000000"/>
                </a:solidFill>
                <a:highlight>
                  <a:srgbClr val="F9F9F9"/>
                </a:highlight>
              </a:rPr>
              <a:t>Geography of Spanish Food</a:t>
            </a:r>
          </a:p>
          <a:p>
            <a:pPr lvl="0" rtl="0">
              <a:spcBef>
                <a:spcPts val="0"/>
              </a:spcBef>
              <a:spcAft>
                <a:spcPts val="1400"/>
              </a:spcAft>
              <a:buNone/>
            </a:pPr>
            <a:r>
              <a:rPr lang="es" sz="1100">
                <a:solidFill>
                  <a:srgbClr val="000000"/>
                </a:solidFill>
                <a:highlight>
                  <a:srgbClr val="F9F9F9"/>
                </a:highlight>
              </a:rPr>
              <a:t>The basis of the history of Spanish food of course has to do with its geographical situation. First of all, the country is located on the Iberian peninsula and is therefore almost entirely surrounded by the waters. Naturally, due to this fortunate location, seafood forms one of the pillars of Spain's gastronomy and categorizes the country as having a </a:t>
            </a:r>
            <a:r>
              <a:rPr lang="es" sz="1100" b="1">
                <a:solidFill>
                  <a:srgbClr val="000000"/>
                </a:solidFill>
                <a:highlight>
                  <a:srgbClr val="F9F9F9"/>
                </a:highlight>
              </a:rPr>
              <a:t>Mediterranean diet</a:t>
            </a:r>
            <a:r>
              <a:rPr lang="es" sz="1100">
                <a:solidFill>
                  <a:srgbClr val="000000"/>
                </a:solidFill>
                <a:highlight>
                  <a:srgbClr val="F9F9F9"/>
                </a:highlight>
              </a:rPr>
              <a:t>. The rest of Spain is a diverse terrain made up of mountain ranges, lush pastures, fertile farm grounds, extensive coastlines and more, which together </a:t>
            </a:r>
            <a:r>
              <a:rPr lang="es" sz="1100" b="1">
                <a:solidFill>
                  <a:srgbClr val="000000"/>
                </a:solidFill>
                <a:highlight>
                  <a:srgbClr val="F9F9F9"/>
                </a:highlight>
              </a:rPr>
              <a:t>provide quite the variety of fresh products</a:t>
            </a:r>
            <a:r>
              <a:rPr lang="es" sz="1100">
                <a:solidFill>
                  <a:srgbClr val="000000"/>
                </a:solidFill>
                <a:highlight>
                  <a:srgbClr val="F9F9F9"/>
                </a:highlight>
              </a:rPr>
              <a:t>. For example, Spain's famous hams are cured high in the mountains, vineyards and olive groves sprawl across expanses of land, and fresh fruits and vegetables hail from throughout the country.</a:t>
            </a:r>
          </a:p>
          <a:p>
            <a:pPr lvl="0" rtl="0">
              <a:spcBef>
                <a:spcPts val="0"/>
              </a:spcBef>
              <a:spcAft>
                <a:spcPts val="1400"/>
              </a:spcAft>
              <a:buClr>
                <a:schemeClr val="dk1"/>
              </a:buClr>
              <a:buSzPct val="100000"/>
              <a:buFont typeface="Arial"/>
              <a:buNone/>
            </a:pPr>
            <a:endParaRPr sz="1050">
              <a:solidFill>
                <a:srgbClr val="444444"/>
              </a:solidFill>
              <a:highlight>
                <a:srgbClr val="F9F9F9"/>
              </a:highlight>
            </a:endParaRPr>
          </a:p>
          <a:p>
            <a:pPr lvl="0">
              <a:spcBef>
                <a:spcPts val="0"/>
              </a:spcBef>
              <a:buNone/>
            </a:pPr>
            <a:endParaRPr sz="1100">
              <a:solidFill>
                <a:schemeClr val="dk1"/>
              </a:solidFill>
            </a:endParaRPr>
          </a:p>
          <a:p>
            <a:pPr lvl="0">
              <a:spcBef>
                <a:spcPts val="0"/>
              </a:spcBef>
              <a:buNone/>
            </a:pPr>
            <a:endParaRPr sz="1100">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p:nvPr/>
        </p:nvSpPr>
        <p:spPr>
          <a:xfrm>
            <a:off x="370025" y="1306300"/>
            <a:ext cx="7794300" cy="1959600"/>
          </a:xfrm>
          <a:prstGeom prst="rect">
            <a:avLst/>
          </a:prstGeom>
          <a:noFill/>
          <a:ln>
            <a:noFill/>
          </a:ln>
        </p:spPr>
        <p:txBody>
          <a:bodyPr lIns="91425" tIns="91425" rIns="91425" bIns="91425" anchor="ctr" anchorCtr="0">
            <a:noAutofit/>
          </a:bodyPr>
          <a:lstStyle/>
          <a:p>
            <a:pPr lvl="0" rtl="0">
              <a:lnSpc>
                <a:spcPct val="97058"/>
              </a:lnSpc>
              <a:spcBef>
                <a:spcPts val="1800"/>
              </a:spcBef>
              <a:spcAft>
                <a:spcPts val="1200"/>
              </a:spcAft>
              <a:buNone/>
            </a:pPr>
            <a:r>
              <a:rPr lang="es" sz="1100" b="1">
                <a:highlight>
                  <a:srgbClr val="F9F9F9"/>
                </a:highlight>
              </a:rPr>
              <a:t>Cultures Throughout the History of Spanish Food</a:t>
            </a:r>
          </a:p>
          <a:p>
            <a:pPr lvl="0" rtl="0">
              <a:lnSpc>
                <a:spcPct val="115000"/>
              </a:lnSpc>
              <a:spcBef>
                <a:spcPts val="0"/>
              </a:spcBef>
              <a:spcAft>
                <a:spcPts val="1400"/>
              </a:spcAft>
              <a:buNone/>
            </a:pPr>
            <a:r>
              <a:rPr lang="es" sz="1100">
                <a:highlight>
                  <a:srgbClr val="F9F9F9"/>
                </a:highlight>
              </a:rPr>
              <a:t>Endless cultures, as they passed through or settled in Spain, have influenced the history of Spanish food. </a:t>
            </a:r>
            <a:r>
              <a:rPr lang="es" sz="1100" b="1">
                <a:highlight>
                  <a:srgbClr val="F9F9F9"/>
                </a:highlight>
              </a:rPr>
              <a:t>The Phoenicians </a:t>
            </a:r>
            <a:r>
              <a:rPr lang="es" sz="1100">
                <a:highlight>
                  <a:srgbClr val="F9F9F9"/>
                </a:highlight>
              </a:rPr>
              <a:t>left their sauces, </a:t>
            </a:r>
            <a:r>
              <a:rPr lang="es" sz="1100" b="1">
                <a:highlight>
                  <a:srgbClr val="F9F9F9"/>
                </a:highlight>
              </a:rPr>
              <a:t>the Greeks</a:t>
            </a:r>
            <a:r>
              <a:rPr lang="es" sz="1100">
                <a:highlight>
                  <a:srgbClr val="F9F9F9"/>
                </a:highlight>
              </a:rPr>
              <a:t> introduced Spain to the wonders of olive oil, and </a:t>
            </a:r>
            <a:r>
              <a:rPr lang="es" sz="1100" b="1">
                <a:highlight>
                  <a:srgbClr val="F9F9F9"/>
                </a:highlight>
              </a:rPr>
              <a:t>Romans, Carthaginians, and Jews</a:t>
            </a:r>
            <a:r>
              <a:rPr lang="es" sz="1100">
                <a:highlight>
                  <a:srgbClr val="F9F9F9"/>
                </a:highlight>
              </a:rPr>
              <a:t> integrated elements of their own cooking into that of Spain. However it was </a:t>
            </a:r>
            <a:r>
              <a:rPr lang="es" sz="1100" b="1">
                <a:highlight>
                  <a:srgbClr val="F9F9F9"/>
                </a:highlight>
              </a:rPr>
              <a:t>the Moors</a:t>
            </a:r>
            <a:r>
              <a:rPr lang="es" sz="1100">
                <a:highlight>
                  <a:srgbClr val="F9F9F9"/>
                </a:highlight>
              </a:rPr>
              <a:t> who, during their centuries of reign, most impacted Spanish gastronomy. They introduced fruits and light seasonings into the Iberian diet, as well as combinations of fruits and nuts with meats and fish. Rice- a genuine staple of Spanish gastronomy- and therefore Spain's vast array of rice dishes, come straight from the Moors, as does the use of saffron, cinnamon, and nutmeg. As you eat gazpacho on a hot summer day, thank this clearly gastronomically talented </a:t>
            </a:r>
            <a:r>
              <a:rPr lang="es" sz="1100" b="1">
                <a:highlight>
                  <a:srgbClr val="F9F9F9"/>
                </a:highlight>
              </a:rPr>
              <a:t>Moorish culture</a:t>
            </a:r>
            <a:r>
              <a:rPr lang="es" sz="1100">
                <a:highlight>
                  <a:srgbClr val="F9F9F9"/>
                </a:highlight>
              </a:rPr>
              <a:t>, as it too comes straight from them. Conclusion? Ironically enough, the foods we consider to be "typically Spanish" would either not exist or would be extremely different without the intervention of so many cultures into the history of Spanish food.</a:t>
            </a:r>
          </a:p>
          <a:p>
            <a:pPr lvl="0" rtl="0">
              <a:lnSpc>
                <a:spcPct val="97058"/>
              </a:lnSpc>
              <a:spcBef>
                <a:spcPts val="1800"/>
              </a:spcBef>
              <a:spcAft>
                <a:spcPts val="1200"/>
              </a:spcAft>
              <a:buNone/>
            </a:pPr>
            <a:r>
              <a:rPr lang="es" sz="1100" b="1">
                <a:highlight>
                  <a:srgbClr val="F9F9F9"/>
                </a:highlight>
              </a:rPr>
              <a:t>The Americas' Impact on the History of Spanish Food</a:t>
            </a:r>
          </a:p>
          <a:p>
            <a:pPr lvl="0" rtl="0">
              <a:lnSpc>
                <a:spcPct val="115000"/>
              </a:lnSpc>
              <a:spcBef>
                <a:spcPts val="0"/>
              </a:spcBef>
              <a:spcAft>
                <a:spcPts val="1400"/>
              </a:spcAft>
              <a:buNone/>
            </a:pPr>
            <a:r>
              <a:rPr lang="es" sz="1100">
                <a:highlight>
                  <a:srgbClr val="F9F9F9"/>
                </a:highlight>
              </a:rPr>
              <a:t>Along with its obvious historical impact, the discovery of the Americas with </a:t>
            </a:r>
            <a:r>
              <a:rPr lang="es" sz="1100" b="1">
                <a:highlight>
                  <a:srgbClr val="F9F9F9"/>
                </a:highlight>
              </a:rPr>
              <a:t>Christopher Columbus' famous 1492 voyage</a:t>
            </a:r>
            <a:r>
              <a:rPr lang="es" sz="1100">
                <a:highlight>
                  <a:srgbClr val="F9F9F9"/>
                </a:highlight>
              </a:rPr>
              <a:t> resulted in the addition of more important elements to the history of Spanish food. As of 1520, </a:t>
            </a:r>
            <a:r>
              <a:rPr lang="es" sz="1100" b="1">
                <a:highlight>
                  <a:srgbClr val="F9F9F9"/>
                </a:highlight>
              </a:rPr>
              <a:t>foods from the new lands</a:t>
            </a:r>
            <a:r>
              <a:rPr lang="es" sz="1100">
                <a:highlight>
                  <a:srgbClr val="F9F9F9"/>
                </a:highlight>
              </a:rPr>
              <a:t> arrived in Spain and immediately began to integrate themselves into the Spanish diet. Amongst the many products that crossed the Atlantic and arrived on Spanish turf, tomatoes, vanilla, chocolate, various beans, and potatoes - which surprisingly arrived in Spain before arriving in Ireland- are all staples of today's Spanish kitchen.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C0000"/>
        </a:solidFill>
        <a:effectLst/>
      </p:bgPr>
    </p:bg>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1113900" y="2345900"/>
            <a:ext cx="6916200" cy="1432500"/>
          </a:xfrm>
          <a:prstGeom prst="rect">
            <a:avLst/>
          </a:prstGeom>
          <a:gradFill>
            <a:gsLst>
              <a:gs pos="0">
                <a:srgbClr val="F5FF83"/>
              </a:gs>
              <a:gs pos="100000">
                <a:srgbClr val="E3F609"/>
              </a:gs>
            </a:gsLst>
            <a:path path="circle">
              <a:fillToRect l="50000" t="50000" r="50000" b="50000"/>
            </a:path>
            <a:tileRect/>
          </a:gradFill>
        </p:spPr>
        <p:txBody>
          <a:bodyPr lIns="91425" tIns="91425" rIns="91425" bIns="91425" anchor="b" anchorCtr="0">
            <a:noAutofit/>
          </a:bodyPr>
          <a:lstStyle/>
          <a:p>
            <a:pPr lvl="0" algn="l">
              <a:spcBef>
                <a:spcPts val="0"/>
              </a:spcBef>
              <a:buNone/>
            </a:pPr>
            <a:endParaRPr b="1"/>
          </a:p>
          <a:p>
            <a:pPr lvl="0">
              <a:spcBef>
                <a:spcPts val="0"/>
              </a:spcBef>
              <a:buNone/>
            </a:pPr>
            <a:endParaRPr b="1"/>
          </a:p>
          <a:p>
            <a:pPr lvl="0">
              <a:spcBef>
                <a:spcPts val="0"/>
              </a:spcBef>
              <a:buNone/>
            </a:pPr>
            <a:endParaRPr b="1">
              <a:solidFill>
                <a:srgbClr val="F3F3F3"/>
              </a:solidFill>
            </a:endParaRPr>
          </a:p>
          <a:p>
            <a:pPr lvl="0" rtl="0">
              <a:spcBef>
                <a:spcPts val="0"/>
              </a:spcBef>
              <a:buNone/>
            </a:pPr>
            <a:endParaRPr b="1"/>
          </a:p>
          <a:p>
            <a:pPr lvl="0">
              <a:spcBef>
                <a:spcPts val="0"/>
              </a:spcBef>
              <a:buNone/>
            </a:pPr>
            <a:r>
              <a:rPr lang="es" sz="2400" b="1"/>
              <a:t> MEDITERRANEAN DIET &amp; QUIXOTE CUISINE FROM LA MANCHA</a:t>
            </a:r>
            <a:r>
              <a:rPr lang="es" b="1"/>
              <a:t> </a:t>
            </a:r>
          </a:p>
        </p:txBody>
      </p:sp>
      <p:sp>
        <p:nvSpPr>
          <p:cNvPr id="60" name="Shape 60"/>
          <p:cNvSpPr txBox="1"/>
          <p:nvPr/>
        </p:nvSpPr>
        <p:spPr>
          <a:xfrm>
            <a:off x="1535400" y="373250"/>
            <a:ext cx="6717900" cy="783900"/>
          </a:xfrm>
          <a:prstGeom prst="rect">
            <a:avLst/>
          </a:prstGeom>
          <a:solidFill>
            <a:srgbClr val="CC0000"/>
          </a:solidFill>
          <a:ln>
            <a:noFill/>
          </a:ln>
        </p:spPr>
        <p:txBody>
          <a:bodyPr lIns="91425" tIns="91425" rIns="91425" bIns="91425" anchor="t" anchorCtr="0">
            <a:noAutofit/>
          </a:bodyPr>
          <a:lstStyle/>
          <a:p>
            <a:pPr lvl="0" algn="ctr" rtl="0">
              <a:spcBef>
                <a:spcPts val="0"/>
              </a:spcBef>
              <a:buClr>
                <a:schemeClr val="dk1"/>
              </a:buClr>
              <a:buSzPct val="25000"/>
              <a:buFont typeface="Arial"/>
              <a:buNone/>
            </a:pPr>
            <a:r>
              <a:rPr lang="es" sz="5200" b="1">
                <a:solidFill>
                  <a:srgbClr val="F3F3F3"/>
                </a:solidFill>
              </a:rPr>
              <a:t>Eating habits of Spaniards:</a:t>
            </a:r>
          </a:p>
        </p:txBody>
      </p:sp>
      <p:sp>
        <p:nvSpPr>
          <p:cNvPr id="61" name="Shape 61"/>
          <p:cNvSpPr txBox="1"/>
          <p:nvPr/>
        </p:nvSpPr>
        <p:spPr>
          <a:xfrm>
            <a:off x="6916300" y="3335700"/>
            <a:ext cx="1884900" cy="886500"/>
          </a:xfrm>
          <a:prstGeom prst="rect">
            <a:avLst/>
          </a:prstGeom>
          <a:gradFill>
            <a:gsLst>
              <a:gs pos="0">
                <a:srgbClr val="3177EE"/>
              </a:gs>
              <a:gs pos="100000">
                <a:srgbClr val="113D8A"/>
              </a:gs>
            </a:gsLst>
            <a:path path="circle">
              <a:fillToRect l="50000" t="50000" r="50000" b="50000"/>
            </a:path>
            <a:tileRect/>
          </a:gradFill>
          <a:ln>
            <a:noFill/>
          </a:ln>
        </p:spPr>
        <p:txBody>
          <a:bodyPr lIns="91425" tIns="91425" rIns="91425" bIns="91425" anchor="t" anchorCtr="0">
            <a:noAutofit/>
          </a:bodyPr>
          <a:lstStyle/>
          <a:p>
            <a:pPr lvl="0" algn="ctr">
              <a:spcBef>
                <a:spcPts val="0"/>
              </a:spcBef>
              <a:buNone/>
            </a:pPr>
            <a:r>
              <a:rPr lang="es" b="1">
                <a:solidFill>
                  <a:schemeClr val="lt1"/>
                </a:solidFill>
                <a:latin typeface="Droid Serif"/>
                <a:ea typeface="Droid Serif"/>
                <a:cs typeface="Droid Serif"/>
                <a:sym typeface="Droid Serif"/>
              </a:rPr>
              <a:t>Our healthy nutrition  proposal</a:t>
            </a:r>
          </a:p>
        </p:txBody>
      </p:sp>
      <p:pic>
        <p:nvPicPr>
          <p:cNvPr id="62" name="Shape 62" descr="Historia-de-la-Bandera-de-España.png"/>
          <p:cNvPicPr preferRelativeResize="0"/>
          <p:nvPr/>
        </p:nvPicPr>
        <p:blipFill>
          <a:blip r:embed="rId3">
            <a:alphaModFix/>
          </a:blip>
          <a:stretch>
            <a:fillRect/>
          </a:stretch>
        </p:blipFill>
        <p:spPr>
          <a:xfrm>
            <a:off x="58549" y="3906649"/>
            <a:ext cx="997046" cy="713700"/>
          </a:xfrm>
          <a:prstGeom prst="rect">
            <a:avLst/>
          </a:prstGeom>
          <a:noFill/>
          <a:ln>
            <a:noFill/>
          </a:ln>
        </p:spPr>
      </p:pic>
      <p:pic>
        <p:nvPicPr>
          <p:cNvPr id="63" name="Shape 63" descr="EU flag-Erasmus+.jpg"/>
          <p:cNvPicPr preferRelativeResize="0"/>
          <p:nvPr/>
        </p:nvPicPr>
        <p:blipFill>
          <a:blip r:embed="rId4">
            <a:alphaModFix/>
          </a:blip>
          <a:stretch>
            <a:fillRect/>
          </a:stretch>
        </p:blipFill>
        <p:spPr>
          <a:xfrm>
            <a:off x="1113908" y="3906639"/>
            <a:ext cx="2498590" cy="713699"/>
          </a:xfrm>
          <a:prstGeom prst="rect">
            <a:avLst/>
          </a:prstGeom>
          <a:noFill/>
          <a:ln>
            <a:noFill/>
          </a:ln>
        </p:spPr>
      </p:pic>
      <p:pic>
        <p:nvPicPr>
          <p:cNvPr id="64" name="Shape 64" descr="logonuevo.png"/>
          <p:cNvPicPr preferRelativeResize="0"/>
          <p:nvPr/>
        </p:nvPicPr>
        <p:blipFill>
          <a:blip r:embed="rId5">
            <a:alphaModFix/>
          </a:blip>
          <a:stretch>
            <a:fillRect/>
          </a:stretch>
        </p:blipFill>
        <p:spPr>
          <a:xfrm>
            <a:off x="209925" y="373250"/>
            <a:ext cx="1809750" cy="1447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195525" y="1641400"/>
            <a:ext cx="4045200" cy="866100"/>
          </a:xfrm>
          <a:prstGeom prst="rect">
            <a:avLst/>
          </a:prstGeom>
        </p:spPr>
        <p:txBody>
          <a:bodyPr lIns="91425" tIns="91425" rIns="91425" bIns="91425" anchor="ctr" anchorCtr="0">
            <a:noAutofit/>
          </a:bodyPr>
          <a:lstStyle/>
          <a:p>
            <a:pPr lvl="0" rtl="0">
              <a:lnSpc>
                <a:spcPct val="100000"/>
              </a:lnSpc>
              <a:spcBef>
                <a:spcPts val="0"/>
              </a:spcBef>
              <a:spcAft>
                <a:spcPts val="900"/>
              </a:spcAft>
              <a:buNone/>
            </a:pPr>
            <a:r>
              <a:rPr lang="es" sz="2400" b="1">
                <a:solidFill>
                  <a:srgbClr val="000000"/>
                </a:solidFill>
              </a:rPr>
              <a:t>Mediterranean diet</a:t>
            </a:r>
          </a:p>
          <a:p>
            <a:pPr lvl="0" rtl="0">
              <a:lnSpc>
                <a:spcPct val="100000"/>
              </a:lnSpc>
              <a:spcBef>
                <a:spcPts val="0"/>
              </a:spcBef>
              <a:spcAft>
                <a:spcPts val="900"/>
              </a:spcAft>
              <a:buClr>
                <a:schemeClr val="dk1"/>
              </a:buClr>
              <a:buSzPct val="45833"/>
              <a:buFont typeface="Arial"/>
              <a:buNone/>
            </a:pPr>
            <a:r>
              <a:rPr lang="es" sz="2400" b="1">
                <a:solidFill>
                  <a:srgbClr val="000000"/>
                </a:solidFill>
              </a:rPr>
              <a:t> A heart-healthy eating plan</a:t>
            </a:r>
          </a:p>
          <a:p>
            <a:pPr lvl="0">
              <a:spcBef>
                <a:spcPts val="0"/>
              </a:spcBef>
              <a:buNone/>
            </a:pPr>
            <a:endParaRPr/>
          </a:p>
        </p:txBody>
      </p:sp>
      <p:sp>
        <p:nvSpPr>
          <p:cNvPr id="70" name="Shape 70"/>
          <p:cNvSpPr txBox="1">
            <a:spLocks noGrp="1"/>
          </p:cNvSpPr>
          <p:nvPr>
            <p:ph type="body" idx="2"/>
          </p:nvPr>
        </p:nvSpPr>
        <p:spPr>
          <a:xfrm>
            <a:off x="4939500" y="724075"/>
            <a:ext cx="3837000" cy="3695100"/>
          </a:xfrm>
          <a:prstGeom prst="rect">
            <a:avLst/>
          </a:prstGeom>
        </p:spPr>
        <p:txBody>
          <a:bodyPr lIns="91425" tIns="91425" rIns="91425" bIns="91425" anchor="ctr" anchorCtr="0">
            <a:noAutofit/>
          </a:bodyPr>
          <a:lstStyle/>
          <a:p>
            <a:pPr lvl="0" rtl="0">
              <a:spcBef>
                <a:spcPts val="0"/>
              </a:spcBef>
              <a:buNone/>
            </a:pPr>
            <a:endParaRPr sz="1100">
              <a:solidFill>
                <a:srgbClr val="111111"/>
              </a:solidFill>
            </a:endParaRPr>
          </a:p>
          <a:p>
            <a:pPr marL="457200" lvl="0" indent="-317500" rtl="0">
              <a:spcBef>
                <a:spcPts val="0"/>
              </a:spcBef>
              <a:buClr>
                <a:srgbClr val="111111"/>
              </a:buClr>
              <a:buSzPct val="100000"/>
              <a:buChar char="★"/>
            </a:pPr>
            <a:r>
              <a:rPr lang="es" sz="1400">
                <a:solidFill>
                  <a:srgbClr val="111111"/>
                </a:solidFill>
              </a:rPr>
              <a:t>Flavorful olive oil </a:t>
            </a:r>
          </a:p>
          <a:p>
            <a:pPr marL="457200" lvl="0" indent="-317500" rtl="0">
              <a:spcBef>
                <a:spcPts val="0"/>
              </a:spcBef>
              <a:buClr>
                <a:srgbClr val="111111"/>
              </a:buClr>
              <a:buSzPct val="100000"/>
              <a:buChar char="★"/>
            </a:pPr>
            <a:r>
              <a:rPr lang="es" sz="1400">
                <a:solidFill>
                  <a:srgbClr val="111111"/>
                </a:solidFill>
              </a:rPr>
              <a:t>Red wine </a:t>
            </a:r>
          </a:p>
          <a:p>
            <a:pPr marL="457200" lvl="0" indent="-317500" rtl="0">
              <a:spcBef>
                <a:spcPts val="0"/>
              </a:spcBef>
              <a:spcAft>
                <a:spcPts val="0"/>
              </a:spcAft>
              <a:buClr>
                <a:srgbClr val="111111"/>
              </a:buClr>
              <a:buSzPct val="100000"/>
              <a:buChar char="★"/>
            </a:pPr>
            <a:r>
              <a:rPr lang="es" sz="1400">
                <a:solidFill>
                  <a:srgbClr val="111111"/>
                </a:solidFill>
              </a:rPr>
              <a:t>Eating primarily plant-based foods: fruits and vegetables, whole grains, legumes and nuts</a:t>
            </a:r>
          </a:p>
          <a:p>
            <a:pPr marL="457200" lvl="0" indent="-317500" rtl="0">
              <a:spcBef>
                <a:spcPts val="0"/>
              </a:spcBef>
              <a:spcAft>
                <a:spcPts val="0"/>
              </a:spcAft>
              <a:buClr>
                <a:srgbClr val="111111"/>
              </a:buClr>
              <a:buSzPct val="100000"/>
              <a:buChar char="★"/>
            </a:pPr>
            <a:r>
              <a:rPr lang="es" sz="1400">
                <a:solidFill>
                  <a:srgbClr val="111111"/>
                </a:solidFill>
              </a:rPr>
              <a:t>Replacing butter with healthy fats such as olive oil and canola oil</a:t>
            </a:r>
          </a:p>
          <a:p>
            <a:pPr marL="457200" lvl="0" indent="-317500" rtl="0">
              <a:spcBef>
                <a:spcPts val="0"/>
              </a:spcBef>
              <a:spcAft>
                <a:spcPts val="0"/>
              </a:spcAft>
              <a:buClr>
                <a:srgbClr val="111111"/>
              </a:buClr>
              <a:buSzPct val="100000"/>
              <a:buChar char="★"/>
            </a:pPr>
            <a:r>
              <a:rPr lang="es" sz="1400">
                <a:solidFill>
                  <a:srgbClr val="111111"/>
                </a:solidFill>
              </a:rPr>
              <a:t>Using herbs and spices instead of salt to flavor foods</a:t>
            </a:r>
          </a:p>
          <a:p>
            <a:pPr marL="457200" lvl="0" indent="-317500" rtl="0">
              <a:spcBef>
                <a:spcPts val="0"/>
              </a:spcBef>
              <a:spcAft>
                <a:spcPts val="0"/>
              </a:spcAft>
              <a:buClr>
                <a:srgbClr val="111111"/>
              </a:buClr>
              <a:buSzPct val="100000"/>
              <a:buChar char="★"/>
            </a:pPr>
            <a:r>
              <a:rPr lang="es" sz="1400">
                <a:solidFill>
                  <a:srgbClr val="111111"/>
                </a:solidFill>
              </a:rPr>
              <a:t>Limiting red meat to no more than a few times a month</a:t>
            </a:r>
          </a:p>
          <a:p>
            <a:pPr marL="457200" lvl="0" indent="-317500" rtl="0">
              <a:spcBef>
                <a:spcPts val="0"/>
              </a:spcBef>
              <a:spcAft>
                <a:spcPts val="0"/>
              </a:spcAft>
              <a:buClr>
                <a:srgbClr val="111111"/>
              </a:buClr>
              <a:buSzPct val="100000"/>
              <a:buChar char="★"/>
            </a:pPr>
            <a:r>
              <a:rPr lang="es" sz="1400">
                <a:solidFill>
                  <a:srgbClr val="111111"/>
                </a:solidFill>
              </a:rPr>
              <a:t>Eating fish and poultry at least twice a week</a:t>
            </a:r>
          </a:p>
          <a:p>
            <a:pPr marL="457200" lvl="0" indent="-317500" rtl="0">
              <a:spcBef>
                <a:spcPts val="0"/>
              </a:spcBef>
              <a:spcAft>
                <a:spcPts val="0"/>
              </a:spcAft>
              <a:buClr>
                <a:srgbClr val="111111"/>
              </a:buClr>
              <a:buSzPct val="100000"/>
              <a:buChar char="★"/>
            </a:pPr>
            <a:r>
              <a:rPr lang="es" sz="1400">
                <a:solidFill>
                  <a:srgbClr val="111111"/>
                </a:solidFill>
              </a:rPr>
              <a:t>Enjoying meals with family and friends</a:t>
            </a:r>
          </a:p>
          <a:p>
            <a:pPr marL="457200" lvl="0" indent="-317500" rtl="0">
              <a:spcBef>
                <a:spcPts val="0"/>
              </a:spcBef>
              <a:spcAft>
                <a:spcPts val="0"/>
              </a:spcAft>
              <a:buClr>
                <a:srgbClr val="111111"/>
              </a:buClr>
              <a:buSzPct val="100000"/>
              <a:buChar char="★"/>
            </a:pPr>
            <a:r>
              <a:rPr lang="es" sz="1400">
                <a:solidFill>
                  <a:srgbClr val="111111"/>
                </a:solidFill>
              </a:rPr>
              <a:t>Drinking red wine in moderation (optional)</a:t>
            </a:r>
          </a:p>
          <a:p>
            <a:pPr marL="457200" lvl="0" indent="-317500" rtl="0">
              <a:spcBef>
                <a:spcPts val="0"/>
              </a:spcBef>
              <a:spcAft>
                <a:spcPts val="0"/>
              </a:spcAft>
              <a:buClr>
                <a:srgbClr val="111111"/>
              </a:buClr>
              <a:buSzPct val="100000"/>
              <a:buChar char="★"/>
            </a:pPr>
            <a:r>
              <a:rPr lang="es" sz="1400">
                <a:solidFill>
                  <a:srgbClr val="111111"/>
                </a:solidFill>
              </a:rPr>
              <a:t>Getting plenty of exercise</a:t>
            </a:r>
          </a:p>
          <a:p>
            <a:pPr lvl="0" rtl="0">
              <a:spcBef>
                <a:spcPts val="0"/>
              </a:spcBef>
              <a:buNone/>
            </a:pPr>
            <a:endParaRPr sz="1400">
              <a:solidFill>
                <a:srgbClr val="111111"/>
              </a:solidFill>
            </a:endParaRPr>
          </a:p>
        </p:txBody>
      </p:sp>
      <p:sp>
        <p:nvSpPr>
          <p:cNvPr id="71" name="Shape 71"/>
          <p:cNvSpPr txBox="1">
            <a:spLocks noGrp="1"/>
          </p:cNvSpPr>
          <p:nvPr>
            <p:ph type="subTitle" idx="1"/>
          </p:nvPr>
        </p:nvSpPr>
        <p:spPr>
          <a:xfrm>
            <a:off x="312150" y="2371525"/>
            <a:ext cx="4045200" cy="1162500"/>
          </a:xfrm>
          <a:prstGeom prst="rect">
            <a:avLst/>
          </a:prstGeom>
        </p:spPr>
        <p:txBody>
          <a:bodyPr lIns="91425" tIns="91425" rIns="91425" bIns="91425" anchor="t" anchorCtr="0">
            <a:noAutofit/>
          </a:bodyPr>
          <a:lstStyle/>
          <a:p>
            <a:pPr lvl="0">
              <a:spcBef>
                <a:spcPts val="0"/>
              </a:spcBef>
              <a:buNone/>
            </a:pPr>
            <a:r>
              <a:rPr lang="es" sz="1800">
                <a:solidFill>
                  <a:srgbClr val="111111"/>
                </a:solidFill>
              </a:rPr>
              <a:t>The heart-healthy Mediterranean diet is a healthy eating plan based on typical foods and recipes of Mediterranean-style cooking</a:t>
            </a:r>
          </a:p>
          <a:p>
            <a:pPr lvl="0">
              <a:spcBef>
                <a:spcPts val="0"/>
              </a:spcBef>
              <a:buNone/>
            </a:pPr>
            <a:endParaRPr sz="1800" b="1">
              <a:solidFill>
                <a:srgbClr val="111111"/>
              </a:solidFill>
            </a:endParaRPr>
          </a:p>
          <a:p>
            <a:pPr lvl="0">
              <a:spcBef>
                <a:spcPts val="0"/>
              </a:spcBef>
              <a:buNone/>
            </a:pPr>
            <a:r>
              <a:rPr lang="es" sz="1800" b="1">
                <a:solidFill>
                  <a:srgbClr val="111111"/>
                </a:solidFill>
              </a:rPr>
              <a:t>The Mediterranean diet emphasizes:</a:t>
            </a:r>
          </a:p>
        </p:txBody>
      </p:sp>
      <p:sp>
        <p:nvSpPr>
          <p:cNvPr id="72" name="Shape 72"/>
          <p:cNvSpPr/>
          <p:nvPr/>
        </p:nvSpPr>
        <p:spPr>
          <a:xfrm>
            <a:off x="4012200" y="2869175"/>
            <a:ext cx="1119600" cy="559800"/>
          </a:xfrm>
          <a:prstGeom prst="rightArrow">
            <a:avLst>
              <a:gd name="adj1" fmla="val 50000"/>
              <a:gd name="adj2" fmla="val 50000"/>
            </a:avLst>
          </a:prstGeom>
          <a:solidFill>
            <a:srgbClr val="38761D"/>
          </a:solidFill>
          <a:ln w="9525" cap="flat" cmpd="sng">
            <a:solidFill>
              <a:srgbClr val="00FF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265500" y="1233175"/>
            <a:ext cx="4045200" cy="1482300"/>
          </a:xfrm>
          <a:prstGeom prst="rect">
            <a:avLst/>
          </a:prstGeom>
        </p:spPr>
        <p:txBody>
          <a:bodyPr lIns="91425" tIns="91425" rIns="91425" bIns="91425" anchor="b" anchorCtr="0">
            <a:noAutofit/>
          </a:bodyPr>
          <a:lstStyle/>
          <a:p>
            <a:pPr lvl="0">
              <a:spcBef>
                <a:spcPts val="0"/>
              </a:spcBef>
              <a:buNone/>
            </a:pPr>
            <a:endParaRPr/>
          </a:p>
        </p:txBody>
      </p:sp>
      <p:sp>
        <p:nvSpPr>
          <p:cNvPr id="78" name="Shape 78"/>
          <p:cNvSpPr txBox="1">
            <a:spLocks noGrp="1"/>
          </p:cNvSpPr>
          <p:nvPr>
            <p:ph type="subTitle" idx="1"/>
          </p:nvPr>
        </p:nvSpPr>
        <p:spPr>
          <a:xfrm>
            <a:off x="265500" y="2803075"/>
            <a:ext cx="4045200" cy="1235100"/>
          </a:xfrm>
          <a:prstGeom prst="rect">
            <a:avLst/>
          </a:prstGeom>
        </p:spPr>
        <p:txBody>
          <a:bodyPr lIns="91425" tIns="91425" rIns="91425" bIns="91425" anchor="t" anchorCtr="0">
            <a:noAutofit/>
          </a:bodyPr>
          <a:lstStyle/>
          <a:p>
            <a:pPr lvl="0">
              <a:spcBef>
                <a:spcPts val="0"/>
              </a:spcBef>
              <a:buNone/>
            </a:pPr>
            <a:endParaRPr/>
          </a:p>
        </p:txBody>
      </p:sp>
      <p:sp>
        <p:nvSpPr>
          <p:cNvPr id="79" name="Shape 79"/>
          <p:cNvSpPr txBox="1">
            <a:spLocks noGrp="1"/>
          </p:cNvSpPr>
          <p:nvPr>
            <p:ph type="body" idx="2"/>
          </p:nvPr>
        </p:nvSpPr>
        <p:spPr>
          <a:xfrm>
            <a:off x="4939500" y="724075"/>
            <a:ext cx="3837000" cy="3695100"/>
          </a:xfrm>
          <a:prstGeom prst="rect">
            <a:avLst/>
          </a:prstGeom>
        </p:spPr>
        <p:txBody>
          <a:bodyPr lIns="91425" tIns="91425" rIns="91425" bIns="91425" anchor="ctr" anchorCtr="0">
            <a:noAutofit/>
          </a:bodyPr>
          <a:lstStyle/>
          <a:p>
            <a:pPr lvl="0">
              <a:spcBef>
                <a:spcPts val="0"/>
              </a:spcBef>
              <a:buNone/>
            </a:pPr>
            <a:endParaRPr/>
          </a:p>
        </p:txBody>
      </p:sp>
      <p:pic>
        <p:nvPicPr>
          <p:cNvPr id="80" name="Shape 80"/>
          <p:cNvPicPr preferRelativeResize="0"/>
          <p:nvPr/>
        </p:nvPicPr>
        <p:blipFill>
          <a:blip r:embed="rId3">
            <a:alphaModFix/>
          </a:blip>
          <a:stretch>
            <a:fillRect/>
          </a:stretch>
        </p:blipFill>
        <p:spPr>
          <a:xfrm>
            <a:off x="376200" y="51473"/>
            <a:ext cx="8651174" cy="48937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lnSpc>
                <a:spcPct val="144230"/>
              </a:lnSpc>
              <a:spcBef>
                <a:spcPts val="1400"/>
              </a:spcBef>
              <a:spcAft>
                <a:spcPts val="900"/>
              </a:spcAft>
              <a:buClr>
                <a:schemeClr val="dk1"/>
              </a:buClr>
              <a:buSzPct val="45833"/>
              <a:buFont typeface="Arial"/>
              <a:buNone/>
            </a:pPr>
            <a:r>
              <a:rPr lang="es" sz="2400" b="1">
                <a:solidFill>
                  <a:srgbClr val="000000"/>
                </a:solidFill>
              </a:rPr>
              <a:t>4 Benefits of the traditional Mediterranean diet</a:t>
            </a:r>
          </a:p>
          <a:p>
            <a:pPr lvl="0">
              <a:spcBef>
                <a:spcPts val="0"/>
              </a:spcBef>
              <a:buNone/>
            </a:pPr>
            <a:endParaRPr sz="1600" b="1">
              <a:solidFill>
                <a:srgbClr val="54585A"/>
              </a:solidFill>
            </a:endParaRPr>
          </a:p>
        </p:txBody>
      </p:sp>
      <p:sp>
        <p:nvSpPr>
          <p:cNvPr id="86" name="Shape 86"/>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spcBef>
                <a:spcPts val="0"/>
              </a:spcBef>
              <a:spcAft>
                <a:spcPts val="900"/>
              </a:spcAft>
              <a:buClr>
                <a:srgbClr val="111111"/>
              </a:buClr>
              <a:buChar char="★"/>
            </a:pPr>
            <a:r>
              <a:rPr lang="es">
                <a:solidFill>
                  <a:srgbClr val="111111"/>
                </a:solidFill>
              </a:rPr>
              <a:t>Reduces the risk of heart disease</a:t>
            </a:r>
          </a:p>
          <a:p>
            <a:pPr marL="457200" lvl="0" indent="-228600" rtl="0">
              <a:spcBef>
                <a:spcPts val="0"/>
              </a:spcBef>
              <a:spcAft>
                <a:spcPts val="900"/>
              </a:spcAft>
              <a:buClr>
                <a:srgbClr val="111111"/>
              </a:buClr>
              <a:buChar char="★"/>
            </a:pPr>
            <a:r>
              <a:rPr lang="es">
                <a:solidFill>
                  <a:srgbClr val="111111"/>
                </a:solidFill>
              </a:rPr>
              <a:t> The diet has been associated with a lower level of oxidized low-density lipoprotein (LDL) cholesterol ("bad" cholesterol) that's more likely to build up deposits in your arteries</a:t>
            </a:r>
          </a:p>
          <a:p>
            <a:pPr marL="457200" lvl="0" indent="-228600" rtl="0">
              <a:spcBef>
                <a:spcPts val="0"/>
              </a:spcBef>
              <a:spcAft>
                <a:spcPts val="900"/>
              </a:spcAft>
              <a:buClr>
                <a:srgbClr val="111111"/>
              </a:buClr>
              <a:buChar char="★"/>
            </a:pPr>
            <a:r>
              <a:rPr lang="es">
                <a:solidFill>
                  <a:srgbClr val="111111"/>
                </a:solidFill>
              </a:rPr>
              <a:t>Reduced incidence of cancer, and Parkinson's and Alzheimer's diseases</a:t>
            </a:r>
          </a:p>
          <a:p>
            <a:pPr marL="457200" lvl="0" indent="-228600" rtl="0">
              <a:spcBef>
                <a:spcPts val="0"/>
              </a:spcBef>
              <a:spcAft>
                <a:spcPts val="900"/>
              </a:spcAft>
              <a:buClr>
                <a:srgbClr val="111111"/>
              </a:buClr>
              <a:buChar char="★"/>
            </a:pPr>
            <a:r>
              <a:rPr lang="es">
                <a:solidFill>
                  <a:srgbClr val="111111"/>
                </a:solidFill>
              </a:rPr>
              <a:t>Women who eat a Mediterranean diet supplemented with extra-virgin olive oil and mixed nuts may have a reduced risk of breast cancer.</a:t>
            </a:r>
          </a:p>
          <a:p>
            <a:pPr lvl="0">
              <a:spcBef>
                <a:spcPts val="0"/>
              </a:spcBef>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lnSpc>
                <a:spcPct val="115000"/>
              </a:lnSpc>
              <a:spcBef>
                <a:spcPts val="0"/>
              </a:spcBef>
              <a:spcAft>
                <a:spcPts val="900"/>
              </a:spcAft>
              <a:buClr>
                <a:schemeClr val="dk1"/>
              </a:buClr>
              <a:buSzPct val="45833"/>
              <a:buFont typeface="Arial"/>
              <a:buNone/>
            </a:pPr>
            <a:r>
              <a:rPr lang="es" sz="2400" b="1">
                <a:solidFill>
                  <a:srgbClr val="111111"/>
                </a:solidFill>
              </a:rPr>
              <a:t>Specific steps to switch to Mediterranean diet  </a:t>
            </a:r>
          </a:p>
        </p:txBody>
      </p:sp>
      <p:sp>
        <p:nvSpPr>
          <p:cNvPr id="92" name="Shape 92"/>
          <p:cNvSpPr txBox="1">
            <a:spLocks noGrp="1"/>
          </p:cNvSpPr>
          <p:nvPr>
            <p:ph type="body" idx="1"/>
          </p:nvPr>
        </p:nvSpPr>
        <p:spPr>
          <a:xfrm>
            <a:off x="311700" y="954200"/>
            <a:ext cx="8520600" cy="3416400"/>
          </a:xfrm>
          <a:prstGeom prst="rect">
            <a:avLst/>
          </a:prstGeom>
        </p:spPr>
        <p:txBody>
          <a:bodyPr lIns="91425" tIns="91425" rIns="91425" bIns="91425" anchor="t" anchorCtr="0">
            <a:noAutofit/>
          </a:bodyPr>
          <a:lstStyle/>
          <a:p>
            <a:pPr lvl="0" rtl="0">
              <a:spcBef>
                <a:spcPts val="0"/>
              </a:spcBef>
              <a:spcAft>
                <a:spcPts val="900"/>
              </a:spcAft>
              <a:buClr>
                <a:schemeClr val="dk1"/>
              </a:buClr>
              <a:buSzPct val="100000"/>
              <a:buFont typeface="Arial"/>
              <a:buNone/>
            </a:pPr>
            <a:endParaRPr sz="1100">
              <a:solidFill>
                <a:srgbClr val="111111"/>
              </a:solidFill>
            </a:endParaRPr>
          </a:p>
          <a:p>
            <a:pPr marL="457200" lvl="0" indent="-228600" rtl="0">
              <a:spcBef>
                <a:spcPts val="0"/>
              </a:spcBef>
              <a:spcAft>
                <a:spcPts val="0"/>
              </a:spcAft>
              <a:buClr>
                <a:srgbClr val="111111"/>
              </a:buClr>
              <a:buChar char="★"/>
            </a:pPr>
            <a:r>
              <a:rPr lang="es" sz="1100" b="1">
                <a:solidFill>
                  <a:srgbClr val="111111"/>
                </a:solidFill>
              </a:rPr>
              <a:t>Eat your veggies and fruits — and switch to whole grains</a:t>
            </a:r>
            <a:r>
              <a:rPr lang="es" sz="1100">
                <a:solidFill>
                  <a:srgbClr val="111111"/>
                </a:solidFill>
              </a:rPr>
              <a:t> bread and cereal, and begin to eat more whole-gain rice and pasta products.</a:t>
            </a:r>
          </a:p>
          <a:p>
            <a:pPr marL="457200" lvl="0" indent="-228600" rtl="0">
              <a:spcBef>
                <a:spcPts val="0"/>
              </a:spcBef>
              <a:spcAft>
                <a:spcPts val="0"/>
              </a:spcAft>
              <a:buClr>
                <a:srgbClr val="111111"/>
              </a:buClr>
              <a:buChar char="★"/>
            </a:pPr>
            <a:r>
              <a:rPr lang="es" sz="1100" b="1">
                <a:solidFill>
                  <a:srgbClr val="111111"/>
                </a:solidFill>
              </a:rPr>
              <a:t>Go nuts</a:t>
            </a:r>
            <a:r>
              <a:rPr lang="es" sz="1100">
                <a:solidFill>
                  <a:srgbClr val="111111"/>
                </a:solidFill>
              </a:rPr>
              <a:t>. Keep almonds, cashews, pistachios and walnuts on hand for a quick snack. </a:t>
            </a:r>
          </a:p>
          <a:p>
            <a:pPr marL="457200" lvl="0" indent="-228600" rtl="0">
              <a:spcBef>
                <a:spcPts val="0"/>
              </a:spcBef>
              <a:spcAft>
                <a:spcPts val="0"/>
              </a:spcAft>
              <a:buClr>
                <a:srgbClr val="111111"/>
              </a:buClr>
              <a:buChar char="★"/>
            </a:pPr>
            <a:r>
              <a:rPr lang="es" sz="700">
                <a:solidFill>
                  <a:srgbClr val="111111"/>
                </a:solidFill>
                <a:latin typeface="Times New Roman"/>
                <a:ea typeface="Times New Roman"/>
                <a:cs typeface="Times New Roman"/>
                <a:sym typeface="Times New Roman"/>
              </a:rPr>
              <a:t>  </a:t>
            </a:r>
            <a:r>
              <a:rPr lang="es" sz="1100" b="1">
                <a:solidFill>
                  <a:srgbClr val="111111"/>
                </a:solidFill>
              </a:rPr>
              <a:t>Pass on the butter</a:t>
            </a:r>
            <a:r>
              <a:rPr lang="es" sz="1100">
                <a:solidFill>
                  <a:srgbClr val="111111"/>
                </a:solidFill>
              </a:rPr>
              <a:t>. Try olive or canola oil as a healthy replacement for butter or margarine.</a:t>
            </a:r>
          </a:p>
          <a:p>
            <a:pPr marL="457200" lvl="0" indent="-228600" rtl="0">
              <a:spcBef>
                <a:spcPts val="0"/>
              </a:spcBef>
              <a:spcAft>
                <a:spcPts val="0"/>
              </a:spcAft>
              <a:buClr>
                <a:srgbClr val="111111"/>
              </a:buClr>
              <a:buChar char="★"/>
            </a:pPr>
            <a:r>
              <a:rPr lang="es" sz="700">
                <a:solidFill>
                  <a:srgbClr val="111111"/>
                </a:solidFill>
                <a:latin typeface="Times New Roman"/>
                <a:ea typeface="Times New Roman"/>
                <a:cs typeface="Times New Roman"/>
                <a:sym typeface="Times New Roman"/>
              </a:rPr>
              <a:t> </a:t>
            </a:r>
            <a:r>
              <a:rPr lang="es" sz="1100" b="1">
                <a:solidFill>
                  <a:srgbClr val="111111"/>
                </a:solidFill>
              </a:rPr>
              <a:t>Spice it up</a:t>
            </a:r>
            <a:r>
              <a:rPr lang="es" sz="1100">
                <a:solidFill>
                  <a:srgbClr val="111111"/>
                </a:solidFill>
              </a:rPr>
              <a:t>. Season your meals with herbs and spices rather than salt.</a:t>
            </a:r>
          </a:p>
          <a:p>
            <a:pPr marL="457200" lvl="0" indent="-228600" rtl="0">
              <a:spcBef>
                <a:spcPts val="0"/>
              </a:spcBef>
              <a:spcAft>
                <a:spcPts val="0"/>
              </a:spcAft>
              <a:buClr>
                <a:srgbClr val="111111"/>
              </a:buClr>
              <a:buChar char="★"/>
            </a:pPr>
            <a:r>
              <a:rPr lang="es" sz="700">
                <a:solidFill>
                  <a:srgbClr val="111111"/>
                </a:solidFill>
                <a:latin typeface="Times New Roman"/>
                <a:ea typeface="Times New Roman"/>
                <a:cs typeface="Times New Roman"/>
                <a:sym typeface="Times New Roman"/>
              </a:rPr>
              <a:t>   </a:t>
            </a:r>
            <a:r>
              <a:rPr lang="es" sz="1100" b="1">
                <a:solidFill>
                  <a:srgbClr val="111111"/>
                </a:solidFill>
              </a:rPr>
              <a:t>Go fish</a:t>
            </a:r>
            <a:r>
              <a:rPr lang="es" sz="1100">
                <a:solidFill>
                  <a:srgbClr val="111111"/>
                </a:solidFill>
              </a:rPr>
              <a:t>. Eat fish once or twice a week.</a:t>
            </a:r>
          </a:p>
          <a:p>
            <a:pPr marL="457200" lvl="0" indent="-228600" rtl="0">
              <a:spcBef>
                <a:spcPts val="0"/>
              </a:spcBef>
              <a:spcAft>
                <a:spcPts val="0"/>
              </a:spcAft>
              <a:buClr>
                <a:srgbClr val="111111"/>
              </a:buClr>
              <a:buChar char="★"/>
            </a:pPr>
            <a:r>
              <a:rPr lang="es" sz="700">
                <a:solidFill>
                  <a:srgbClr val="111111"/>
                </a:solidFill>
                <a:latin typeface="Times New Roman"/>
                <a:ea typeface="Times New Roman"/>
                <a:cs typeface="Times New Roman"/>
                <a:sym typeface="Times New Roman"/>
              </a:rPr>
              <a:t>    </a:t>
            </a:r>
            <a:r>
              <a:rPr lang="es" sz="1100" b="1">
                <a:solidFill>
                  <a:srgbClr val="111111"/>
                </a:solidFill>
              </a:rPr>
              <a:t>Rein in the red meat</a:t>
            </a:r>
            <a:r>
              <a:rPr lang="es" sz="1100">
                <a:solidFill>
                  <a:srgbClr val="111111"/>
                </a:solidFill>
              </a:rPr>
              <a:t>. Substitute fish and poultry for red meat.</a:t>
            </a:r>
          </a:p>
          <a:p>
            <a:pPr marL="457200" lvl="0" indent="-228600" rtl="0">
              <a:spcBef>
                <a:spcPts val="0"/>
              </a:spcBef>
              <a:spcAft>
                <a:spcPts val="0"/>
              </a:spcAft>
              <a:buClr>
                <a:srgbClr val="111111"/>
              </a:buClr>
              <a:buChar char="★"/>
            </a:pPr>
            <a:r>
              <a:rPr lang="es" sz="1100" b="1">
                <a:solidFill>
                  <a:srgbClr val="111111"/>
                </a:solidFill>
              </a:rPr>
              <a:t>Choose low-fat dairy</a:t>
            </a:r>
            <a:r>
              <a:rPr lang="es" sz="1100">
                <a:solidFill>
                  <a:srgbClr val="111111"/>
                </a:solidFill>
              </a:rPr>
              <a:t>. Switch to skim milk, fat-free yogurt and low-fat cheese.</a:t>
            </a:r>
          </a:p>
          <a:p>
            <a:pPr marL="457200" lvl="0" indent="-228600" rtl="0">
              <a:spcBef>
                <a:spcPts val="0"/>
              </a:spcBef>
              <a:spcAft>
                <a:spcPts val="0"/>
              </a:spcAft>
              <a:buClr>
                <a:srgbClr val="111111"/>
              </a:buClr>
              <a:buChar char="★"/>
            </a:pPr>
            <a:r>
              <a:rPr lang="es" sz="700">
                <a:solidFill>
                  <a:srgbClr val="111111"/>
                </a:solidFill>
                <a:latin typeface="Times New Roman"/>
                <a:ea typeface="Times New Roman"/>
                <a:cs typeface="Times New Roman"/>
                <a:sym typeface="Times New Roman"/>
              </a:rPr>
              <a:t> </a:t>
            </a:r>
            <a:r>
              <a:rPr lang="es" sz="1100" b="1">
                <a:solidFill>
                  <a:srgbClr val="111111"/>
                </a:solidFill>
              </a:rPr>
              <a:t>Raise a glass of wine to healthy eating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311700" y="305050"/>
            <a:ext cx="8520600" cy="572700"/>
          </a:xfrm>
          <a:prstGeom prst="rect">
            <a:avLst/>
          </a:prstGeom>
        </p:spPr>
        <p:txBody>
          <a:bodyPr lIns="91425" tIns="91425" rIns="91425" bIns="91425" anchor="t" anchorCtr="0">
            <a:noAutofit/>
          </a:bodyPr>
          <a:lstStyle/>
          <a:p>
            <a:pPr lvl="0">
              <a:spcBef>
                <a:spcPts val="0"/>
              </a:spcBef>
              <a:buNone/>
            </a:pPr>
            <a:r>
              <a:rPr lang="es" sz="1800"/>
              <a:t>Some examples of Mediterranean dishes: </a:t>
            </a:r>
          </a:p>
          <a:p>
            <a:pPr lvl="0" algn="ctr">
              <a:spcBef>
                <a:spcPts val="0"/>
              </a:spcBef>
              <a:buNone/>
            </a:pPr>
            <a:r>
              <a:rPr lang="es" sz="2400"/>
              <a:t>Top Spanish foods you have to try</a:t>
            </a:r>
            <a:r>
              <a:rPr lang="es"/>
              <a:t>   </a:t>
            </a:r>
          </a:p>
        </p:txBody>
      </p:sp>
      <p:sp>
        <p:nvSpPr>
          <p:cNvPr id="98" name="Shape 98"/>
          <p:cNvSpPr txBox="1">
            <a:spLocks noGrp="1"/>
          </p:cNvSpPr>
          <p:nvPr>
            <p:ph type="body" idx="1"/>
          </p:nvPr>
        </p:nvSpPr>
        <p:spPr>
          <a:xfrm>
            <a:off x="6904650" y="1271300"/>
            <a:ext cx="2080200" cy="2040000"/>
          </a:xfrm>
          <a:prstGeom prst="rect">
            <a:avLst/>
          </a:prstGeom>
        </p:spPr>
        <p:txBody>
          <a:bodyPr lIns="91425" tIns="91425" rIns="91425" bIns="91425" anchor="t" anchorCtr="0">
            <a:noAutofit/>
          </a:bodyPr>
          <a:lstStyle/>
          <a:p>
            <a:pPr lvl="0">
              <a:spcBef>
                <a:spcPts val="0"/>
              </a:spcBef>
              <a:buNone/>
            </a:pPr>
            <a:r>
              <a:rPr lang="es" sz="1050" b="1">
                <a:solidFill>
                  <a:schemeClr val="dk1"/>
                </a:solidFill>
              </a:rPr>
              <a:t>Croquettes</a:t>
            </a:r>
            <a:r>
              <a:rPr lang="es" sz="1050">
                <a:solidFill>
                  <a:schemeClr val="dk1"/>
                </a:solidFill>
              </a:rPr>
              <a:t>: Combining ingredients such as </a:t>
            </a:r>
            <a:r>
              <a:rPr lang="es" sz="1050" i="1">
                <a:solidFill>
                  <a:schemeClr val="dk1"/>
                </a:solidFill>
              </a:rPr>
              <a:t>jamon</a:t>
            </a:r>
            <a:r>
              <a:rPr lang="es" sz="1050">
                <a:solidFill>
                  <a:schemeClr val="dk1"/>
                </a:solidFill>
              </a:rPr>
              <a:t> (cured ham) or </a:t>
            </a:r>
            <a:r>
              <a:rPr lang="es" sz="1050" i="1">
                <a:solidFill>
                  <a:schemeClr val="dk1"/>
                </a:solidFill>
              </a:rPr>
              <a:t>bacalao</a:t>
            </a:r>
            <a:r>
              <a:rPr lang="es" sz="1050">
                <a:solidFill>
                  <a:schemeClr val="dk1"/>
                </a:solidFill>
              </a:rPr>
              <a:t> (Atlantic cod fish) with béchamel sauce, which is then breaded and fried, or try the croquettes of local sweet-spiced black sausage (</a:t>
            </a:r>
            <a:r>
              <a:rPr lang="es" sz="1050" i="1">
                <a:solidFill>
                  <a:schemeClr val="dk1"/>
                </a:solidFill>
              </a:rPr>
              <a:t>morcilla</a:t>
            </a:r>
            <a:r>
              <a:rPr lang="es" sz="1050">
                <a:solidFill>
                  <a:schemeClr val="dk1"/>
                </a:solidFill>
              </a:rPr>
              <a:t>) or Spanish blue cheese (q</a:t>
            </a:r>
            <a:r>
              <a:rPr lang="es" sz="1050" i="1">
                <a:solidFill>
                  <a:schemeClr val="dk1"/>
                </a:solidFill>
              </a:rPr>
              <a:t>ueso de Cabrales)</a:t>
            </a:r>
            <a:r>
              <a:rPr lang="es" sz="1050">
                <a:solidFill>
                  <a:schemeClr val="dk1"/>
                </a:solidFill>
              </a:rPr>
              <a:t> </a:t>
            </a:r>
          </a:p>
        </p:txBody>
      </p:sp>
      <p:pic>
        <p:nvPicPr>
          <p:cNvPr id="99" name="Shape 99"/>
          <p:cNvPicPr preferRelativeResize="0"/>
          <p:nvPr/>
        </p:nvPicPr>
        <p:blipFill>
          <a:blip r:embed="rId3">
            <a:alphaModFix/>
          </a:blip>
          <a:stretch>
            <a:fillRect/>
          </a:stretch>
        </p:blipFill>
        <p:spPr>
          <a:xfrm>
            <a:off x="6822399" y="3327974"/>
            <a:ext cx="2009900" cy="1239025"/>
          </a:xfrm>
          <a:prstGeom prst="rect">
            <a:avLst/>
          </a:prstGeom>
          <a:noFill/>
          <a:ln>
            <a:noFill/>
          </a:ln>
        </p:spPr>
      </p:pic>
      <p:pic>
        <p:nvPicPr>
          <p:cNvPr id="100" name="Shape 100"/>
          <p:cNvPicPr preferRelativeResize="0"/>
          <p:nvPr/>
        </p:nvPicPr>
        <p:blipFill>
          <a:blip r:embed="rId4">
            <a:alphaModFix/>
          </a:blip>
          <a:stretch>
            <a:fillRect/>
          </a:stretch>
        </p:blipFill>
        <p:spPr>
          <a:xfrm>
            <a:off x="311691" y="3389450"/>
            <a:ext cx="1810449" cy="1116074"/>
          </a:xfrm>
          <a:prstGeom prst="rect">
            <a:avLst/>
          </a:prstGeom>
          <a:noFill/>
          <a:ln>
            <a:noFill/>
          </a:ln>
        </p:spPr>
      </p:pic>
      <p:pic>
        <p:nvPicPr>
          <p:cNvPr id="101" name="Shape 101"/>
          <p:cNvPicPr preferRelativeResize="0"/>
          <p:nvPr/>
        </p:nvPicPr>
        <p:blipFill>
          <a:blip r:embed="rId5">
            <a:alphaModFix/>
          </a:blip>
          <a:stretch>
            <a:fillRect/>
          </a:stretch>
        </p:blipFill>
        <p:spPr>
          <a:xfrm>
            <a:off x="3195723" y="2823274"/>
            <a:ext cx="2828625" cy="1743725"/>
          </a:xfrm>
          <a:prstGeom prst="rect">
            <a:avLst/>
          </a:prstGeom>
          <a:noFill/>
          <a:ln>
            <a:noFill/>
          </a:ln>
        </p:spPr>
      </p:pic>
      <p:sp>
        <p:nvSpPr>
          <p:cNvPr id="102" name="Shape 102"/>
          <p:cNvSpPr txBox="1"/>
          <p:nvPr/>
        </p:nvSpPr>
        <p:spPr>
          <a:xfrm>
            <a:off x="524850" y="1982750"/>
            <a:ext cx="664800" cy="7839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103" name="Shape 103"/>
          <p:cNvSpPr txBox="1"/>
          <p:nvPr/>
        </p:nvSpPr>
        <p:spPr>
          <a:xfrm>
            <a:off x="3324025" y="1264650"/>
            <a:ext cx="3498300" cy="1139400"/>
          </a:xfrm>
          <a:prstGeom prst="rect">
            <a:avLst/>
          </a:prstGeom>
          <a:noFill/>
          <a:ln>
            <a:noFill/>
          </a:ln>
        </p:spPr>
        <p:txBody>
          <a:bodyPr lIns="91425" tIns="91425" rIns="91425" bIns="91425" anchor="t" anchorCtr="0">
            <a:noAutofit/>
          </a:bodyPr>
          <a:lstStyle/>
          <a:p>
            <a:pPr lvl="0" rtl="0">
              <a:lnSpc>
                <a:spcPct val="115000"/>
              </a:lnSpc>
              <a:spcBef>
                <a:spcPts val="0"/>
              </a:spcBef>
              <a:spcAft>
                <a:spcPts val="800"/>
              </a:spcAft>
              <a:buClr>
                <a:schemeClr val="dk1"/>
              </a:buClr>
              <a:buSzPct val="100000"/>
              <a:buFont typeface="Arial"/>
              <a:buNone/>
            </a:pPr>
            <a:r>
              <a:rPr lang="es" sz="1050" b="1" i="1">
                <a:solidFill>
                  <a:schemeClr val="dk1"/>
                </a:solidFill>
                <a:highlight>
                  <a:srgbClr val="FFFFFF"/>
                </a:highlight>
              </a:rPr>
              <a:t>Gazpacho </a:t>
            </a:r>
            <a:r>
              <a:rPr lang="es" sz="1050" b="1">
                <a:solidFill>
                  <a:schemeClr val="dk1"/>
                </a:solidFill>
                <a:highlight>
                  <a:srgbClr val="FFFFFF"/>
                </a:highlight>
              </a:rPr>
              <a:t>or</a:t>
            </a:r>
            <a:r>
              <a:rPr lang="es" sz="1050" b="1" i="1">
                <a:solidFill>
                  <a:schemeClr val="dk1"/>
                </a:solidFill>
                <a:highlight>
                  <a:srgbClr val="FFFFFF"/>
                </a:highlight>
              </a:rPr>
              <a:t> salmorejo</a:t>
            </a:r>
          </a:p>
          <a:p>
            <a:pPr lvl="0" rtl="0">
              <a:lnSpc>
                <a:spcPct val="115000"/>
              </a:lnSpc>
              <a:spcBef>
                <a:spcPts val="0"/>
              </a:spcBef>
              <a:spcAft>
                <a:spcPts val="800"/>
              </a:spcAft>
              <a:buClr>
                <a:schemeClr val="dk1"/>
              </a:buClr>
              <a:buSzPct val="100000"/>
              <a:buFont typeface="Arial"/>
              <a:buNone/>
            </a:pPr>
            <a:r>
              <a:rPr lang="es" sz="1050">
                <a:solidFill>
                  <a:schemeClr val="dk1"/>
                </a:solidFill>
                <a:highlight>
                  <a:srgbClr val="FFFFFF"/>
                </a:highlight>
              </a:rPr>
              <a:t> Refreshing Spanish </a:t>
            </a:r>
            <a:r>
              <a:rPr lang="es" sz="1050" i="1">
                <a:solidFill>
                  <a:schemeClr val="dk1"/>
                </a:solidFill>
                <a:highlight>
                  <a:srgbClr val="FFFFFF"/>
                </a:highlight>
              </a:rPr>
              <a:t>gazpacho</a:t>
            </a:r>
            <a:r>
              <a:rPr lang="es" sz="1050">
                <a:solidFill>
                  <a:schemeClr val="dk1"/>
                </a:solidFill>
                <a:highlight>
                  <a:srgbClr val="FFFFFF"/>
                </a:highlight>
              </a:rPr>
              <a:t> is made with full-flavoured Spanish tomatoes. Usually eaten as an appetizer – and sometimes drunken straight from a bowl or glass – this thick soup is made from blending a whole heap of fresh tomatoes, green peppers, cucumbers, garlic, onions, vinegar and herbs</a:t>
            </a:r>
            <a:r>
              <a:rPr lang="es" sz="1050" i="1">
                <a:solidFill>
                  <a:schemeClr val="dk1"/>
                </a:solidFill>
                <a:highlight>
                  <a:srgbClr val="FFFFFF"/>
                </a:highlight>
              </a:rPr>
              <a:t>. </a:t>
            </a:r>
          </a:p>
        </p:txBody>
      </p:sp>
      <p:sp>
        <p:nvSpPr>
          <p:cNvPr id="104" name="Shape 104"/>
          <p:cNvSpPr txBox="1"/>
          <p:nvPr/>
        </p:nvSpPr>
        <p:spPr>
          <a:xfrm>
            <a:off x="244925" y="1264650"/>
            <a:ext cx="2764200" cy="2056800"/>
          </a:xfrm>
          <a:prstGeom prst="rect">
            <a:avLst/>
          </a:prstGeom>
          <a:noFill/>
          <a:ln>
            <a:noFill/>
          </a:ln>
        </p:spPr>
        <p:txBody>
          <a:bodyPr lIns="91425" tIns="91425" rIns="91425" bIns="91425" anchor="t" anchorCtr="0">
            <a:noAutofit/>
          </a:bodyPr>
          <a:lstStyle/>
          <a:p>
            <a:pPr lvl="0" rtl="0">
              <a:lnSpc>
                <a:spcPct val="115000"/>
              </a:lnSpc>
              <a:spcBef>
                <a:spcPts val="0"/>
              </a:spcBef>
              <a:buNone/>
            </a:pPr>
            <a:r>
              <a:rPr lang="es" sz="1050" b="1" i="1">
                <a:solidFill>
                  <a:schemeClr val="dk1"/>
                </a:solidFill>
                <a:highlight>
                  <a:srgbClr val="FFFFFF"/>
                </a:highlight>
              </a:rPr>
              <a:t>Tortilla Espanola </a:t>
            </a:r>
            <a:r>
              <a:rPr lang="es" sz="1050">
                <a:solidFill>
                  <a:schemeClr val="dk1"/>
                </a:solidFill>
                <a:highlight>
                  <a:srgbClr val="FFFFFF"/>
                </a:highlight>
              </a:rPr>
              <a:t>or</a:t>
            </a:r>
            <a:r>
              <a:rPr lang="es" sz="1050" b="1" i="1">
                <a:solidFill>
                  <a:schemeClr val="dk1"/>
                </a:solidFill>
                <a:highlight>
                  <a:srgbClr val="FFFFFF"/>
                </a:highlight>
              </a:rPr>
              <a:t> </a:t>
            </a:r>
            <a:r>
              <a:rPr lang="es" sz="1050">
                <a:solidFill>
                  <a:schemeClr val="dk1"/>
                </a:solidFill>
              </a:rPr>
              <a:t>Spanish omlette.It's a great starter (or meal) for breakfast, lunch and dinner.  The best ones come from slow-cooking caramalised onion and potato in olive oil, which later creates a soft-sweet centre once egg is added and it is cooked into a thick omelette, almost like a cake. A tasty Spanish snack you'll see around is a wedge of omelette squeezed between bread to make a </a:t>
            </a:r>
            <a:r>
              <a:rPr lang="es" sz="1050" i="1">
                <a:solidFill>
                  <a:schemeClr val="dk1"/>
                </a:solidFill>
              </a:rPr>
              <a:t>bocadillo </a:t>
            </a:r>
            <a:r>
              <a:rPr lang="es" sz="1050">
                <a:solidFill>
                  <a:schemeClr val="dk1"/>
                </a:solidFill>
              </a:rPr>
              <a:t>(sandwich)</a:t>
            </a:r>
          </a:p>
        </p:txBody>
      </p:sp>
      <p:sp>
        <p:nvSpPr>
          <p:cNvPr id="105" name="Shape 105"/>
          <p:cNvSpPr txBox="1"/>
          <p:nvPr/>
        </p:nvSpPr>
        <p:spPr>
          <a:xfrm>
            <a:off x="7452825" y="1901100"/>
            <a:ext cx="6717900" cy="783900"/>
          </a:xfrm>
          <a:prstGeom prst="rect">
            <a:avLst/>
          </a:prstGeom>
          <a:noFill/>
          <a:ln>
            <a:noFill/>
          </a:ln>
        </p:spPr>
        <p:txBody>
          <a:bodyPr lIns="91425" tIns="91425" rIns="91425" bIns="91425" anchor="t" anchorCtr="0">
            <a:noAutofit/>
          </a:bodyPr>
          <a:lstStyle/>
          <a:p>
            <a:pPr lvl="0">
              <a:spcBef>
                <a:spcPts val="0"/>
              </a:spcBef>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6519775" y="1924575"/>
            <a:ext cx="2342100" cy="1959300"/>
          </a:xfrm>
          <a:prstGeom prst="rect">
            <a:avLst/>
          </a:prstGeom>
        </p:spPr>
        <p:txBody>
          <a:bodyPr lIns="91425" tIns="91425" rIns="91425" bIns="91425" anchor="t" anchorCtr="0">
            <a:noAutofit/>
          </a:bodyPr>
          <a:lstStyle/>
          <a:p>
            <a:pPr lvl="0" rtl="0">
              <a:spcBef>
                <a:spcPts val="0"/>
              </a:spcBef>
              <a:spcAft>
                <a:spcPts val="800"/>
              </a:spcAft>
              <a:buClr>
                <a:schemeClr val="dk1"/>
              </a:buClr>
              <a:buSzPct val="100000"/>
              <a:buFont typeface="Arial"/>
              <a:buNone/>
            </a:pPr>
            <a:r>
              <a:rPr lang="es" sz="1050" b="1">
                <a:solidFill>
                  <a:schemeClr val="dk1"/>
                </a:solidFill>
                <a:highlight>
                  <a:srgbClr val="FFFFFF"/>
                </a:highlight>
              </a:rPr>
              <a:t>Cured meats – </a:t>
            </a:r>
            <a:r>
              <a:rPr lang="es" sz="1050" b="1" i="1">
                <a:solidFill>
                  <a:schemeClr val="dk1"/>
                </a:solidFill>
                <a:highlight>
                  <a:srgbClr val="FFFFFF"/>
                </a:highlight>
              </a:rPr>
              <a:t>jamon, chorizo, salchichón</a:t>
            </a:r>
          </a:p>
          <a:p>
            <a:pPr lvl="0" rtl="0">
              <a:spcBef>
                <a:spcPts val="0"/>
              </a:spcBef>
              <a:spcAft>
                <a:spcPts val="800"/>
              </a:spcAft>
              <a:buNone/>
            </a:pPr>
            <a:r>
              <a:rPr lang="es" sz="1050" i="1">
                <a:solidFill>
                  <a:schemeClr val="dk1"/>
                </a:solidFill>
                <a:highlight>
                  <a:srgbClr val="FFFFFF"/>
                </a:highlight>
              </a:rPr>
              <a:t>C</a:t>
            </a:r>
            <a:r>
              <a:rPr lang="es" sz="1050">
                <a:solidFill>
                  <a:schemeClr val="dk1"/>
                </a:solidFill>
                <a:highlight>
                  <a:srgbClr val="FFFFFF"/>
                </a:highlight>
              </a:rPr>
              <a:t>ured legs of pork. </a:t>
            </a:r>
          </a:p>
          <a:p>
            <a:pPr lvl="0" rtl="0">
              <a:spcBef>
                <a:spcPts val="0"/>
              </a:spcBef>
              <a:spcAft>
                <a:spcPts val="800"/>
              </a:spcAft>
              <a:buNone/>
            </a:pPr>
            <a:r>
              <a:rPr lang="es" sz="1050">
                <a:solidFill>
                  <a:schemeClr val="dk1"/>
                </a:solidFill>
                <a:highlight>
                  <a:srgbClr val="FFFFFF"/>
                </a:highlight>
              </a:rPr>
              <a:t>Chorizo: a cured sausage with sweet and spicy flavours, identified by its red smoked-pepper colouring. </a:t>
            </a:r>
          </a:p>
          <a:p>
            <a:pPr lvl="0" rtl="0">
              <a:spcBef>
                <a:spcPts val="0"/>
              </a:spcBef>
              <a:spcAft>
                <a:spcPts val="800"/>
              </a:spcAft>
              <a:buClr>
                <a:schemeClr val="dk1"/>
              </a:buClr>
              <a:buSzPct val="100000"/>
              <a:buFont typeface="Arial"/>
              <a:buNone/>
            </a:pPr>
            <a:r>
              <a:rPr lang="es" sz="1050">
                <a:solidFill>
                  <a:schemeClr val="dk1"/>
                </a:solidFill>
                <a:highlight>
                  <a:srgbClr val="FFFFFF"/>
                </a:highlight>
              </a:rPr>
              <a:t>S</a:t>
            </a:r>
            <a:r>
              <a:rPr lang="es" sz="1050" i="1">
                <a:solidFill>
                  <a:schemeClr val="dk1"/>
                </a:solidFill>
                <a:highlight>
                  <a:srgbClr val="FFFFFF"/>
                </a:highlight>
              </a:rPr>
              <a:t>alchichón</a:t>
            </a:r>
            <a:r>
              <a:rPr lang="es" sz="1050">
                <a:solidFill>
                  <a:schemeClr val="dk1"/>
                </a:solidFill>
                <a:highlight>
                  <a:srgbClr val="FFFFFF"/>
                </a:highlight>
              </a:rPr>
              <a:t>.</a:t>
            </a:r>
          </a:p>
          <a:p>
            <a:pPr lvl="0">
              <a:spcBef>
                <a:spcPts val="0"/>
              </a:spcBef>
              <a:buNone/>
            </a:pPr>
            <a:endParaRPr/>
          </a:p>
        </p:txBody>
      </p:sp>
      <p:pic>
        <p:nvPicPr>
          <p:cNvPr id="111" name="Shape 111"/>
          <p:cNvPicPr preferRelativeResize="0"/>
          <p:nvPr/>
        </p:nvPicPr>
        <p:blipFill>
          <a:blip r:embed="rId3">
            <a:alphaModFix/>
          </a:blip>
          <a:stretch>
            <a:fillRect/>
          </a:stretch>
        </p:blipFill>
        <p:spPr>
          <a:xfrm>
            <a:off x="6654379" y="3825550"/>
            <a:ext cx="1839624" cy="1134049"/>
          </a:xfrm>
          <a:prstGeom prst="rect">
            <a:avLst/>
          </a:prstGeom>
          <a:noFill/>
          <a:ln>
            <a:noFill/>
          </a:ln>
        </p:spPr>
      </p:pic>
      <p:sp>
        <p:nvSpPr>
          <p:cNvPr id="112" name="Shape 112"/>
          <p:cNvSpPr txBox="1"/>
          <p:nvPr/>
        </p:nvSpPr>
        <p:spPr>
          <a:xfrm>
            <a:off x="3519775" y="428625"/>
            <a:ext cx="3000000" cy="3000000"/>
          </a:xfrm>
          <a:prstGeom prst="rect">
            <a:avLst/>
          </a:prstGeom>
          <a:noFill/>
          <a:ln>
            <a:noFill/>
          </a:ln>
        </p:spPr>
        <p:txBody>
          <a:bodyPr lIns="91425" tIns="91425" rIns="91425" bIns="91425" anchor="ctr" anchorCtr="0">
            <a:noAutofit/>
          </a:bodyPr>
          <a:lstStyle/>
          <a:p>
            <a:pPr lvl="0" rtl="0">
              <a:lnSpc>
                <a:spcPct val="115000"/>
              </a:lnSpc>
              <a:spcBef>
                <a:spcPts val="0"/>
              </a:spcBef>
              <a:spcAft>
                <a:spcPts val="800"/>
              </a:spcAft>
              <a:buNone/>
            </a:pPr>
            <a:r>
              <a:rPr lang="es" sz="1050" b="1">
                <a:solidFill>
                  <a:schemeClr val="dk1"/>
                </a:solidFill>
                <a:highlight>
                  <a:srgbClr val="FFFFFF"/>
                </a:highlight>
              </a:rPr>
              <a:t>Spain's famous bean stews – and salads</a:t>
            </a:r>
          </a:p>
          <a:p>
            <a:pPr lvl="0" rtl="0">
              <a:lnSpc>
                <a:spcPct val="115000"/>
              </a:lnSpc>
              <a:spcBef>
                <a:spcPts val="0"/>
              </a:spcBef>
              <a:spcAft>
                <a:spcPts val="800"/>
              </a:spcAft>
              <a:buNone/>
            </a:pPr>
            <a:r>
              <a:rPr lang="es" sz="1050">
                <a:solidFill>
                  <a:schemeClr val="dk1"/>
                </a:solidFill>
                <a:highlight>
                  <a:srgbClr val="FFFFFF"/>
                </a:highlight>
              </a:rPr>
              <a:t>Around Spain you can find many regional bean stews known as </a:t>
            </a:r>
            <a:r>
              <a:rPr lang="es" sz="1050" i="1">
                <a:solidFill>
                  <a:schemeClr val="dk1"/>
                </a:solidFill>
                <a:highlight>
                  <a:srgbClr val="FFFFFF"/>
                </a:highlight>
              </a:rPr>
              <a:t>fabada</a:t>
            </a:r>
            <a:r>
              <a:rPr lang="es" sz="1050">
                <a:solidFill>
                  <a:schemeClr val="dk1"/>
                </a:solidFill>
                <a:highlight>
                  <a:srgbClr val="FFFFFF"/>
                </a:highlight>
              </a:rPr>
              <a:t>, which involve cooking the beans slowly with a mixture of meats – such as chorizo pancetta, black sausage and so on – depending on the region, commonly eaten in winter.</a:t>
            </a:r>
          </a:p>
          <a:p>
            <a:pPr lvl="0" rtl="0">
              <a:lnSpc>
                <a:spcPct val="115000"/>
              </a:lnSpc>
              <a:spcBef>
                <a:spcPts val="0"/>
              </a:spcBef>
              <a:spcAft>
                <a:spcPts val="800"/>
              </a:spcAft>
              <a:buNone/>
            </a:pPr>
            <a:r>
              <a:rPr lang="es" sz="1050">
                <a:solidFill>
                  <a:schemeClr val="dk1"/>
                </a:solidFill>
                <a:highlight>
                  <a:srgbClr val="FFFFFF"/>
                </a:highlight>
              </a:rPr>
              <a:t>A twist on this is Madrid's </a:t>
            </a:r>
            <a:r>
              <a:rPr lang="es" sz="1050" i="1">
                <a:solidFill>
                  <a:schemeClr val="dk1"/>
                </a:solidFill>
                <a:highlight>
                  <a:srgbClr val="FFFFFF"/>
                </a:highlight>
              </a:rPr>
              <a:t>cocido</a:t>
            </a:r>
            <a:r>
              <a:rPr lang="es" sz="1050">
                <a:solidFill>
                  <a:schemeClr val="dk1"/>
                </a:solidFill>
                <a:highlight>
                  <a:srgbClr val="FFFFFF"/>
                </a:highlight>
              </a:rPr>
              <a:t>, which adds vegetables and cabbage to a tasty mix of sausages and chic peas (</a:t>
            </a:r>
            <a:r>
              <a:rPr lang="es" sz="1050" i="1">
                <a:solidFill>
                  <a:schemeClr val="dk1"/>
                </a:solidFill>
                <a:highlight>
                  <a:srgbClr val="FFFFFF"/>
                </a:highlight>
              </a:rPr>
              <a:t>garbanzos</a:t>
            </a:r>
            <a:r>
              <a:rPr lang="es" sz="1050">
                <a:solidFill>
                  <a:schemeClr val="dk1"/>
                </a:solidFill>
                <a:highlight>
                  <a:srgbClr val="FFFFFF"/>
                </a:highlight>
              </a:rPr>
              <a:t>). </a:t>
            </a:r>
          </a:p>
          <a:p>
            <a:pPr lvl="0" rtl="0">
              <a:lnSpc>
                <a:spcPct val="115000"/>
              </a:lnSpc>
              <a:spcBef>
                <a:spcPts val="0"/>
              </a:spcBef>
              <a:spcAft>
                <a:spcPts val="800"/>
              </a:spcAft>
              <a:buNone/>
            </a:pPr>
            <a:r>
              <a:rPr lang="es" sz="1050">
                <a:solidFill>
                  <a:schemeClr val="dk1"/>
                </a:solidFill>
              </a:rPr>
              <a:t>Salads; just drizzle on olive oil, lemon, vinegar and salt to taste, alongside a hearty helping of diced garlic, tomato, onion and green and red peppers.</a:t>
            </a:r>
          </a:p>
          <a:p>
            <a:pPr lvl="0" rtl="0">
              <a:lnSpc>
                <a:spcPct val="120000"/>
              </a:lnSpc>
              <a:spcBef>
                <a:spcPts val="0"/>
              </a:spcBef>
              <a:buNone/>
            </a:pPr>
            <a:endParaRPr sz="1050">
              <a:solidFill>
                <a:schemeClr val="dk1"/>
              </a:solidFill>
            </a:endParaRPr>
          </a:p>
        </p:txBody>
      </p:sp>
      <p:pic>
        <p:nvPicPr>
          <p:cNvPr id="113" name="Shape 113"/>
          <p:cNvPicPr preferRelativeResize="0"/>
          <p:nvPr/>
        </p:nvPicPr>
        <p:blipFill>
          <a:blip r:embed="rId4">
            <a:alphaModFix/>
          </a:blip>
          <a:stretch>
            <a:fillRect/>
          </a:stretch>
        </p:blipFill>
        <p:spPr>
          <a:xfrm>
            <a:off x="3942174" y="3428625"/>
            <a:ext cx="2483524" cy="1530974"/>
          </a:xfrm>
          <a:prstGeom prst="rect">
            <a:avLst/>
          </a:prstGeom>
          <a:noFill/>
          <a:ln>
            <a:noFill/>
          </a:ln>
        </p:spPr>
      </p:pic>
      <p:sp>
        <p:nvSpPr>
          <p:cNvPr id="114" name="Shape 114"/>
          <p:cNvSpPr txBox="1"/>
          <p:nvPr/>
        </p:nvSpPr>
        <p:spPr>
          <a:xfrm>
            <a:off x="408200" y="2041075"/>
            <a:ext cx="3000000" cy="2554200"/>
          </a:xfrm>
          <a:prstGeom prst="rect">
            <a:avLst/>
          </a:prstGeom>
          <a:noFill/>
          <a:ln>
            <a:noFill/>
          </a:ln>
        </p:spPr>
        <p:txBody>
          <a:bodyPr lIns="91425" tIns="91425" rIns="91425" bIns="91425" anchor="ctr" anchorCtr="0">
            <a:noAutofit/>
          </a:bodyPr>
          <a:lstStyle/>
          <a:p>
            <a:pPr lvl="0" rtl="0">
              <a:lnSpc>
                <a:spcPct val="115000"/>
              </a:lnSpc>
              <a:spcBef>
                <a:spcPts val="0"/>
              </a:spcBef>
              <a:spcAft>
                <a:spcPts val="800"/>
              </a:spcAft>
              <a:buNone/>
            </a:pPr>
            <a:r>
              <a:rPr lang="es" sz="1050" b="1">
                <a:solidFill>
                  <a:schemeClr val="dk1"/>
                </a:solidFill>
                <a:highlight>
                  <a:srgbClr val="FFFFFF"/>
                </a:highlight>
              </a:rPr>
              <a:t>Paella</a:t>
            </a:r>
          </a:p>
          <a:p>
            <a:pPr lvl="0" rtl="0">
              <a:lnSpc>
                <a:spcPct val="115000"/>
              </a:lnSpc>
              <a:spcBef>
                <a:spcPts val="0"/>
              </a:spcBef>
              <a:spcAft>
                <a:spcPts val="800"/>
              </a:spcAft>
              <a:buNone/>
            </a:pPr>
            <a:r>
              <a:rPr lang="es" sz="1050">
                <a:solidFill>
                  <a:schemeClr val="dk1"/>
                </a:solidFill>
                <a:highlight>
                  <a:srgbClr val="FFFFFF"/>
                </a:highlight>
              </a:rPr>
              <a:t>R</a:t>
            </a:r>
            <a:r>
              <a:rPr lang="es" sz="1050">
                <a:solidFill>
                  <a:schemeClr val="dk1"/>
                </a:solidFill>
              </a:rPr>
              <a:t>ice-based dish. Some consider this a national dish of Spain, but many consider it a Valencia dish.The most traditional Valencian paella is a mixture of chicken or rabbit (or both), white and green beans and other vegetables, but seafood is also common, where you can find an array of seafood suprises among the flavoursome rice, such as calamari, mussels, clams, prawns, scampi or fish</a:t>
            </a:r>
          </a:p>
        </p:txBody>
      </p:sp>
      <p:pic>
        <p:nvPicPr>
          <p:cNvPr id="115" name="Shape 115"/>
          <p:cNvPicPr preferRelativeResize="0"/>
          <p:nvPr/>
        </p:nvPicPr>
        <p:blipFill>
          <a:blip r:embed="rId5">
            <a:alphaModFix/>
          </a:blip>
          <a:stretch>
            <a:fillRect/>
          </a:stretch>
        </p:blipFill>
        <p:spPr>
          <a:xfrm>
            <a:off x="463548" y="428614"/>
            <a:ext cx="2342100" cy="144381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311700" y="211775"/>
            <a:ext cx="8520600" cy="572700"/>
          </a:xfrm>
          <a:prstGeom prst="rect">
            <a:avLst/>
          </a:prstGeom>
        </p:spPr>
        <p:txBody>
          <a:bodyPr lIns="91425" tIns="91425" rIns="91425" bIns="91425" anchor="t" anchorCtr="0">
            <a:noAutofit/>
          </a:bodyPr>
          <a:lstStyle/>
          <a:p>
            <a:pPr lvl="0" algn="ctr">
              <a:spcBef>
                <a:spcPts val="0"/>
              </a:spcBef>
              <a:buNone/>
            </a:pPr>
            <a:r>
              <a:rPr lang="es"/>
              <a:t>Yummy desserts</a:t>
            </a:r>
          </a:p>
        </p:txBody>
      </p:sp>
      <p:sp>
        <p:nvSpPr>
          <p:cNvPr id="121" name="Shape 121"/>
          <p:cNvSpPr txBox="1">
            <a:spLocks noGrp="1"/>
          </p:cNvSpPr>
          <p:nvPr>
            <p:ph type="body" idx="1"/>
          </p:nvPr>
        </p:nvSpPr>
        <p:spPr>
          <a:xfrm>
            <a:off x="311700" y="784475"/>
            <a:ext cx="8520600" cy="3416400"/>
          </a:xfrm>
          <a:prstGeom prst="rect">
            <a:avLst/>
          </a:prstGeom>
        </p:spPr>
        <p:txBody>
          <a:bodyPr lIns="91425" tIns="91425" rIns="91425" bIns="91425" anchor="t" anchorCtr="0">
            <a:noAutofit/>
          </a:bodyPr>
          <a:lstStyle/>
          <a:p>
            <a:pPr lvl="0" rtl="0">
              <a:spcBef>
                <a:spcPts val="0"/>
              </a:spcBef>
              <a:spcAft>
                <a:spcPts val="800"/>
              </a:spcAft>
              <a:buNone/>
            </a:pPr>
            <a:r>
              <a:rPr lang="es" sz="1050" b="1">
                <a:solidFill>
                  <a:schemeClr val="dk1"/>
                </a:solidFill>
                <a:highlight>
                  <a:srgbClr val="FFFFFF"/>
                </a:highlight>
              </a:rPr>
              <a:t>Torrijas</a:t>
            </a:r>
          </a:p>
          <a:p>
            <a:pPr lvl="0" rtl="0">
              <a:spcBef>
                <a:spcPts val="0"/>
              </a:spcBef>
              <a:spcAft>
                <a:spcPts val="800"/>
              </a:spcAft>
              <a:buNone/>
            </a:pPr>
            <a:r>
              <a:rPr lang="es" sz="1050">
                <a:solidFill>
                  <a:schemeClr val="dk1"/>
                </a:solidFill>
                <a:highlight>
                  <a:srgbClr val="FFFFFF"/>
                </a:highlight>
              </a:rPr>
              <a:t>Spanish dessert is </a:t>
            </a:r>
            <a:r>
              <a:rPr lang="es" sz="1050" i="1">
                <a:solidFill>
                  <a:schemeClr val="dk1"/>
                </a:solidFill>
                <a:highlight>
                  <a:srgbClr val="FFFFFF"/>
                </a:highlight>
              </a:rPr>
              <a:t>torrijas</a:t>
            </a:r>
            <a:r>
              <a:rPr lang="es" sz="1050">
                <a:solidFill>
                  <a:schemeClr val="dk1"/>
                </a:solidFill>
                <a:highlight>
                  <a:srgbClr val="FFFFFF"/>
                </a:highlight>
              </a:rPr>
              <a:t>, a mix between french toast and bread pudding, where large slices of bread are soaked in milk and sugar, and then lightly fried in a pan and topped with sugar and cinnamon or honey</a:t>
            </a:r>
          </a:p>
          <a:p>
            <a:pPr lvl="0" rtl="0">
              <a:spcBef>
                <a:spcPts val="0"/>
              </a:spcBef>
              <a:spcAft>
                <a:spcPts val="800"/>
              </a:spcAft>
              <a:buNone/>
            </a:pPr>
            <a:r>
              <a:rPr lang="es" sz="1050">
                <a:solidFill>
                  <a:schemeClr val="dk1"/>
                </a:solidFill>
                <a:highlight>
                  <a:srgbClr val="FFFFFF"/>
                </a:highlight>
              </a:rPr>
              <a:t> </a:t>
            </a:r>
            <a:r>
              <a:rPr lang="es" sz="1050" b="1">
                <a:solidFill>
                  <a:schemeClr val="dk1"/>
                </a:solidFill>
                <a:highlight>
                  <a:srgbClr val="FFFFFF"/>
                </a:highlight>
              </a:rPr>
              <a:t>Churros</a:t>
            </a:r>
          </a:p>
          <a:p>
            <a:pPr lvl="0" rtl="0">
              <a:spcBef>
                <a:spcPts val="0"/>
              </a:spcBef>
              <a:spcAft>
                <a:spcPts val="800"/>
              </a:spcAft>
              <a:buNone/>
            </a:pPr>
            <a:r>
              <a:rPr lang="es" sz="1050">
                <a:solidFill>
                  <a:schemeClr val="dk1"/>
                </a:solidFill>
                <a:highlight>
                  <a:srgbClr val="FFFFFF"/>
                </a:highlight>
              </a:rPr>
              <a:t>Serve with a thick Spanish hot chocolate. </a:t>
            </a:r>
            <a:r>
              <a:rPr lang="es" sz="1050" i="1">
                <a:solidFill>
                  <a:schemeClr val="dk1"/>
                </a:solidFill>
                <a:highlight>
                  <a:srgbClr val="FFFFFF"/>
                </a:highlight>
              </a:rPr>
              <a:t>Churros</a:t>
            </a:r>
            <a:r>
              <a:rPr lang="es" sz="1050">
                <a:solidFill>
                  <a:schemeClr val="dk1"/>
                </a:solidFill>
                <a:highlight>
                  <a:srgbClr val="FFFFFF"/>
                </a:highlight>
              </a:rPr>
              <a:t> consist on a thin long donut-type pastry that you can dip in your hot drink; the thicker, less-sweet version, </a:t>
            </a:r>
            <a:r>
              <a:rPr lang="es" sz="1050" i="1">
                <a:solidFill>
                  <a:schemeClr val="dk1"/>
                </a:solidFill>
                <a:highlight>
                  <a:srgbClr val="FFFFFF"/>
                </a:highlight>
              </a:rPr>
              <a:t>porras</a:t>
            </a:r>
            <a:r>
              <a:rPr lang="es" sz="1050">
                <a:solidFill>
                  <a:schemeClr val="dk1"/>
                </a:solidFill>
                <a:highlight>
                  <a:srgbClr val="FFFFFF"/>
                </a:highlight>
              </a:rPr>
              <a:t>, go great with coffe</a:t>
            </a:r>
          </a:p>
          <a:p>
            <a:pPr lvl="0" rtl="0">
              <a:spcBef>
                <a:spcPts val="0"/>
              </a:spcBef>
              <a:spcAft>
                <a:spcPts val="800"/>
              </a:spcAft>
              <a:buNone/>
            </a:pPr>
            <a:endParaRPr sz="1050">
              <a:solidFill>
                <a:schemeClr val="dk1"/>
              </a:solidFill>
              <a:highlight>
                <a:srgbClr val="FFFFFF"/>
              </a:highlight>
            </a:endParaRPr>
          </a:p>
          <a:p>
            <a:pPr lvl="0" rtl="0">
              <a:spcBef>
                <a:spcPts val="0"/>
              </a:spcBef>
              <a:spcAft>
                <a:spcPts val="800"/>
              </a:spcAft>
              <a:buNone/>
            </a:pPr>
            <a:endParaRPr sz="1050">
              <a:solidFill>
                <a:schemeClr val="dk1"/>
              </a:solidFill>
              <a:highlight>
                <a:srgbClr val="FFFFFF"/>
              </a:highlight>
            </a:endParaRPr>
          </a:p>
          <a:p>
            <a:pPr lvl="0" rtl="0">
              <a:spcBef>
                <a:spcPts val="0"/>
              </a:spcBef>
              <a:spcAft>
                <a:spcPts val="800"/>
              </a:spcAft>
              <a:buNone/>
            </a:pPr>
            <a:r>
              <a:rPr lang="es" sz="1050" b="1">
                <a:solidFill>
                  <a:schemeClr val="dk1"/>
                </a:solidFill>
                <a:highlight>
                  <a:srgbClr val="FFFFFF"/>
                </a:highlight>
              </a:rPr>
              <a:t>Turrón</a:t>
            </a:r>
          </a:p>
          <a:p>
            <a:pPr lvl="0" rtl="0">
              <a:spcBef>
                <a:spcPts val="0"/>
              </a:spcBef>
              <a:spcAft>
                <a:spcPts val="800"/>
              </a:spcAft>
              <a:buClr>
                <a:schemeClr val="dk1"/>
              </a:buClr>
              <a:buSzPct val="100000"/>
              <a:buFont typeface="Arial"/>
              <a:buNone/>
            </a:pPr>
            <a:r>
              <a:rPr lang="es" sz="1050">
                <a:solidFill>
                  <a:schemeClr val="dk1"/>
                </a:solidFill>
                <a:highlight>
                  <a:srgbClr val="FFFFFF"/>
                </a:highlight>
              </a:rPr>
              <a:t> If you visit at Christmas time, the must-eat sweet is </a:t>
            </a:r>
            <a:r>
              <a:rPr lang="es" sz="1050" i="1">
                <a:solidFill>
                  <a:schemeClr val="dk1"/>
                </a:solidFill>
                <a:highlight>
                  <a:srgbClr val="FFFFFF"/>
                </a:highlight>
              </a:rPr>
              <a:t>turrón</a:t>
            </a:r>
            <a:r>
              <a:rPr lang="es" sz="1050">
                <a:solidFill>
                  <a:schemeClr val="dk1"/>
                </a:solidFill>
                <a:highlight>
                  <a:srgbClr val="FFFFFF"/>
                </a:highlight>
              </a:rPr>
              <a:t>, a Spanish-style almond nougat.</a:t>
            </a:r>
          </a:p>
          <a:p>
            <a:pPr lvl="0">
              <a:spcBef>
                <a:spcPts val="0"/>
              </a:spcBef>
              <a:buNone/>
            </a:pPr>
            <a:r>
              <a:rPr lang="es" sz="1050" b="1">
                <a:solidFill>
                  <a:srgbClr val="222222"/>
                </a:solidFill>
                <a:highlight>
                  <a:srgbClr val="FFFFFF"/>
                </a:highlight>
              </a:rPr>
              <a:t>Marzipan</a:t>
            </a:r>
            <a:r>
              <a:rPr lang="es" sz="1050">
                <a:solidFill>
                  <a:srgbClr val="222222"/>
                </a:solidFill>
                <a:highlight>
                  <a:srgbClr val="FFFFFF"/>
                </a:highlight>
              </a:rPr>
              <a:t> is a confection consisting primarily of sugar or honey and almond meal (ground almonds), sometimes augmented with almond oil or extract. It is often made into sweets; common uses are chocolate-covered marzipan and small marzipan imitations of fruits and vegetables.Christmas cakes</a:t>
            </a:r>
          </a:p>
          <a:p>
            <a:pPr lvl="0">
              <a:spcBef>
                <a:spcPts val="0"/>
              </a:spcBef>
              <a:buNone/>
            </a:pPr>
            <a:r>
              <a:rPr lang="es" sz="1050" b="1">
                <a:solidFill>
                  <a:srgbClr val="222222"/>
                </a:solidFill>
                <a:highlight>
                  <a:srgbClr val="FFFFFF"/>
                </a:highlight>
              </a:rPr>
              <a:t>Rice pudding</a:t>
            </a:r>
            <a:r>
              <a:rPr lang="es" sz="1050">
                <a:solidFill>
                  <a:srgbClr val="222222"/>
                </a:solidFill>
                <a:highlight>
                  <a:srgbClr val="FFFFFF"/>
                </a:highlight>
              </a:rPr>
              <a:t> is a dish made from rice mixed with water or milk and other ingredients such as cinnamon and raisins</a:t>
            </a:r>
          </a:p>
        </p:txBody>
      </p:sp>
      <p:pic>
        <p:nvPicPr>
          <p:cNvPr id="122" name="Shape 122"/>
          <p:cNvPicPr preferRelativeResize="0"/>
          <p:nvPr/>
        </p:nvPicPr>
        <p:blipFill>
          <a:blip r:embed="rId3">
            <a:alphaModFix/>
          </a:blip>
          <a:stretch>
            <a:fillRect/>
          </a:stretch>
        </p:blipFill>
        <p:spPr>
          <a:xfrm>
            <a:off x="7167300" y="2794749"/>
            <a:ext cx="1426849" cy="727525"/>
          </a:xfrm>
          <a:prstGeom prst="rect">
            <a:avLst/>
          </a:prstGeom>
          <a:noFill/>
          <a:ln>
            <a:noFill/>
          </a:ln>
        </p:spPr>
      </p:pic>
      <p:pic>
        <p:nvPicPr>
          <p:cNvPr id="123" name="Shape 123"/>
          <p:cNvPicPr preferRelativeResize="0"/>
          <p:nvPr/>
        </p:nvPicPr>
        <p:blipFill>
          <a:blip r:embed="rId4">
            <a:alphaModFix/>
          </a:blip>
          <a:stretch>
            <a:fillRect/>
          </a:stretch>
        </p:blipFill>
        <p:spPr>
          <a:xfrm>
            <a:off x="7448025" y="4070470"/>
            <a:ext cx="1290974" cy="973999"/>
          </a:xfrm>
          <a:prstGeom prst="rect">
            <a:avLst/>
          </a:prstGeom>
          <a:noFill/>
          <a:ln>
            <a:noFill/>
          </a:ln>
        </p:spPr>
      </p:pic>
      <p:pic>
        <p:nvPicPr>
          <p:cNvPr id="124" name="Shape 124"/>
          <p:cNvPicPr preferRelativeResize="0"/>
          <p:nvPr/>
        </p:nvPicPr>
        <p:blipFill>
          <a:blip r:embed="rId5">
            <a:alphaModFix/>
          </a:blip>
          <a:stretch>
            <a:fillRect/>
          </a:stretch>
        </p:blipFill>
        <p:spPr>
          <a:xfrm>
            <a:off x="3441366" y="2132700"/>
            <a:ext cx="1379833" cy="974000"/>
          </a:xfrm>
          <a:prstGeom prst="rect">
            <a:avLst/>
          </a:prstGeom>
          <a:noFill/>
          <a:ln>
            <a:noFill/>
          </a:ln>
        </p:spPr>
      </p:pic>
    </p:spTree>
  </p:cSld>
  <p:clrMapOvr>
    <a:masterClrMapping/>
  </p:clrMapOvr>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2602</Words>
  <Application>Microsoft Office PowerPoint</Application>
  <PresentationFormat>Presentación en pantalla (16:9)</PresentationFormat>
  <Paragraphs>127</Paragraphs>
  <Slides>17</Slides>
  <Notes>17</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17</vt:i4>
      </vt:variant>
    </vt:vector>
  </HeadingPairs>
  <TitlesOfParts>
    <vt:vector size="22" baseType="lpstr">
      <vt:lpstr>Arial</vt:lpstr>
      <vt:lpstr>Droid Serif</vt:lpstr>
      <vt:lpstr>Times New Roman</vt:lpstr>
      <vt:lpstr>Georgia</vt:lpstr>
      <vt:lpstr>simple-light-2</vt:lpstr>
      <vt:lpstr>Diapositiva 1</vt:lpstr>
      <vt:lpstr>     MEDITERRANEAN DIET &amp; QUIXOTE CUISINE FROM LA MANCHA </vt:lpstr>
      <vt:lpstr>Mediterranean diet  A heart-healthy eating plan </vt:lpstr>
      <vt:lpstr>Diapositiva 4</vt:lpstr>
      <vt:lpstr>4 Benefits of the traditional Mediterranean diet </vt:lpstr>
      <vt:lpstr>Specific steps to switch to Mediterranean diet  </vt:lpstr>
      <vt:lpstr>Some examples of Mediterranean dishes:  Top Spanish foods you have to try   </vt:lpstr>
      <vt:lpstr>Diapositiva 8</vt:lpstr>
      <vt:lpstr>Yummy desserts</vt:lpstr>
      <vt:lpstr>Quixote cuisine from La Mancha</vt:lpstr>
      <vt:lpstr>Diapositiva 11</vt:lpstr>
      <vt:lpstr>Diapositiva 12</vt:lpstr>
      <vt:lpstr>Do it yourself!</vt:lpstr>
      <vt:lpstr>Eating Habits of The Spaniards</vt:lpstr>
      <vt:lpstr>SOME CURIOUS FACTS</vt:lpstr>
      <vt:lpstr>History of Spanish Food </vt:lpstr>
      <vt:lpstr>Diapositiva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Centor</cp:lastModifiedBy>
  <cp:revision>1</cp:revision>
  <dcterms:modified xsi:type="dcterms:W3CDTF">2017-04-21T15:26:47Z</dcterms:modified>
</cp:coreProperties>
</file>