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9CAFC2-57BD-4938-96B7-843D822B9599}" type="datetimeFigureOut">
              <a:rPr lang="pl-PL" smtClean="0"/>
              <a:pPr/>
              <a:t>2016-12-09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F409E8B4-DF11-4B4C-8A80-B35F5254A50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CAFC2-57BD-4938-96B7-843D822B9599}" type="datetimeFigureOut">
              <a:rPr lang="pl-PL" smtClean="0"/>
              <a:pPr/>
              <a:t>2016-12-09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E8B4-DF11-4B4C-8A80-B35F5254A50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audio" Target="file:///C:\Users\Weronika_2\Desktop\Erasmus+\Weronika%20Furtak%203B%20muzyka%20do%20prezentacji%20,,Znani%20matematycy''.mp3" TargetMode="Externa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53000" r="-13000"/>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a:t> </a:t>
            </a:r>
          </a:p>
        </p:txBody>
      </p:sp>
      <p:sp>
        <p:nvSpPr>
          <p:cNvPr id="3" name="Podtytuł 2"/>
          <p:cNvSpPr>
            <a:spLocks noGrp="1"/>
          </p:cNvSpPr>
          <p:nvPr>
            <p:ph type="subTitle" idx="1"/>
          </p:nvPr>
        </p:nvSpPr>
        <p:spPr/>
        <p:txBody>
          <a:bodyPr/>
          <a:lstStyle/>
          <a:p>
            <a:r>
              <a:rPr lang="pl-PL" dirty="0" smtClean="0"/>
              <a:t> </a:t>
            </a:r>
            <a:endParaRPr lang="pl-PL" dirty="0"/>
          </a:p>
        </p:txBody>
      </p:sp>
      <p:sp>
        <p:nvSpPr>
          <p:cNvPr id="4" name="Prostokąt 3"/>
          <p:cNvSpPr/>
          <p:nvPr/>
        </p:nvSpPr>
        <p:spPr>
          <a:xfrm>
            <a:off x="0" y="188640"/>
            <a:ext cx="9144000" cy="4278094"/>
          </a:xfrm>
          <a:prstGeom prst="rect">
            <a:avLst/>
          </a:prstGeom>
          <a:noFill/>
        </p:spPr>
        <p:txBody>
          <a:bodyPr wrap="square" lIns="91440" tIns="45720" rIns="91440" bIns="45720">
            <a:spAutoFit/>
          </a:bodyPr>
          <a:lstStyle/>
          <a:p>
            <a:pPr algn="ctr"/>
            <a:r>
              <a:rPr lang="pl-PL" sz="80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rPr>
              <a:t>THE MOST POPULAR</a:t>
            </a:r>
            <a:r>
              <a:rPr lang="pl-PL" sz="8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rPr>
              <a:t> </a:t>
            </a:r>
            <a:r>
              <a:rPr lang="pl-PL" sz="96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rPr>
              <a:t>POLISH</a:t>
            </a:r>
            <a:r>
              <a:rPr lang="pl-PL" sz="4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rPr>
              <a:t> </a:t>
            </a:r>
            <a:r>
              <a:rPr lang="pl-PL" sz="8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rPr>
              <a:t>MATHEMATICIANS</a:t>
            </a:r>
            <a:endParaRPr lang="pl-PL"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auhaus 93" pitchFamily="82" charset="0"/>
            </a:endParaRPr>
          </a:p>
        </p:txBody>
      </p:sp>
      <p:pic>
        <p:nvPicPr>
          <p:cNvPr id="5" name="Obraz 4" descr="Nikolaus_Kopernikus.jpg"/>
          <p:cNvPicPr>
            <a:picLocks noChangeAspect="1"/>
          </p:cNvPicPr>
          <p:nvPr/>
        </p:nvPicPr>
        <p:blipFill>
          <a:blip r:embed="rId4" cstate="print"/>
          <a:stretch>
            <a:fillRect/>
          </a:stretch>
        </p:blipFill>
        <p:spPr>
          <a:xfrm>
            <a:off x="467544" y="4653136"/>
            <a:ext cx="1637111"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Obraz 5" descr="d83i0464.jpg"/>
          <p:cNvPicPr>
            <a:picLocks noChangeAspect="1"/>
          </p:cNvPicPr>
          <p:nvPr/>
        </p:nvPicPr>
        <p:blipFill>
          <a:blip r:embed="rId5" cstate="print"/>
          <a:stretch>
            <a:fillRect/>
          </a:stretch>
        </p:blipFill>
        <p:spPr>
          <a:xfrm>
            <a:off x="2699792" y="4653136"/>
            <a:ext cx="1465980"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Obraz 6" descr="Kazimierz_Bartel.jpg"/>
          <p:cNvPicPr>
            <a:picLocks noChangeAspect="1"/>
          </p:cNvPicPr>
          <p:nvPr/>
        </p:nvPicPr>
        <p:blipFill>
          <a:blip r:embed="rId6" cstate="print"/>
          <a:stretch>
            <a:fillRect/>
          </a:stretch>
        </p:blipFill>
        <p:spPr>
          <a:xfrm>
            <a:off x="4788024" y="4653136"/>
            <a:ext cx="1627837"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Obraz 7" descr="Bartel.jpg"/>
          <p:cNvPicPr>
            <a:picLocks noChangeAspect="1"/>
          </p:cNvPicPr>
          <p:nvPr/>
        </p:nvPicPr>
        <p:blipFill>
          <a:blip r:embed="rId7" cstate="print"/>
          <a:stretch>
            <a:fillRect/>
          </a:stretch>
        </p:blipFill>
        <p:spPr>
          <a:xfrm>
            <a:off x="7092280" y="4653136"/>
            <a:ext cx="1561092" cy="190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Weronika Furtak 3B muzyka do prezentacji ,,Znani matematycy''.mp3">
            <a:hlinkClick r:id="" action="ppaction://media"/>
          </p:cNvPr>
          <p:cNvPicPr>
            <a:picLocks noRot="1" noChangeAspect="1"/>
          </p:cNvPicPr>
          <p:nvPr>
            <a:audioFile r:link="rId1"/>
          </p:nvPr>
        </p:nvPicPr>
        <p:blipFill>
          <a:blip r:embed="rId8" cstate="print"/>
          <a:stretch>
            <a:fillRect/>
          </a:stretch>
        </p:blipFill>
        <p:spPr>
          <a:xfrm>
            <a:off x="4419600" y="3276600"/>
            <a:ext cx="304800" cy="304800"/>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35"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anim calcmode="lin" valueType="num">
                                      <p:cBhvr>
                                        <p:cTn id="11" dur="2000" fill="hold"/>
                                        <p:tgtEl>
                                          <p:spTgt spid="4"/>
                                        </p:tgtEl>
                                        <p:attrNameLst>
                                          <p:attrName>style.rotation</p:attrName>
                                        </p:attrNameLst>
                                      </p:cBhvr>
                                      <p:tavLst>
                                        <p:tav tm="0">
                                          <p:val>
                                            <p:fltVal val="720"/>
                                          </p:val>
                                        </p:tav>
                                        <p:tav tm="100000">
                                          <p:val>
                                            <p:fltVal val="0"/>
                                          </p:val>
                                        </p:tav>
                                      </p:tavLst>
                                    </p:anim>
                                    <p:anim calcmode="lin" valueType="num">
                                      <p:cBhvr>
                                        <p:cTn id="12" dur="2000" fill="hold"/>
                                        <p:tgtEl>
                                          <p:spTgt spid="4"/>
                                        </p:tgtEl>
                                        <p:attrNameLst>
                                          <p:attrName>ppt_h</p:attrName>
                                        </p:attrNameLst>
                                      </p:cBhvr>
                                      <p:tavLst>
                                        <p:tav tm="0">
                                          <p:val>
                                            <p:fltVal val="0"/>
                                          </p:val>
                                        </p:tav>
                                        <p:tav tm="100000">
                                          <p:val>
                                            <p:strVal val="#ppt_h"/>
                                          </p:val>
                                        </p:tav>
                                      </p:tavLst>
                                    </p:anim>
                                    <p:anim calcmode="lin" valueType="num">
                                      <p:cBhvr>
                                        <p:cTn id="13" dur="2000" fill="hold"/>
                                        <p:tgtEl>
                                          <p:spTgt spid="4"/>
                                        </p:tgtEl>
                                        <p:attrNameLst>
                                          <p:attrName>ppt_w</p:attrName>
                                        </p:attrNameLst>
                                      </p:cBhvr>
                                      <p:tavLst>
                                        <p:tav tm="0">
                                          <p:val>
                                            <p:fltVal val="0"/>
                                          </p:val>
                                        </p:tav>
                                        <p:tav tm="100000">
                                          <p:val>
                                            <p:strVal val="#ppt_w"/>
                                          </p:val>
                                        </p:tav>
                                      </p:tavLst>
                                    </p:anim>
                                  </p:childTnLst>
                                </p:cTn>
                              </p:par>
                            </p:childTnLst>
                          </p:cTn>
                        </p:par>
                        <p:par>
                          <p:cTn id="14" fill="hold">
                            <p:stCondLst>
                              <p:cond delay="2000"/>
                            </p:stCondLst>
                            <p:childTnLst>
                              <p:par>
                                <p:cTn id="15" presetID="17"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17"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17" presetClass="entr" presetSubtype="1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childTnLst>
                                </p:cTn>
                              </p:par>
                            </p:childTnLst>
                          </p:cTn>
                        </p:par>
                        <p:par>
                          <p:cTn id="29" fill="hold">
                            <p:stCondLst>
                              <p:cond delay="5000"/>
                            </p:stCondLst>
                            <p:childTnLst>
                              <p:par>
                                <p:cTn id="30" presetID="17" presetClass="entr" presetSubtype="1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34" fill="hold" display="0">
                  <p:stCondLst>
                    <p:cond delay="indefinite"/>
                  </p:stCondLst>
                  <p:endCondLst>
                    <p:cond evt="onPrev" delay="0">
                      <p:tgtEl>
                        <p:sldTgt/>
                      </p:tgtEl>
                    </p:cond>
                    <p:cond evt="onStopAudio" delay="0">
                      <p:tgtEl>
                        <p:sldTgt/>
                      </p:tgtEl>
                    </p:cond>
                  </p:endCondLst>
                </p:cTn>
                <p:tgtEl>
                  <p:spTgt spid="11"/>
                </p:tgtEl>
              </p:cMediaNode>
            </p:audio>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179512" y="3861048"/>
            <a:ext cx="8642109" cy="2308324"/>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7200" b="1" noProof="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rPr>
              <a:t>Thank you for watching</a:t>
            </a:r>
          </a:p>
          <a:p>
            <a:pPr algn="ctr"/>
            <a:r>
              <a:rPr lang="pl-PL" sz="7200" b="1" noProof="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rPr>
              <a:t>!!!</a:t>
            </a:r>
            <a:endParaRPr lang="pl-PL" sz="6000" b="1" cap="none" spc="0" noProof="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endParaRPr>
          </a:p>
        </p:txBody>
      </p:sp>
      <p:sp>
        <p:nvSpPr>
          <p:cNvPr id="5" name="Prostokąt 4"/>
          <p:cNvSpPr/>
          <p:nvPr/>
        </p:nvSpPr>
        <p:spPr>
          <a:xfrm>
            <a:off x="0" y="476672"/>
            <a:ext cx="9144000" cy="255454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pl-PL" sz="8000" b="1" cap="none" spc="0" noProof="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rPr>
              <a:t>I hope you enjoyed </a:t>
            </a:r>
          </a:p>
          <a:p>
            <a:pPr algn="ctr"/>
            <a:r>
              <a:rPr lang="pl-PL" sz="8000" b="1" cap="none" spc="0" noProof="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rPr>
              <a:t>my presentation </a:t>
            </a:r>
            <a:r>
              <a:rPr lang="pl-PL" sz="8000" b="1" cap="none" spc="0" noProof="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sym typeface="Wingdings" pitchFamily="2" charset="2"/>
              </a:rPr>
              <a:t></a:t>
            </a:r>
            <a:endParaRPr lang="pl-PL" sz="8000" b="1" cap="none" spc="0" noProof="1">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Narkisim" pitchFamily="34" charset="-79"/>
              <a:cs typeface="Narkisim" pitchFamily="34" charset="-79"/>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1000" r="-21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5" name="Prostokąt 4"/>
          <p:cNvSpPr/>
          <p:nvPr/>
        </p:nvSpPr>
        <p:spPr>
          <a:xfrm>
            <a:off x="-468560" y="1196752"/>
            <a:ext cx="10116617" cy="3816429"/>
          </a:xfrm>
          <a:prstGeom prst="rect">
            <a:avLst/>
          </a:prstGeom>
          <a:noFill/>
        </p:spPr>
        <p:txBody>
          <a:bodyPr wrap="square" lIns="91440" tIns="45720" rIns="91440" bIns="45720">
            <a:spAutoFit/>
          </a:bodyPr>
          <a:lstStyle/>
          <a:p>
            <a:pPr algn="ctr"/>
            <a:r>
              <a:rPr lang="pl-PL" sz="5200" b="1" noProof="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The presentation was made </a:t>
            </a:r>
            <a:r>
              <a:rPr lang="pl-PL" sz="6000" b="1" noProof="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by</a:t>
            </a:r>
          </a:p>
          <a:p>
            <a:pPr algn="ctr"/>
            <a:endParaRPr lang="pl-PL" sz="4800" b="1" noProof="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a:p>
            <a:pPr algn="ctr"/>
            <a:r>
              <a:rPr lang="pl-PL" sz="8000" b="1" noProof="1"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rPr>
              <a:t>Weronika Furtak</a:t>
            </a:r>
            <a:endParaRPr lang="pl-PL" sz="8000" b="1" noProof="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mic Sans MS" pitchFamily="66" charset="0"/>
            </a:endParaRPr>
          </a:p>
        </p:txBody>
      </p:sp>
      <p:pic>
        <p:nvPicPr>
          <p:cNvPr id="1026" name="Picture 2" descr="C:\Users\Weronika_2\Desktop\Erasmus-logo.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716016" y="5661248"/>
            <a:ext cx="3181319" cy="936104"/>
          </a:xfrm>
          <a:prstGeom prst="rect">
            <a:avLst/>
          </a:prstGeom>
          <a:noFill/>
        </p:spPr>
      </p:pic>
      <p:pic>
        <p:nvPicPr>
          <p:cNvPr id="7" name="Picture 3" descr="C:\Users\Weronika_2\Desktop\10556521_738287012899241_1677127466651499039_n.jpg"/>
          <p:cNvPicPr>
            <a:picLocks noChangeAspect="1" noChangeArrowheads="1"/>
          </p:cNvPicPr>
          <p:nvPr/>
        </p:nvPicPr>
        <p:blipFill>
          <a:blip r:embed="rId4" cstate="print"/>
          <a:srcRect/>
          <a:stretch>
            <a:fillRect/>
          </a:stretch>
        </p:blipFill>
        <p:spPr bwMode="auto">
          <a:xfrm>
            <a:off x="1835696" y="5445224"/>
            <a:ext cx="1152128" cy="115212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
                                            <p:txEl>
                                              <p:pRg st="0" end="0"/>
                                            </p:txEl>
                                          </p:spTgt>
                                        </p:tgtEl>
                                        <p:attrNameLst>
                                          <p:attrName>ppt_w</p:attrName>
                                        </p:attrNameLst>
                                      </p:cBhvr>
                                    </p:anim>
                                    <p:anim by="(#ppt_w*0.50)" calcmode="lin" valueType="num">
                                      <p:cBhvr>
                                        <p:cTn id="8" dur="500" decel="50000" autoRev="1" fill="hold">
                                          <p:stCondLst>
                                            <p:cond delay="0"/>
                                          </p:stCondLst>
                                        </p:cTn>
                                        <p:tgtEl>
                                          <p:spTgt spid="5">
                                            <p:txEl>
                                              <p:pRg st="0" end="0"/>
                                            </p:txEl>
                                          </p:spTgt>
                                        </p:tgtEl>
                                        <p:attrNameLst>
                                          <p:attrName>ppt_x</p:attrName>
                                        </p:attrNameLst>
                                      </p:cBhvr>
                                    </p:anim>
                                    <p:anim from="(-#ppt_h/2)" to="(#ppt_y)" calcmode="lin" valueType="num">
                                      <p:cBhvr>
                                        <p:cTn id="9" dur="1000" fill="hold">
                                          <p:stCondLst>
                                            <p:cond delay="0"/>
                                          </p:stCondLst>
                                        </p:cTn>
                                        <p:tgtEl>
                                          <p:spTgt spid="5">
                                            <p:txEl>
                                              <p:pRg st="0" end="0"/>
                                            </p:txEl>
                                          </p:spTgt>
                                        </p:tgtEl>
                                        <p:attrNameLst>
                                          <p:attrName>ppt_y</p:attrName>
                                        </p:attrNameLst>
                                      </p:cBhvr>
                                    </p:anim>
                                    <p:animRot by="21600000">
                                      <p:cBhvr>
                                        <p:cTn id="10" dur="1000" fill="hold">
                                          <p:stCondLst>
                                            <p:cond delay="0"/>
                                          </p:stCondLst>
                                        </p:cTn>
                                        <p:tgtEl>
                                          <p:spTgt spid="5">
                                            <p:txEl>
                                              <p:pRg st="0" end="0"/>
                                            </p:txEl>
                                          </p:spTgt>
                                        </p:tgtEl>
                                        <p:attrNameLst>
                                          <p:attrName>r</p:attrName>
                                        </p:attrNameLst>
                                      </p:cBhvr>
                                    </p:animRot>
                                  </p:childTnLst>
                                </p:cTn>
                              </p:par>
                            </p:childTnLst>
                          </p:cTn>
                        </p:par>
                        <p:par>
                          <p:cTn id="11" fill="hold">
                            <p:stCondLst>
                              <p:cond delay="3300"/>
                            </p:stCondLst>
                            <p:childTnLst>
                              <p:par>
                                <p:cTn id="12" presetID="47"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17" fill="hold">
                            <p:stCondLst>
                              <p:cond delay="4300"/>
                            </p:stCondLst>
                            <p:childTnLst>
                              <p:par>
                                <p:cTn id="18" presetID="26"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wipe(down)">
                                      <p:cBhvr>
                                        <p:cTn id="36" dur="580">
                                          <p:stCondLst>
                                            <p:cond delay="0"/>
                                          </p:stCondLst>
                                        </p:cTn>
                                        <p:tgtEl>
                                          <p:spTgt spid="1026"/>
                                        </p:tgtEl>
                                      </p:cBhvr>
                                    </p:animEffect>
                                    <p:anim calcmode="lin" valueType="num">
                                      <p:cBhvr>
                                        <p:cTn id="37"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2" dur="26">
                                          <p:stCondLst>
                                            <p:cond delay="650"/>
                                          </p:stCondLst>
                                        </p:cTn>
                                        <p:tgtEl>
                                          <p:spTgt spid="1026"/>
                                        </p:tgtEl>
                                      </p:cBhvr>
                                      <p:to x="100000" y="60000"/>
                                    </p:animScale>
                                    <p:animScale>
                                      <p:cBhvr>
                                        <p:cTn id="43" dur="166" decel="50000">
                                          <p:stCondLst>
                                            <p:cond delay="676"/>
                                          </p:stCondLst>
                                        </p:cTn>
                                        <p:tgtEl>
                                          <p:spTgt spid="1026"/>
                                        </p:tgtEl>
                                      </p:cBhvr>
                                      <p:to x="100000" y="100000"/>
                                    </p:animScale>
                                    <p:animScale>
                                      <p:cBhvr>
                                        <p:cTn id="44" dur="26">
                                          <p:stCondLst>
                                            <p:cond delay="1312"/>
                                          </p:stCondLst>
                                        </p:cTn>
                                        <p:tgtEl>
                                          <p:spTgt spid="1026"/>
                                        </p:tgtEl>
                                      </p:cBhvr>
                                      <p:to x="100000" y="80000"/>
                                    </p:animScale>
                                    <p:animScale>
                                      <p:cBhvr>
                                        <p:cTn id="45" dur="166" decel="50000">
                                          <p:stCondLst>
                                            <p:cond delay="1338"/>
                                          </p:stCondLst>
                                        </p:cTn>
                                        <p:tgtEl>
                                          <p:spTgt spid="1026"/>
                                        </p:tgtEl>
                                      </p:cBhvr>
                                      <p:to x="100000" y="100000"/>
                                    </p:animScale>
                                    <p:animScale>
                                      <p:cBhvr>
                                        <p:cTn id="46" dur="26">
                                          <p:stCondLst>
                                            <p:cond delay="1642"/>
                                          </p:stCondLst>
                                        </p:cTn>
                                        <p:tgtEl>
                                          <p:spTgt spid="1026"/>
                                        </p:tgtEl>
                                      </p:cBhvr>
                                      <p:to x="100000" y="90000"/>
                                    </p:animScale>
                                    <p:animScale>
                                      <p:cBhvr>
                                        <p:cTn id="47" dur="166" decel="50000">
                                          <p:stCondLst>
                                            <p:cond delay="1668"/>
                                          </p:stCondLst>
                                        </p:cTn>
                                        <p:tgtEl>
                                          <p:spTgt spid="1026"/>
                                        </p:tgtEl>
                                      </p:cBhvr>
                                      <p:to x="100000" y="100000"/>
                                    </p:animScale>
                                    <p:animScale>
                                      <p:cBhvr>
                                        <p:cTn id="48" dur="26">
                                          <p:stCondLst>
                                            <p:cond delay="1808"/>
                                          </p:stCondLst>
                                        </p:cTn>
                                        <p:tgtEl>
                                          <p:spTgt spid="1026"/>
                                        </p:tgtEl>
                                      </p:cBhvr>
                                      <p:to x="100000" y="95000"/>
                                    </p:animScale>
                                    <p:animScale>
                                      <p:cBhvr>
                                        <p:cTn id="49"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0" y="0"/>
            <a:ext cx="9145016" cy="126188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7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Mikołaj </a:t>
            </a:r>
            <a:r>
              <a:rPr lang="pl-PL" sz="76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kopernik</a:t>
            </a:r>
            <a:endParaRPr lang="pl-PL" sz="7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pic>
        <p:nvPicPr>
          <p:cNvPr id="6" name="Obraz 5" descr="Page004-PL_Mikołaja_Kopernika_Toruńczyka_O_obrotach_ciał_niebieskich_ksiąg_sześć.jpg"/>
          <p:cNvPicPr>
            <a:picLocks noChangeAspect="1"/>
          </p:cNvPicPr>
          <p:nvPr/>
        </p:nvPicPr>
        <p:blipFill>
          <a:blip r:embed="rId3" cstate="print"/>
          <a:stretch>
            <a:fillRect/>
          </a:stretch>
        </p:blipFill>
        <p:spPr>
          <a:xfrm>
            <a:off x="6876256" y="1844824"/>
            <a:ext cx="2088232" cy="28191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ole tekstowe 6"/>
          <p:cNvSpPr txBox="1"/>
          <p:nvPr/>
        </p:nvSpPr>
        <p:spPr>
          <a:xfrm>
            <a:off x="0" y="1268760"/>
            <a:ext cx="9144000" cy="461665"/>
          </a:xfrm>
          <a:prstGeom prst="rect">
            <a:avLst/>
          </a:prstGeom>
          <a:noFill/>
        </p:spPr>
        <p:txBody>
          <a:bodyPr wrap="square" rtlCol="0">
            <a:spAutoFit/>
          </a:bodyPr>
          <a:lstStyle/>
          <a:p>
            <a:pPr algn="ctr"/>
            <a:r>
              <a:rPr lang="pl-PL" sz="2400" noProof="1" smtClean="0">
                <a:latin typeface="Snap ITC" pitchFamily="82" charset="0"/>
              </a:rPr>
              <a:t>(19 February 1473 – 24 May 1543)</a:t>
            </a:r>
            <a:endParaRPr lang="pl-PL" sz="2400" noProof="1">
              <a:latin typeface="Snap ITC" pitchFamily="82" charset="0"/>
            </a:endParaRPr>
          </a:p>
        </p:txBody>
      </p:sp>
      <p:sp>
        <p:nvSpPr>
          <p:cNvPr id="8" name="pole tekstowe 7"/>
          <p:cNvSpPr txBox="1"/>
          <p:nvPr/>
        </p:nvSpPr>
        <p:spPr>
          <a:xfrm>
            <a:off x="107504" y="2060848"/>
            <a:ext cx="6696744" cy="646331"/>
          </a:xfrm>
          <a:prstGeom prst="rect">
            <a:avLst/>
          </a:prstGeom>
          <a:noFill/>
        </p:spPr>
        <p:txBody>
          <a:bodyPr wrap="square" rtlCol="0">
            <a:spAutoFit/>
          </a:bodyPr>
          <a:lstStyle/>
          <a:p>
            <a:pPr algn="ctr"/>
            <a:r>
              <a:rPr lang="pl-PL" noProof="1" smtClean="0">
                <a:latin typeface="Comic Sans MS" pitchFamily="66" charset="0"/>
              </a:rPr>
              <a:t>Mikołaj was a Renaissance mathematician and astronomer who formulated a model of the universe.</a:t>
            </a:r>
            <a:endParaRPr lang="pl-PL" noProof="1">
              <a:latin typeface="Comic Sans MS" pitchFamily="66" charset="0"/>
            </a:endParaRPr>
          </a:p>
        </p:txBody>
      </p:sp>
      <p:sp>
        <p:nvSpPr>
          <p:cNvPr id="9" name="pole tekstowe 8"/>
          <p:cNvSpPr txBox="1"/>
          <p:nvPr/>
        </p:nvSpPr>
        <p:spPr>
          <a:xfrm>
            <a:off x="107504" y="2996952"/>
            <a:ext cx="6696744" cy="2031325"/>
          </a:xfrm>
          <a:prstGeom prst="rect">
            <a:avLst/>
          </a:prstGeom>
          <a:noFill/>
        </p:spPr>
        <p:txBody>
          <a:bodyPr wrap="square" rtlCol="0">
            <a:spAutoFit/>
          </a:bodyPr>
          <a:lstStyle/>
          <a:p>
            <a:pPr algn="ctr"/>
            <a:r>
              <a:rPr lang="pl-PL" dirty="0" smtClean="0">
                <a:latin typeface="Comic Sans MS" pitchFamily="66" charset="0"/>
              </a:rPr>
              <a:t>Kopernik </a:t>
            </a:r>
            <a:r>
              <a:rPr lang="en-US" dirty="0" smtClean="0">
                <a:latin typeface="Comic Sans MS" pitchFamily="66" charset="0"/>
              </a:rPr>
              <a:t>was a polyglot and polymath who obtained a doctorate in canon law and also practiced as a physician, classics scholar, translator, governor, diplomat</a:t>
            </a:r>
            <a:r>
              <a:rPr lang="pl-PL" dirty="0" smtClean="0">
                <a:latin typeface="Comic Sans MS" pitchFamily="66" charset="0"/>
              </a:rPr>
              <a:t> </a:t>
            </a:r>
            <a:r>
              <a:rPr lang="en-US" dirty="0" smtClean="0">
                <a:latin typeface="Comic Sans MS" pitchFamily="66" charset="0"/>
              </a:rPr>
              <a:t>and economist. In 1517 he derived a quantity theory of money – a key concept in economics – and in 1519 he formulated a version of what later became known as Gresham's law</a:t>
            </a:r>
            <a:r>
              <a:rPr lang="pl-PL" dirty="0" smtClean="0">
                <a:latin typeface="Comic Sans MS" pitchFamily="66" charset="0"/>
              </a:rPr>
              <a:t>.</a:t>
            </a:r>
            <a:endParaRPr lang="en-US" dirty="0" smtClean="0">
              <a:latin typeface="Comic Sans MS" pitchFamily="66" charset="0"/>
            </a:endParaRPr>
          </a:p>
          <a:p>
            <a:pPr algn="ctr"/>
            <a:endParaRPr lang="pl-PL" dirty="0"/>
          </a:p>
        </p:txBody>
      </p:sp>
      <p:sp>
        <p:nvSpPr>
          <p:cNvPr id="10" name="pole tekstowe 9"/>
          <p:cNvSpPr txBox="1"/>
          <p:nvPr/>
        </p:nvSpPr>
        <p:spPr>
          <a:xfrm>
            <a:off x="0" y="5085184"/>
            <a:ext cx="9145016" cy="1323439"/>
          </a:xfrm>
          <a:prstGeom prst="rect">
            <a:avLst/>
          </a:prstGeom>
          <a:noFill/>
        </p:spPr>
        <p:txBody>
          <a:bodyPr wrap="square" rtlCol="0">
            <a:spAutoFit/>
          </a:bodyPr>
          <a:lstStyle/>
          <a:p>
            <a:pPr algn="ctr"/>
            <a:r>
              <a:rPr lang="en-US" sz="2000" dirty="0" smtClean="0">
                <a:latin typeface="Comic Sans MS" pitchFamily="66" charset="0"/>
              </a:rPr>
              <a:t>Copernicus is postulated to have spoken Latin and German with equal fluency. He also spoke Polish</a:t>
            </a:r>
            <a:r>
              <a:rPr lang="pl-PL" sz="2000" dirty="0" smtClean="0">
                <a:latin typeface="Comic Sans MS" pitchFamily="66" charset="0"/>
              </a:rPr>
              <a:t>, </a:t>
            </a:r>
            <a:r>
              <a:rPr lang="en-US" sz="2000" dirty="0" smtClean="0">
                <a:latin typeface="Comic Sans MS" pitchFamily="66" charset="0"/>
              </a:rPr>
              <a:t>Greek and Italian</a:t>
            </a:r>
            <a:r>
              <a:rPr lang="pl-PL" sz="2000" dirty="0" smtClean="0">
                <a:latin typeface="Comic Sans MS" pitchFamily="66" charset="0"/>
              </a:rPr>
              <a:t>. </a:t>
            </a:r>
            <a:r>
              <a:rPr lang="en-US" sz="2000" dirty="0" smtClean="0">
                <a:latin typeface="Comic Sans MS" pitchFamily="66" charset="0"/>
              </a:rPr>
              <a:t>The vast majority of Copernicus's surviving works are in Latin, which in his lifetime was the language of academia in Europe.</a:t>
            </a:r>
            <a:endParaRPr lang="pl-PL" sz="2000" dirty="0">
              <a:latin typeface="Comic Sans MS" pitchFamily="66"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0" y="116632"/>
            <a:ext cx="9143999" cy="132343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l-PL" sz="8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rPr>
              <a:t>Jan śniadecki</a:t>
            </a:r>
            <a:endParaRPr lang="pl-PL" sz="8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lgerian" pitchFamily="82" charset="0"/>
            </a:endParaRPr>
          </a:p>
        </p:txBody>
      </p:sp>
      <p:pic>
        <p:nvPicPr>
          <p:cNvPr id="5" name="Obraz 4" descr="d83i0464.jpg"/>
          <p:cNvPicPr>
            <a:picLocks noChangeAspect="1"/>
          </p:cNvPicPr>
          <p:nvPr/>
        </p:nvPicPr>
        <p:blipFill>
          <a:blip r:embed="rId3" cstate="print"/>
          <a:stretch>
            <a:fillRect/>
          </a:stretch>
        </p:blipFill>
        <p:spPr>
          <a:xfrm>
            <a:off x="6732240" y="1988840"/>
            <a:ext cx="2292793" cy="29841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pole tekstowe 5"/>
          <p:cNvSpPr txBox="1"/>
          <p:nvPr/>
        </p:nvSpPr>
        <p:spPr>
          <a:xfrm>
            <a:off x="0" y="1340768"/>
            <a:ext cx="9144000" cy="461665"/>
          </a:xfrm>
          <a:prstGeom prst="rect">
            <a:avLst/>
          </a:prstGeom>
          <a:noFill/>
        </p:spPr>
        <p:txBody>
          <a:bodyPr wrap="square" rtlCol="0">
            <a:spAutoFit/>
          </a:bodyPr>
          <a:lstStyle/>
          <a:p>
            <a:pPr algn="ctr"/>
            <a:r>
              <a:rPr lang="pl-PL" sz="2400" dirty="0" smtClean="0">
                <a:latin typeface="Snap ITC" pitchFamily="82" charset="0"/>
              </a:rPr>
              <a:t>(</a:t>
            </a:r>
            <a:r>
              <a:rPr lang="pl-PL" sz="2400" dirty="0">
                <a:latin typeface="Snap ITC" pitchFamily="82" charset="0"/>
              </a:rPr>
              <a:t>29 August 1756 – 9 </a:t>
            </a:r>
            <a:r>
              <a:rPr lang="pl-PL" sz="2400" noProof="1" smtClean="0">
                <a:latin typeface="Snap ITC" pitchFamily="82" charset="0"/>
              </a:rPr>
              <a:t>November</a:t>
            </a:r>
            <a:r>
              <a:rPr lang="pl-PL" sz="2400" dirty="0" smtClean="0">
                <a:latin typeface="Snap ITC" pitchFamily="82" charset="0"/>
              </a:rPr>
              <a:t> 1830)</a:t>
            </a:r>
            <a:endParaRPr lang="pl-PL" sz="2400" dirty="0">
              <a:latin typeface="Snap ITC" pitchFamily="82" charset="0"/>
            </a:endParaRPr>
          </a:p>
        </p:txBody>
      </p:sp>
      <p:sp>
        <p:nvSpPr>
          <p:cNvPr id="7" name="pole tekstowe 6"/>
          <p:cNvSpPr txBox="1"/>
          <p:nvPr/>
        </p:nvSpPr>
        <p:spPr>
          <a:xfrm>
            <a:off x="179512" y="2132856"/>
            <a:ext cx="6516216" cy="646331"/>
          </a:xfrm>
          <a:prstGeom prst="rect">
            <a:avLst/>
          </a:prstGeom>
          <a:noFill/>
        </p:spPr>
        <p:txBody>
          <a:bodyPr wrap="square" rtlCol="0">
            <a:spAutoFit/>
          </a:bodyPr>
          <a:lstStyle/>
          <a:p>
            <a:pPr algn="ctr"/>
            <a:r>
              <a:rPr lang="pl-PL" noProof="1" smtClean="0">
                <a:latin typeface="Comic Sans MS" pitchFamily="66" charset="0"/>
              </a:rPr>
              <a:t>He was a Polish mathematician, philosopher and astronomer at the turn of the 18th and 19th centuries.</a:t>
            </a:r>
            <a:endParaRPr lang="pl-PL" noProof="1">
              <a:latin typeface="Comic Sans MS" pitchFamily="66" charset="0"/>
            </a:endParaRPr>
          </a:p>
        </p:txBody>
      </p:sp>
      <p:sp>
        <p:nvSpPr>
          <p:cNvPr id="8" name="pole tekstowe 7"/>
          <p:cNvSpPr txBox="1"/>
          <p:nvPr/>
        </p:nvSpPr>
        <p:spPr>
          <a:xfrm>
            <a:off x="179512" y="3068960"/>
            <a:ext cx="6480720" cy="3416320"/>
          </a:xfrm>
          <a:prstGeom prst="rect">
            <a:avLst/>
          </a:prstGeom>
          <a:noFill/>
        </p:spPr>
        <p:txBody>
          <a:bodyPr wrap="square" rtlCol="0">
            <a:spAutoFit/>
          </a:bodyPr>
          <a:lstStyle/>
          <a:p>
            <a:pPr algn="ctr"/>
            <a:r>
              <a:rPr lang="en-US" noProof="1" smtClean="0">
                <a:latin typeface="Comic Sans MS" pitchFamily="66" charset="0"/>
              </a:rPr>
              <a:t>Born in Żnin, Śniadecki studied at Cracow University and in Paris.</a:t>
            </a:r>
            <a:r>
              <a:rPr lang="pl-PL" noProof="1" smtClean="0">
                <a:latin typeface="Comic Sans MS" pitchFamily="66" charset="0"/>
              </a:rPr>
              <a:t> </a:t>
            </a:r>
            <a:r>
              <a:rPr lang="en-US" noProof="1" smtClean="0">
                <a:latin typeface="Comic Sans MS" pitchFamily="66" charset="0"/>
              </a:rPr>
              <a:t>He was rector of the Imperial University of Vilnius, a member of the Commission of National Education and director of astronomical observatories at Cracow and Vilnius. </a:t>
            </a:r>
            <a:endParaRPr lang="pl-PL" noProof="1" smtClean="0">
              <a:latin typeface="Comic Sans MS" pitchFamily="66" charset="0"/>
            </a:endParaRPr>
          </a:p>
          <a:p>
            <a:pPr algn="ctr"/>
            <a:endParaRPr lang="pl-PL" noProof="1" smtClean="0">
              <a:latin typeface="Comic Sans MS" pitchFamily="66" charset="0"/>
            </a:endParaRPr>
          </a:p>
          <a:p>
            <a:pPr algn="ctr"/>
            <a:r>
              <a:rPr lang="en-US" noProof="1" smtClean="0">
                <a:latin typeface="Comic Sans MS" pitchFamily="66" charset="0"/>
              </a:rPr>
              <a:t>He died at Jašiūnai Manor near Vilnius.</a:t>
            </a:r>
          </a:p>
          <a:p>
            <a:endParaRPr lang="en-US" noProof="1" smtClean="0">
              <a:latin typeface="Comic Sans MS" pitchFamily="66" charset="0"/>
            </a:endParaRPr>
          </a:p>
          <a:p>
            <a:pPr algn="ctr"/>
            <a:r>
              <a:rPr lang="en-US" noProof="1" smtClean="0">
                <a:latin typeface="Comic Sans MS" pitchFamily="66" charset="0"/>
              </a:rPr>
              <a:t>Śniadecki published many works, including his observations on recently discovered planetoids. His ,,O rachunku losów” (On the Calculation of Chance, 1817) was a work in probability.</a:t>
            </a:r>
            <a:endParaRPr lang="en-US" noProof="1">
              <a:latin typeface="Comic Sans MS" pitchFamily="66" charset="0"/>
            </a:endParaRPr>
          </a:p>
        </p:txBody>
      </p:sp>
      <p:pic>
        <p:nvPicPr>
          <p:cNvPr id="9" name="Obraz 8" descr="1291925676_145330330_1-chemia-matematyka-i-fizykaTanio-i-Skutecznie-bielany-1291925676.gif"/>
          <p:cNvPicPr>
            <a:picLocks noChangeAspect="1"/>
          </p:cNvPicPr>
          <p:nvPr/>
        </p:nvPicPr>
        <p:blipFill>
          <a:blip r:embed="rId4" cstate="print"/>
          <a:stretch>
            <a:fillRect/>
          </a:stretch>
        </p:blipFill>
        <p:spPr>
          <a:xfrm>
            <a:off x="7092280" y="5301208"/>
            <a:ext cx="1512168" cy="1325162"/>
          </a:xfrm>
          <a:prstGeom prst="rect">
            <a:avLst/>
          </a:prstGeom>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1" y="116632"/>
            <a:ext cx="9143999" cy="1200329"/>
          </a:xfrm>
          <a:prstGeom prst="rect">
            <a:avLst/>
          </a:prstGeom>
          <a:noFill/>
        </p:spPr>
        <p:txBody>
          <a:bodyPr wrap="square" lIns="91440" tIns="45720" rIns="91440" bIns="45720">
            <a:spAutoFit/>
          </a:bodyPr>
          <a:lstStyle/>
          <a:p>
            <a:pPr algn="ctr"/>
            <a:r>
              <a:rPr lang="pl-PL" sz="7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lgerian" pitchFamily="82" charset="0"/>
              </a:rPr>
              <a:t>Kazimierz Bartel</a:t>
            </a:r>
            <a:endParaRPr lang="pl-PL" sz="7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latin typeface="Algerian" pitchFamily="82" charset="0"/>
            </a:endParaRPr>
          </a:p>
        </p:txBody>
      </p:sp>
      <p:sp>
        <p:nvSpPr>
          <p:cNvPr id="5" name="pole tekstowe 4"/>
          <p:cNvSpPr txBox="1"/>
          <p:nvPr/>
        </p:nvSpPr>
        <p:spPr>
          <a:xfrm>
            <a:off x="0" y="1340768"/>
            <a:ext cx="9144000" cy="461665"/>
          </a:xfrm>
          <a:prstGeom prst="rect">
            <a:avLst/>
          </a:prstGeom>
          <a:noFill/>
        </p:spPr>
        <p:txBody>
          <a:bodyPr wrap="square" rtlCol="0">
            <a:spAutoFit/>
          </a:bodyPr>
          <a:lstStyle/>
          <a:p>
            <a:pPr algn="ctr"/>
            <a:r>
              <a:rPr lang="pl-PL" sz="2400" noProof="1" smtClean="0">
                <a:latin typeface="Snap ITC" pitchFamily="82" charset="0"/>
              </a:rPr>
              <a:t>(3 March 1882 – 26 July 1941)</a:t>
            </a:r>
            <a:endParaRPr lang="pl-PL" sz="2400" noProof="1">
              <a:latin typeface="Snap ITC" pitchFamily="82" charset="0"/>
            </a:endParaRPr>
          </a:p>
        </p:txBody>
      </p:sp>
      <p:pic>
        <p:nvPicPr>
          <p:cNvPr id="6" name="Obraz 5" descr="Kazimierz_Bartel.jpg"/>
          <p:cNvPicPr>
            <a:picLocks noChangeAspect="1"/>
          </p:cNvPicPr>
          <p:nvPr/>
        </p:nvPicPr>
        <p:blipFill>
          <a:blip r:embed="rId3" cstate="print"/>
          <a:stretch>
            <a:fillRect/>
          </a:stretch>
        </p:blipFill>
        <p:spPr>
          <a:xfrm>
            <a:off x="6228184" y="1988840"/>
            <a:ext cx="2718448" cy="3186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pole tekstowe 6"/>
          <p:cNvSpPr txBox="1"/>
          <p:nvPr/>
        </p:nvSpPr>
        <p:spPr>
          <a:xfrm>
            <a:off x="0" y="2204864"/>
            <a:ext cx="6156176" cy="1200329"/>
          </a:xfrm>
          <a:prstGeom prst="rect">
            <a:avLst/>
          </a:prstGeom>
          <a:noFill/>
        </p:spPr>
        <p:txBody>
          <a:bodyPr wrap="square" rtlCol="0">
            <a:spAutoFit/>
          </a:bodyPr>
          <a:lstStyle/>
          <a:p>
            <a:pPr algn="ctr"/>
            <a:r>
              <a:rPr lang="pl-PL" noProof="1" smtClean="0">
                <a:latin typeface="Comic Sans MS" pitchFamily="66" charset="0"/>
              </a:rPr>
              <a:t>Kazimierz was a Polish mathematician, scholar, diplomat and politician who served as Prime Minister of Poland three times between 1926 and 1930 and the Senator of Poland from 1937 until the outbreak of World War II.</a:t>
            </a:r>
            <a:endParaRPr lang="pl-PL" noProof="1">
              <a:latin typeface="Comic Sans MS" pitchFamily="66" charset="0"/>
            </a:endParaRPr>
          </a:p>
        </p:txBody>
      </p:sp>
      <p:sp>
        <p:nvSpPr>
          <p:cNvPr id="9" name="pole tekstowe 8"/>
          <p:cNvSpPr txBox="1"/>
          <p:nvPr/>
        </p:nvSpPr>
        <p:spPr>
          <a:xfrm>
            <a:off x="0" y="3645024"/>
            <a:ext cx="6156176" cy="1477328"/>
          </a:xfrm>
          <a:prstGeom prst="rect">
            <a:avLst/>
          </a:prstGeom>
          <a:noFill/>
        </p:spPr>
        <p:txBody>
          <a:bodyPr wrap="square" rtlCol="0">
            <a:spAutoFit/>
          </a:bodyPr>
          <a:lstStyle/>
          <a:p>
            <a:pPr algn="ctr"/>
            <a:r>
              <a:rPr lang="pl-PL" noProof="1" smtClean="0">
                <a:latin typeface="Comic Sans MS" pitchFamily="66" charset="0"/>
              </a:rPr>
              <a:t>In 1930 upon giving up politics, he returned to the university as professor of mathematics. In 1930 he became rector of the Lwów Polytechnic and was soon awarded an honorary doctorate and membership in the Polish </a:t>
            </a:r>
            <a:r>
              <a:rPr lang="pl-PL" noProof="1" smtClean="0">
                <a:latin typeface="Comic Sans MS" pitchFamily="66" charset="0"/>
              </a:rPr>
              <a:t>Mathematical Association</a:t>
            </a:r>
            <a:r>
              <a:rPr lang="pl-PL" noProof="1" smtClean="0">
                <a:latin typeface="Comic Sans MS" pitchFamily="66" charset="0"/>
              </a:rPr>
              <a:t>.</a:t>
            </a:r>
            <a:endParaRPr lang="pl-PL" noProof="1">
              <a:latin typeface="Comic Sans MS" pitchFamily="66" charset="0"/>
            </a:endParaRPr>
          </a:p>
        </p:txBody>
      </p:sp>
      <p:sp>
        <p:nvSpPr>
          <p:cNvPr id="10" name="pole tekstowe 9"/>
          <p:cNvSpPr txBox="1"/>
          <p:nvPr/>
        </p:nvSpPr>
        <p:spPr>
          <a:xfrm>
            <a:off x="251520" y="5445224"/>
            <a:ext cx="8568952" cy="1200329"/>
          </a:xfrm>
          <a:prstGeom prst="rect">
            <a:avLst/>
          </a:prstGeom>
          <a:noFill/>
        </p:spPr>
        <p:txBody>
          <a:bodyPr wrap="square" rtlCol="0">
            <a:spAutoFit/>
          </a:bodyPr>
          <a:lstStyle/>
          <a:p>
            <a:pPr algn="ctr"/>
            <a:r>
              <a:rPr lang="pl-PL" noProof="1" smtClean="0">
                <a:latin typeface="Comic Sans MS" pitchFamily="66" charset="0"/>
              </a:rPr>
              <a:t>He was decorated with, among others, the Order of the White Eagle (1932) for outstanding achievements, the French Legion of Honour (class I), the Cross of Valour, the Cross of Independence and the Silver Cross of the Virtuti Militari (1922).</a:t>
            </a:r>
            <a:endParaRPr lang="pl-PL" noProof="1">
              <a:latin typeface="Comic Sans MS" pitchFamily="66" charset="0"/>
            </a:endParaRPr>
          </a:p>
        </p:txBody>
      </p:sp>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6"/>
                                        </p:tgtEl>
                                        <p:attrNameLst>
                                          <p:attrName>ppt_w</p:attrName>
                                        </p:attrNameLst>
                                      </p:cBhvr>
                                      <p:tavLst>
                                        <p:tav tm="0">
                                          <p:val>
                                            <p:strVal val="#ppt_w*.05"/>
                                          </p:val>
                                        </p:tav>
                                        <p:tav tm="100000">
                                          <p:val>
                                            <p:strVal val="#ppt_w"/>
                                          </p:val>
                                        </p:tav>
                                      </p:tavLst>
                                    </p:anim>
                                    <p:anim calcmode="lin" valueType="num">
                                      <p:cBhvr>
                                        <p:cTn id="10" dur="2000" fill="hold"/>
                                        <p:tgtEl>
                                          <p:spTgt spid="6"/>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6"/>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0" r="-20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540568" y="116632"/>
            <a:ext cx="10188623" cy="984885"/>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pl-PL" sz="5800" b="1" cap="none" spc="0" dirty="0" smtClean="0">
                <a:ln/>
                <a:solidFill>
                  <a:schemeClr val="accent3"/>
                </a:solidFill>
                <a:effectLst>
                  <a:glow rad="101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Algerian" pitchFamily="82" charset="0"/>
              </a:rPr>
              <a:t>HUGO DIONIZY STEINHAUS</a:t>
            </a:r>
            <a:endParaRPr lang="pl-PL" sz="5800" b="1" cap="none" spc="0" dirty="0">
              <a:ln/>
              <a:solidFill>
                <a:schemeClr val="accent3"/>
              </a:solidFill>
              <a:effectLst>
                <a:glow rad="101600">
                  <a:schemeClr val="accent3">
                    <a:satMod val="175000"/>
                    <a:alpha val="40000"/>
                  </a:schemeClr>
                </a:glow>
                <a:outerShdw blurRad="38100" dist="38100" dir="2700000" algn="tl">
                  <a:srgbClr val="000000">
                    <a:alpha val="43137"/>
                  </a:srgbClr>
                </a:outerShdw>
                <a:reflection blurRad="6350" stA="55000" endA="50" endPos="85000" dist="29997" dir="5400000" sy="-100000" algn="bl" rotWithShape="0"/>
              </a:effectLst>
              <a:latin typeface="Algerian" pitchFamily="82" charset="0"/>
            </a:endParaRPr>
          </a:p>
        </p:txBody>
      </p:sp>
      <p:sp>
        <p:nvSpPr>
          <p:cNvPr id="5" name="pole tekstowe 4"/>
          <p:cNvSpPr txBox="1"/>
          <p:nvPr/>
        </p:nvSpPr>
        <p:spPr>
          <a:xfrm>
            <a:off x="0" y="1124744"/>
            <a:ext cx="9144000" cy="461665"/>
          </a:xfrm>
          <a:prstGeom prst="rect">
            <a:avLst/>
          </a:prstGeom>
          <a:noFill/>
        </p:spPr>
        <p:txBody>
          <a:bodyPr wrap="square" rtlCol="0">
            <a:spAutoFit/>
          </a:bodyPr>
          <a:lstStyle/>
          <a:p>
            <a:pPr algn="ctr"/>
            <a:r>
              <a:rPr lang="pl-PL" sz="2400" noProof="1" smtClean="0">
                <a:latin typeface="Snap ITC" pitchFamily="82" charset="0"/>
              </a:rPr>
              <a:t>(14 January 1887 – 25 February 1972)</a:t>
            </a:r>
            <a:endParaRPr lang="pl-PL" sz="2400" noProof="1">
              <a:latin typeface="Snap ITC" pitchFamily="82" charset="0"/>
            </a:endParaRPr>
          </a:p>
        </p:txBody>
      </p:sp>
      <p:sp>
        <p:nvSpPr>
          <p:cNvPr id="7" name="pole tekstowe 6"/>
          <p:cNvSpPr txBox="1"/>
          <p:nvPr/>
        </p:nvSpPr>
        <p:spPr>
          <a:xfrm>
            <a:off x="0" y="2060848"/>
            <a:ext cx="6660232" cy="1754326"/>
          </a:xfrm>
          <a:prstGeom prst="rect">
            <a:avLst/>
          </a:prstGeom>
          <a:noFill/>
        </p:spPr>
        <p:txBody>
          <a:bodyPr wrap="square" rtlCol="0">
            <a:spAutoFit/>
          </a:bodyPr>
          <a:lstStyle/>
          <a:p>
            <a:pPr algn="ctr"/>
            <a:r>
              <a:rPr lang="pl-PL" noProof="1" smtClean="0">
                <a:latin typeface="Comic Sans MS" pitchFamily="66" charset="0"/>
              </a:rPr>
              <a:t>Hugo was a Polish mathematician and educator. Steinhaus  obtained his PhD under David Hilbert at Göttingen University in 1911 and later became a professor at the Jan Kazimierz University in Lwów, where he helped establish what later became known as the Lwów School of Mathematics.</a:t>
            </a:r>
            <a:endParaRPr lang="pl-PL" noProof="1">
              <a:latin typeface="Comic Sans MS" pitchFamily="66" charset="0"/>
            </a:endParaRPr>
          </a:p>
        </p:txBody>
      </p:sp>
      <p:sp>
        <p:nvSpPr>
          <p:cNvPr id="8" name="pole tekstowe 7"/>
          <p:cNvSpPr txBox="1"/>
          <p:nvPr/>
        </p:nvSpPr>
        <p:spPr>
          <a:xfrm>
            <a:off x="107504" y="4149080"/>
            <a:ext cx="6624736" cy="2031325"/>
          </a:xfrm>
          <a:prstGeom prst="rect">
            <a:avLst/>
          </a:prstGeom>
          <a:noFill/>
        </p:spPr>
        <p:txBody>
          <a:bodyPr wrap="square" rtlCol="0">
            <a:spAutoFit/>
          </a:bodyPr>
          <a:lstStyle/>
          <a:p>
            <a:pPr algn="ctr"/>
            <a:r>
              <a:rPr lang="pl-PL" noProof="1" smtClean="0">
                <a:latin typeface="Comic Sans MS" pitchFamily="66" charset="0"/>
              </a:rPr>
              <a:t>Author of around 170 scientific articles and books. Steinhaus  has left his legacy and contribution in many branches of mathematics, such as functional analysis, geometry, mathematical logic and trigonometry. Notably he is regarded as one of the early founders of game theory and probability theory which led to later development of more comprehensive approaches by other scholars.</a:t>
            </a:r>
            <a:endParaRPr lang="pl-PL" noProof="1">
              <a:latin typeface="Comic Sans MS" pitchFamily="66" charset="0"/>
            </a:endParaRPr>
          </a:p>
        </p:txBody>
      </p:sp>
      <p:pic>
        <p:nvPicPr>
          <p:cNvPr id="9" name="Obraz 8" descr="8041,WML_Mat II_Zestaw_przygotowawczy_html_52d42b04.gif"/>
          <p:cNvPicPr>
            <a:picLocks noChangeAspect="1"/>
          </p:cNvPicPr>
          <p:nvPr/>
        </p:nvPicPr>
        <p:blipFill>
          <a:blip r:embed="rId3" cstate="print"/>
          <a:stretch>
            <a:fillRect/>
          </a:stretch>
        </p:blipFill>
        <p:spPr>
          <a:xfrm>
            <a:off x="6876256" y="5301208"/>
            <a:ext cx="1875677" cy="1152128"/>
          </a:xfrm>
          <a:prstGeom prst="rect">
            <a:avLst/>
          </a:prstGeom>
        </p:spPr>
      </p:pic>
      <p:pic>
        <p:nvPicPr>
          <p:cNvPr id="10" name="Obraz 9" descr="1.jpg"/>
          <p:cNvPicPr>
            <a:picLocks noChangeAspect="1"/>
          </p:cNvPicPr>
          <p:nvPr/>
        </p:nvPicPr>
        <p:blipFill>
          <a:blip r:embed="rId4" cstate="print"/>
          <a:stretch>
            <a:fillRect/>
          </a:stretch>
        </p:blipFill>
        <p:spPr>
          <a:xfrm>
            <a:off x="6588224" y="2060848"/>
            <a:ext cx="2390149" cy="2987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10"/>
                                        </p:tgtEl>
                                        <p:attrNameLst>
                                          <p:attrName>ppt_w</p:attrName>
                                        </p:attrNameLst>
                                      </p:cBhvr>
                                      <p:tavLst>
                                        <p:tav tm="0">
                                          <p:val>
                                            <p:strVal val="#ppt_w*.05"/>
                                          </p:val>
                                        </p:tav>
                                        <p:tav tm="100000">
                                          <p:val>
                                            <p:strVal val="#ppt_w"/>
                                          </p:val>
                                        </p:tav>
                                      </p:tavLst>
                                    </p:anim>
                                    <p:anim calcmode="lin" valueType="num">
                                      <p:cBhvr>
                                        <p:cTn id="10" dur="2000" fill="hold"/>
                                        <p:tgtEl>
                                          <p:spTgt spid="10"/>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10"/>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0" y="116632"/>
            <a:ext cx="9144000"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pl-PL"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pitchFamily="82" charset="0"/>
                <a:cs typeface="Aharoni" pitchFamily="2" charset="-79"/>
              </a:rPr>
              <a:t>STEFAN BANACH</a:t>
            </a:r>
            <a:endParaRPr lang="pl-PL"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Stencil" pitchFamily="82" charset="0"/>
              <a:cs typeface="Aharoni" pitchFamily="2" charset="-79"/>
            </a:endParaRPr>
          </a:p>
        </p:txBody>
      </p:sp>
      <p:pic>
        <p:nvPicPr>
          <p:cNvPr id="5" name="Obraz 4" descr="عالم_الرياضيات_البولندى_ستيفان_بناخ.jpg"/>
          <p:cNvPicPr>
            <a:picLocks noChangeAspect="1"/>
          </p:cNvPicPr>
          <p:nvPr/>
        </p:nvPicPr>
        <p:blipFill>
          <a:blip r:embed="rId3" cstate="print"/>
          <a:stretch>
            <a:fillRect/>
          </a:stretch>
        </p:blipFill>
        <p:spPr>
          <a:xfrm>
            <a:off x="6539392" y="1988841"/>
            <a:ext cx="2403267" cy="324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pole tekstowe 5"/>
          <p:cNvSpPr txBox="1"/>
          <p:nvPr/>
        </p:nvSpPr>
        <p:spPr>
          <a:xfrm>
            <a:off x="0" y="1340768"/>
            <a:ext cx="9144000" cy="461665"/>
          </a:xfrm>
          <a:prstGeom prst="rect">
            <a:avLst/>
          </a:prstGeom>
          <a:noFill/>
        </p:spPr>
        <p:txBody>
          <a:bodyPr wrap="square" rtlCol="0">
            <a:spAutoFit/>
          </a:bodyPr>
          <a:lstStyle/>
          <a:p>
            <a:pPr algn="ctr"/>
            <a:r>
              <a:rPr lang="pl-PL" sz="2400" noProof="1" smtClean="0">
                <a:latin typeface="Snap ITC" pitchFamily="82" charset="0"/>
              </a:rPr>
              <a:t>(30 March 1892 – 31 August 1945)</a:t>
            </a:r>
            <a:endParaRPr lang="pl-PL" sz="2400" noProof="1">
              <a:latin typeface="Snap ITC" pitchFamily="82" charset="0"/>
            </a:endParaRPr>
          </a:p>
        </p:txBody>
      </p:sp>
      <p:sp>
        <p:nvSpPr>
          <p:cNvPr id="7" name="pole tekstowe 6"/>
          <p:cNvSpPr txBox="1"/>
          <p:nvPr/>
        </p:nvSpPr>
        <p:spPr>
          <a:xfrm>
            <a:off x="107504" y="2132856"/>
            <a:ext cx="6264696" cy="2308324"/>
          </a:xfrm>
          <a:prstGeom prst="rect">
            <a:avLst/>
          </a:prstGeom>
          <a:noFill/>
        </p:spPr>
        <p:txBody>
          <a:bodyPr wrap="square" rtlCol="0">
            <a:spAutoFit/>
          </a:bodyPr>
          <a:lstStyle/>
          <a:p>
            <a:pPr algn="ctr"/>
            <a:r>
              <a:rPr lang="en-US" noProof="1" smtClean="0">
                <a:latin typeface="Comic Sans MS" pitchFamily="66" charset="0"/>
              </a:rPr>
              <a:t>He was a Polish mathematician who is generally considered one of the world's most important and influential 20th-century mathematicians. He was one of the founders of modern functional analysis and an original member of the Lwów School of Mathematics. His major work was the 1932 book, Théorie des opérations linéaires (Theory of Linear Operations), the first monograph on the general theory of functional analysis.</a:t>
            </a:r>
            <a:endParaRPr lang="en-US" noProof="1">
              <a:latin typeface="Comic Sans MS" pitchFamily="66" charset="0"/>
            </a:endParaRPr>
          </a:p>
        </p:txBody>
      </p:sp>
      <p:sp>
        <p:nvSpPr>
          <p:cNvPr id="8" name="pole tekstowe 7"/>
          <p:cNvSpPr txBox="1"/>
          <p:nvPr/>
        </p:nvSpPr>
        <p:spPr>
          <a:xfrm>
            <a:off x="0" y="4869160"/>
            <a:ext cx="6444208" cy="1754326"/>
          </a:xfrm>
          <a:prstGeom prst="rect">
            <a:avLst/>
          </a:prstGeom>
          <a:noFill/>
        </p:spPr>
        <p:txBody>
          <a:bodyPr wrap="square" rtlCol="0">
            <a:spAutoFit/>
          </a:bodyPr>
          <a:lstStyle/>
          <a:p>
            <a:pPr algn="ctr"/>
            <a:r>
              <a:rPr lang="pl-PL" noProof="1" smtClean="0">
                <a:latin typeface="Comic Sans MS" pitchFamily="66" charset="0"/>
              </a:rPr>
              <a:t>Some of the notable mathematical concepts that bear Banach's name include Banach spaces, Banach algebras, the Banach–Tarski paradox, the Hahn–Banach theorem, the Banach–Steinhaus theorem, the Banach-Mazur game, the Banach–Alaoglu theorem, and the Banach fixed-point theorem.</a:t>
            </a:r>
            <a:endParaRPr lang="pl-PL" noProof="1">
              <a:latin typeface="Comic Sans MS" pitchFamily="66" charset="0"/>
            </a:endParaRPr>
          </a:p>
        </p:txBody>
      </p:sp>
      <p:sp>
        <p:nvSpPr>
          <p:cNvPr id="9" name="Strzałka w lewo 8"/>
          <p:cNvSpPr/>
          <p:nvPr/>
        </p:nvSpPr>
        <p:spPr>
          <a:xfrm>
            <a:off x="6660232" y="5661248"/>
            <a:ext cx="2016224" cy="64807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pl-PL"/>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4000" r="-24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0" y="0"/>
            <a:ext cx="9144000" cy="1446550"/>
          </a:xfrm>
          <a:prstGeom prst="rect">
            <a:avLst/>
          </a:prstGeom>
          <a:noFill/>
        </p:spPr>
        <p:txBody>
          <a:bodyPr wrap="square" lIns="91440" tIns="45720" rIns="91440" bIns="45720">
            <a:spAutoFit/>
          </a:bodyPr>
          <a:lstStyle/>
          <a:p>
            <a:pPr algn="ctr"/>
            <a:r>
              <a:rPr lang="pl-PL"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1">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lgerian" pitchFamily="82" charset="0"/>
              </a:rPr>
              <a:t>KAROL BORSUK</a:t>
            </a:r>
            <a:endParaRPr lang="pl-PL"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101600">
                  <a:schemeClr val="accent1">
                    <a:satMod val="175000"/>
                    <a:alpha val="40000"/>
                  </a:schemeClr>
                </a:glow>
                <a:outerShdw blurRad="38100" dist="38100" dir="2700000" algn="tl">
                  <a:srgbClr val="000000">
                    <a:alpha val="43137"/>
                  </a:srgbClr>
                </a:outerShdw>
                <a:reflection blurRad="6350" stA="60000" endA="900" endPos="58000" dir="5400000" sy="-100000" algn="bl" rotWithShape="0"/>
              </a:effectLst>
              <a:latin typeface="Algerian" pitchFamily="82" charset="0"/>
            </a:endParaRPr>
          </a:p>
        </p:txBody>
      </p:sp>
      <p:sp>
        <p:nvSpPr>
          <p:cNvPr id="5" name="pole tekstowe 4"/>
          <p:cNvSpPr txBox="1"/>
          <p:nvPr/>
        </p:nvSpPr>
        <p:spPr>
          <a:xfrm>
            <a:off x="0" y="1484784"/>
            <a:ext cx="9144000" cy="461665"/>
          </a:xfrm>
          <a:prstGeom prst="rect">
            <a:avLst/>
          </a:prstGeom>
          <a:noFill/>
        </p:spPr>
        <p:txBody>
          <a:bodyPr wrap="square" rtlCol="0">
            <a:spAutoFit/>
          </a:bodyPr>
          <a:lstStyle/>
          <a:p>
            <a:pPr algn="ctr"/>
            <a:r>
              <a:rPr lang="pl-PL" sz="2400" dirty="0" smtClean="0">
                <a:latin typeface="Snap ITC" pitchFamily="82" charset="0"/>
              </a:rPr>
              <a:t>(8 May 1905 – 24 January 1982)</a:t>
            </a:r>
            <a:endParaRPr lang="pl-PL" sz="2400" dirty="0">
              <a:latin typeface="Snap ITC" pitchFamily="82" charset="0"/>
            </a:endParaRPr>
          </a:p>
        </p:txBody>
      </p:sp>
      <p:pic>
        <p:nvPicPr>
          <p:cNvPr id="8" name="Obraz 7" descr="e_ph_0044_01.jpg"/>
          <p:cNvPicPr>
            <a:picLocks noChangeAspect="1"/>
          </p:cNvPicPr>
          <p:nvPr/>
        </p:nvPicPr>
        <p:blipFill>
          <a:blip r:embed="rId3" cstate="print"/>
          <a:stretch>
            <a:fillRect/>
          </a:stretch>
        </p:blipFill>
        <p:spPr>
          <a:xfrm>
            <a:off x="5364088" y="2204864"/>
            <a:ext cx="3657600" cy="24323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pole tekstowe 8"/>
          <p:cNvSpPr txBox="1"/>
          <p:nvPr/>
        </p:nvSpPr>
        <p:spPr>
          <a:xfrm>
            <a:off x="107504" y="2204864"/>
            <a:ext cx="5112568" cy="707886"/>
          </a:xfrm>
          <a:prstGeom prst="rect">
            <a:avLst/>
          </a:prstGeom>
          <a:noFill/>
        </p:spPr>
        <p:txBody>
          <a:bodyPr wrap="square" rtlCol="0">
            <a:spAutoFit/>
          </a:bodyPr>
          <a:lstStyle/>
          <a:p>
            <a:pPr algn="ctr"/>
            <a:r>
              <a:rPr lang="en-US" sz="2000" noProof="1" smtClean="0">
                <a:latin typeface="Comic Sans MS" pitchFamily="66" charset="0"/>
              </a:rPr>
              <a:t>He was a Polish mathematician. His main interest was topology.</a:t>
            </a:r>
            <a:endParaRPr lang="en-US" sz="2000" noProof="1">
              <a:latin typeface="Comic Sans MS" pitchFamily="66" charset="0"/>
            </a:endParaRPr>
          </a:p>
        </p:txBody>
      </p:sp>
      <p:sp>
        <p:nvSpPr>
          <p:cNvPr id="10" name="pole tekstowe 9"/>
          <p:cNvSpPr txBox="1"/>
          <p:nvPr/>
        </p:nvSpPr>
        <p:spPr>
          <a:xfrm>
            <a:off x="107504" y="3140968"/>
            <a:ext cx="5112568" cy="2585323"/>
          </a:xfrm>
          <a:prstGeom prst="rect">
            <a:avLst/>
          </a:prstGeom>
          <a:noFill/>
        </p:spPr>
        <p:txBody>
          <a:bodyPr wrap="square" rtlCol="0">
            <a:spAutoFit/>
          </a:bodyPr>
          <a:lstStyle/>
          <a:p>
            <a:pPr algn="ctr"/>
            <a:r>
              <a:rPr lang="pl-PL" noProof="1" smtClean="0">
                <a:latin typeface="Comic Sans MS" pitchFamily="66" charset="0"/>
              </a:rPr>
              <a:t>Borsuk received his master's degree and doctorate from Warsaw University in 1927 and 1930, respectively; his Ph.D. thesis advisor was Stefan Mazurkiewicz. He was a member of the Polish Academy of Sciences from 1952. Borsuk's students included Samuel Eilenberg, Jan Jaworowski, Krystyna Kuperberg, Włodzimierz Kuperberg and Andrzej Trybulec.</a:t>
            </a:r>
            <a:endParaRPr lang="pl-PL" sz="1600" noProof="1">
              <a:latin typeface="Comic Sans MS" pitchFamily="66" charset="0"/>
            </a:endParaRPr>
          </a:p>
        </p:txBody>
      </p:sp>
      <p:sp>
        <p:nvSpPr>
          <p:cNvPr id="11" name="pole tekstowe 10"/>
          <p:cNvSpPr txBox="1"/>
          <p:nvPr/>
        </p:nvSpPr>
        <p:spPr>
          <a:xfrm>
            <a:off x="107504" y="5877272"/>
            <a:ext cx="8856984" cy="707886"/>
          </a:xfrm>
          <a:prstGeom prst="rect">
            <a:avLst/>
          </a:prstGeom>
          <a:noFill/>
        </p:spPr>
        <p:txBody>
          <a:bodyPr wrap="square" rtlCol="0">
            <a:spAutoFit/>
          </a:bodyPr>
          <a:lstStyle/>
          <a:p>
            <a:pPr algn="ctr"/>
            <a:r>
              <a:rPr lang="en-US" sz="2000" dirty="0" smtClean="0">
                <a:latin typeface="Comic Sans MS" pitchFamily="66" charset="0"/>
              </a:rPr>
              <a:t>His topological and geometric conjectures and themes stimulated research for more than half a century.</a:t>
            </a:r>
            <a:endParaRPr lang="pl-PL" sz="2000" dirty="0">
              <a:latin typeface="Comic Sans MS" pitchFamily="66" charset="0"/>
            </a:endParaRPr>
          </a:p>
        </p:txBody>
      </p:sp>
      <p:pic>
        <p:nvPicPr>
          <p:cNvPr id="12" name="Obraz 11" descr="8041,WML_Mat II_Zestaw_przygotowawczy_html_52d42b04.gif"/>
          <p:cNvPicPr>
            <a:picLocks noChangeAspect="1"/>
          </p:cNvPicPr>
          <p:nvPr/>
        </p:nvPicPr>
        <p:blipFill>
          <a:blip r:embed="rId4" cstate="print"/>
          <a:stretch>
            <a:fillRect/>
          </a:stretch>
        </p:blipFill>
        <p:spPr>
          <a:xfrm>
            <a:off x="6588224" y="4869160"/>
            <a:ext cx="1296144" cy="796152"/>
          </a:xfrm>
          <a:prstGeom prst="rect">
            <a:avLst/>
          </a:prstGeom>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8"/>
                                        </p:tgtEl>
                                        <p:attrNameLst>
                                          <p:attrName>ppt_w</p:attrName>
                                        </p:attrNameLst>
                                      </p:cBhvr>
                                      <p:tavLst>
                                        <p:tav tm="0">
                                          <p:val>
                                            <p:strVal val="#ppt_w*.05"/>
                                          </p:val>
                                        </p:tav>
                                        <p:tav tm="100000">
                                          <p:val>
                                            <p:strVal val="#ppt_w"/>
                                          </p:val>
                                        </p:tav>
                                      </p:tavLst>
                                    </p:anim>
                                    <p:anim calcmode="lin" valueType="num">
                                      <p:cBhvr>
                                        <p:cTn id="10" dur="2000" fill="hold"/>
                                        <p:tgtEl>
                                          <p:spTgt spid="8"/>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8"/>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sp>
        <p:nvSpPr>
          <p:cNvPr id="4" name="Prostokąt 3"/>
          <p:cNvSpPr/>
          <p:nvPr/>
        </p:nvSpPr>
        <p:spPr>
          <a:xfrm>
            <a:off x="0" y="116632"/>
            <a:ext cx="9144000" cy="1277273"/>
          </a:xfrm>
          <a:prstGeom prst="rect">
            <a:avLst/>
          </a:prstGeom>
          <a:noFill/>
        </p:spPr>
        <p:txBody>
          <a:bodyPr wrap="square" lIns="91440" tIns="45720" rIns="91440" bIns="45720">
            <a:spAutoFit/>
          </a:bodyPr>
          <a:lstStyle/>
          <a:p>
            <a:pPr algn="ctr"/>
            <a:r>
              <a:rPr lang="pl-PL" sz="77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reflection blurRad="6350" stA="60000" endA="900" endPos="58000" dir="5400000" sy="-100000" algn="bl" rotWithShape="0"/>
                </a:effectLst>
                <a:latin typeface="Stencil" pitchFamily="82" charset="0"/>
              </a:rPr>
              <a:t>STANISŁAW MAZUR</a:t>
            </a:r>
            <a:endParaRPr lang="pl-PL" sz="77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reflection blurRad="6350" stA="60000" endA="900" endPos="58000" dir="5400000" sy="-100000" algn="bl" rotWithShape="0"/>
              </a:effectLst>
              <a:latin typeface="Stencil" pitchFamily="82" charset="0"/>
            </a:endParaRPr>
          </a:p>
        </p:txBody>
      </p:sp>
      <p:pic>
        <p:nvPicPr>
          <p:cNvPr id="5" name="Obraz 4" descr="161px-Stanislaw_Mazur_Polish_mathematician.jpg"/>
          <p:cNvPicPr>
            <a:picLocks noChangeAspect="1"/>
          </p:cNvPicPr>
          <p:nvPr/>
        </p:nvPicPr>
        <p:blipFill>
          <a:blip r:embed="rId2" cstate="print"/>
          <a:stretch>
            <a:fillRect/>
          </a:stretch>
        </p:blipFill>
        <p:spPr>
          <a:xfrm>
            <a:off x="7236296" y="1916832"/>
            <a:ext cx="1697761" cy="25202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pole tekstowe 5"/>
          <p:cNvSpPr txBox="1"/>
          <p:nvPr/>
        </p:nvSpPr>
        <p:spPr>
          <a:xfrm>
            <a:off x="0" y="1340768"/>
            <a:ext cx="9144000" cy="400110"/>
          </a:xfrm>
          <a:prstGeom prst="rect">
            <a:avLst/>
          </a:prstGeom>
          <a:noFill/>
        </p:spPr>
        <p:txBody>
          <a:bodyPr wrap="square" rtlCol="0">
            <a:spAutoFit/>
          </a:bodyPr>
          <a:lstStyle/>
          <a:p>
            <a:pPr algn="ctr"/>
            <a:r>
              <a:rPr lang="pl-PL" sz="2000" noProof="1" smtClean="0">
                <a:latin typeface="Snap ITC" pitchFamily="82" charset="0"/>
              </a:rPr>
              <a:t>(1 January 1905 – 5 November 1981)</a:t>
            </a:r>
            <a:endParaRPr lang="pl-PL" sz="2000" noProof="1">
              <a:latin typeface="Snap ITC" pitchFamily="82" charset="0"/>
            </a:endParaRPr>
          </a:p>
        </p:txBody>
      </p:sp>
      <p:sp>
        <p:nvSpPr>
          <p:cNvPr id="7" name="pole tekstowe 6"/>
          <p:cNvSpPr txBox="1"/>
          <p:nvPr/>
        </p:nvSpPr>
        <p:spPr>
          <a:xfrm>
            <a:off x="107504" y="2132856"/>
            <a:ext cx="7056784" cy="2585323"/>
          </a:xfrm>
          <a:prstGeom prst="rect">
            <a:avLst/>
          </a:prstGeom>
          <a:noFill/>
        </p:spPr>
        <p:txBody>
          <a:bodyPr wrap="square" rtlCol="0">
            <a:spAutoFit/>
          </a:bodyPr>
          <a:lstStyle/>
          <a:p>
            <a:pPr algn="ctr"/>
            <a:r>
              <a:rPr lang="en-US" noProof="1" smtClean="0">
                <a:latin typeface="Comic Sans MS" pitchFamily="66" charset="0"/>
              </a:rPr>
              <a:t>He was a Polish mathematician and a member of the Polish Academy of Sciences.</a:t>
            </a:r>
            <a:endParaRPr lang="pl-PL" noProof="1" smtClean="0">
              <a:latin typeface="Comic Sans MS" pitchFamily="66" charset="0"/>
            </a:endParaRPr>
          </a:p>
          <a:p>
            <a:pPr algn="ctr"/>
            <a:endParaRPr lang="pl-PL" noProof="1" smtClean="0">
              <a:latin typeface="Comic Sans MS" pitchFamily="66" charset="0"/>
            </a:endParaRPr>
          </a:p>
          <a:p>
            <a:pPr algn="ctr"/>
            <a:endParaRPr lang="en-US" noProof="1" smtClean="0">
              <a:latin typeface="Comic Sans MS" pitchFamily="66" charset="0"/>
            </a:endParaRPr>
          </a:p>
          <a:p>
            <a:pPr algn="ctr"/>
            <a:r>
              <a:rPr lang="en-US" noProof="1" smtClean="0">
                <a:latin typeface="Comic Sans MS" pitchFamily="66" charset="0"/>
              </a:rPr>
              <a:t>Mazur made important contributions to geometrical methods in linear, nonlinear functional analysis and to the study of Banach algebras. He was also interested in summability theory, infinite games and computable functions.</a:t>
            </a:r>
            <a:endParaRPr lang="pl-PL" noProof="1" smtClean="0">
              <a:latin typeface="Comic Sans MS" pitchFamily="66" charset="0"/>
            </a:endParaRPr>
          </a:p>
          <a:p>
            <a:pPr algn="ctr"/>
            <a:endParaRPr lang="pl-PL" noProof="1" smtClean="0">
              <a:latin typeface="Comic Sans MS" pitchFamily="66" charset="0"/>
            </a:endParaRPr>
          </a:p>
        </p:txBody>
      </p:sp>
      <p:sp>
        <p:nvSpPr>
          <p:cNvPr id="8" name="pole tekstowe 7"/>
          <p:cNvSpPr txBox="1"/>
          <p:nvPr/>
        </p:nvSpPr>
        <p:spPr>
          <a:xfrm>
            <a:off x="107504" y="4725144"/>
            <a:ext cx="9036496" cy="2308324"/>
          </a:xfrm>
          <a:prstGeom prst="rect">
            <a:avLst/>
          </a:prstGeom>
          <a:noFill/>
        </p:spPr>
        <p:txBody>
          <a:bodyPr wrap="square" rtlCol="0">
            <a:spAutoFit/>
          </a:bodyPr>
          <a:lstStyle/>
          <a:p>
            <a:pPr algn="ctr"/>
            <a:r>
              <a:rPr lang="en-US" noProof="1" smtClean="0">
                <a:latin typeface="Comic Sans MS" pitchFamily="66" charset="0"/>
              </a:rPr>
              <a:t>Mazur was a close collaborator with Banach at Lwów and was a member of the Lwów School of Mathematics, where he participated in the mathematical activities at the Scottish Café. On 6 November 1936, he posed the "basis problem" of determining whether every Banach space has a Schauder basis, with Mazur promising a "live goose" as a reward: Thirty-seven years later, a live goose was awarded by Mazur to Per Enflo in a ceremony that was broadcast throughout Poland.</a:t>
            </a:r>
          </a:p>
          <a:p>
            <a:endParaRPr lang="pl-PL"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a:t>
            </a:r>
            <a:endParaRPr lang="pl-PL" dirty="0"/>
          </a:p>
        </p:txBody>
      </p:sp>
      <p:pic>
        <p:nvPicPr>
          <p:cNvPr id="5" name="Obraz 4" descr="Wacław_Sierpiński.jpg"/>
          <p:cNvPicPr>
            <a:picLocks noChangeAspect="1"/>
          </p:cNvPicPr>
          <p:nvPr/>
        </p:nvPicPr>
        <p:blipFill>
          <a:blip r:embed="rId3" cstate="print"/>
          <a:stretch>
            <a:fillRect/>
          </a:stretch>
        </p:blipFill>
        <p:spPr>
          <a:xfrm>
            <a:off x="7020272" y="1700808"/>
            <a:ext cx="1901056" cy="26355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Prostokąt 5"/>
          <p:cNvSpPr/>
          <p:nvPr/>
        </p:nvSpPr>
        <p:spPr>
          <a:xfrm>
            <a:off x="0" y="116632"/>
            <a:ext cx="9144000" cy="98488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l-PL" sz="5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Stencil" pitchFamily="82" charset="0"/>
              </a:rPr>
              <a:t>WŁADYSŁAW SIERPIŃSKI</a:t>
            </a:r>
            <a:endParaRPr lang="pl-PL"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60000" endA="900" endPos="58000" dir="5400000" sy="-100000" algn="bl" rotWithShape="0"/>
              </a:effectLst>
              <a:latin typeface="Stencil" pitchFamily="82" charset="0"/>
            </a:endParaRPr>
          </a:p>
        </p:txBody>
      </p:sp>
      <p:sp>
        <p:nvSpPr>
          <p:cNvPr id="7" name="pole tekstowe 6"/>
          <p:cNvSpPr txBox="1"/>
          <p:nvPr/>
        </p:nvSpPr>
        <p:spPr>
          <a:xfrm>
            <a:off x="0" y="1124744"/>
            <a:ext cx="9144000" cy="400110"/>
          </a:xfrm>
          <a:prstGeom prst="rect">
            <a:avLst/>
          </a:prstGeom>
          <a:noFill/>
        </p:spPr>
        <p:txBody>
          <a:bodyPr wrap="square" rtlCol="0">
            <a:spAutoFit/>
          </a:bodyPr>
          <a:lstStyle/>
          <a:p>
            <a:pPr algn="ctr"/>
            <a:r>
              <a:rPr lang="pl-PL" sz="2000" noProof="1" smtClean="0">
                <a:latin typeface="Snap ITC" pitchFamily="82" charset="0"/>
              </a:rPr>
              <a:t>(14 March 1882 – 21 October 1969)</a:t>
            </a:r>
            <a:endParaRPr lang="pl-PL" sz="2000" noProof="1">
              <a:latin typeface="Snap ITC" pitchFamily="82" charset="0"/>
            </a:endParaRPr>
          </a:p>
        </p:txBody>
      </p:sp>
      <p:sp>
        <p:nvSpPr>
          <p:cNvPr id="8" name="pole tekstowe 7"/>
          <p:cNvSpPr txBox="1"/>
          <p:nvPr/>
        </p:nvSpPr>
        <p:spPr>
          <a:xfrm>
            <a:off x="0" y="1916832"/>
            <a:ext cx="6876256" cy="4401205"/>
          </a:xfrm>
          <a:prstGeom prst="rect">
            <a:avLst/>
          </a:prstGeom>
          <a:noFill/>
        </p:spPr>
        <p:txBody>
          <a:bodyPr wrap="square" rtlCol="0">
            <a:spAutoFit/>
          </a:bodyPr>
          <a:lstStyle/>
          <a:p>
            <a:pPr algn="ctr"/>
            <a:r>
              <a:rPr lang="pl-PL" sz="2000" dirty="0" smtClean="0">
                <a:latin typeface="Comic Sans MS" pitchFamily="66" charset="0"/>
              </a:rPr>
              <a:t>He </a:t>
            </a:r>
            <a:r>
              <a:rPr lang="en-US" sz="2000" dirty="0" smtClean="0">
                <a:latin typeface="Comic Sans MS" pitchFamily="66" charset="0"/>
              </a:rPr>
              <a:t>was a Polish mathematician. </a:t>
            </a:r>
            <a:endParaRPr lang="pl-PL" sz="2000" dirty="0" smtClean="0">
              <a:latin typeface="Comic Sans MS" pitchFamily="66" charset="0"/>
            </a:endParaRPr>
          </a:p>
          <a:p>
            <a:pPr algn="ctr"/>
            <a:endParaRPr lang="pl-PL" sz="2000" dirty="0" smtClean="0">
              <a:latin typeface="Comic Sans MS" pitchFamily="66" charset="0"/>
            </a:endParaRPr>
          </a:p>
          <a:p>
            <a:pPr algn="ctr"/>
            <a:endParaRPr lang="pl-PL" sz="2000" dirty="0" smtClean="0">
              <a:latin typeface="Comic Sans MS" pitchFamily="66" charset="0"/>
            </a:endParaRPr>
          </a:p>
          <a:p>
            <a:pPr algn="ctr"/>
            <a:r>
              <a:rPr lang="pl-PL" sz="2000" dirty="0" smtClean="0">
                <a:latin typeface="Comic Sans MS" pitchFamily="66" charset="0"/>
              </a:rPr>
              <a:t>Władysław</a:t>
            </a:r>
            <a:r>
              <a:rPr lang="en-US" sz="2000" dirty="0" smtClean="0">
                <a:latin typeface="Comic Sans MS" pitchFamily="66" charset="0"/>
              </a:rPr>
              <a:t> was known for outstanding contributions to set theory (research on the axiom of choice and the continuum hypothesis), number theory, theory of functions and topology. He published over 700 papers and 50 books.</a:t>
            </a:r>
            <a:endParaRPr lang="pl-PL" sz="2000" dirty="0" smtClean="0">
              <a:latin typeface="Comic Sans MS" pitchFamily="66" charset="0"/>
            </a:endParaRPr>
          </a:p>
          <a:p>
            <a:pPr algn="ctr"/>
            <a:endParaRPr lang="en-US" sz="2000" dirty="0" smtClean="0">
              <a:latin typeface="Comic Sans MS" pitchFamily="66" charset="0"/>
            </a:endParaRPr>
          </a:p>
          <a:p>
            <a:pPr algn="ctr"/>
            <a:endParaRPr lang="en-US" sz="2000" dirty="0" smtClean="0">
              <a:latin typeface="Comic Sans MS" pitchFamily="66" charset="0"/>
            </a:endParaRPr>
          </a:p>
          <a:p>
            <a:pPr algn="ctr"/>
            <a:r>
              <a:rPr lang="en-US" sz="2000" noProof="1" smtClean="0">
                <a:latin typeface="Comic Sans MS" pitchFamily="66" charset="0"/>
              </a:rPr>
              <a:t>Three well-known fractals are named after him (the Sierpinski triangle, the Sierpinski carpet and the Sierpinski curve), as are Sierpinski numbers and the associated Sierpiński problem.</a:t>
            </a:r>
            <a:endParaRPr lang="en-US" sz="2000" noProof="1">
              <a:latin typeface="Comic Sans MS" pitchFamily="66" charset="0"/>
            </a:endParaRPr>
          </a:p>
        </p:txBody>
      </p:sp>
      <p:pic>
        <p:nvPicPr>
          <p:cNvPr id="9" name="Obraz 8" descr="1291925676_145330330_1-chemia-matematyka-i-fizykaTanio-i-Skutecznie-bielany-1291925676.gif"/>
          <p:cNvPicPr>
            <a:picLocks noChangeAspect="1"/>
          </p:cNvPicPr>
          <p:nvPr/>
        </p:nvPicPr>
        <p:blipFill>
          <a:blip r:embed="rId4" cstate="print"/>
          <a:stretch>
            <a:fillRect/>
          </a:stretch>
        </p:blipFill>
        <p:spPr>
          <a:xfrm>
            <a:off x="7020272" y="4725144"/>
            <a:ext cx="1872207" cy="1640676"/>
          </a:xfrm>
          <a:prstGeom prst="rect">
            <a:avLst/>
          </a:prstGeom>
        </p:spPr>
      </p:pic>
    </p:spTree>
  </p:cSld>
  <p:clrMapOvr>
    <a:masterClrMapping/>
  </p:clrMapOvr>
  <p:transition spd="med">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0" dur="2000" fill="hold"/>
                                        <p:tgtEl>
                                          <p:spTgt spid="5"/>
                                        </p:tgtEl>
                                        <p:attrNameLst>
                                          <p:attrName>ppt_h</p:attrName>
                                        </p:attrNameLst>
                                      </p:cBhvr>
                                      <p:tavLst>
                                        <p:tav tm="0">
                                          <p:val>
                                            <p:strVal val="#ppt_h"/>
                                          </p:val>
                                        </p:tav>
                                        <p:tav tm="100000">
                                          <p:val>
                                            <p:strVal val="#ppt_h"/>
                                          </p:val>
                                        </p:tav>
                                      </p:tavLst>
                                    </p:anim>
                                    <p:anim calcmode="lin" valueType="num">
                                      <p:cBhvr>
                                        <p:cTn id="11"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4"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1005</Words>
  <Application>Microsoft Office PowerPoint</Application>
  <PresentationFormat>Pokaz na ekranie (4:3)</PresentationFormat>
  <Paragraphs>77</Paragraphs>
  <Slides>11</Slides>
  <Notes>0</Notes>
  <HiddenSlides>0</HiddenSlides>
  <MMClips>1</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 </vt:lpstr>
      <vt:lpstr> </vt:lpstr>
      <vt:lpstr> </vt:lpstr>
      <vt:lpstr> </vt:lpstr>
      <vt:lpstr> </vt:lpstr>
      <vt:lpstr> </vt:lpstr>
      <vt:lpstr> </vt:lpstr>
      <vt:lpstr> </vt:lpstr>
      <vt:lpstr> </vt:lpstr>
      <vt:lpstr> </vt:lpstr>
      <vt:lpstr> </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Weronika_2</dc:creator>
  <cp:lastModifiedBy>Weronika_2</cp:lastModifiedBy>
  <cp:revision>68</cp:revision>
  <dcterms:created xsi:type="dcterms:W3CDTF">2016-12-07T14:40:02Z</dcterms:created>
  <dcterms:modified xsi:type="dcterms:W3CDTF">2016-12-09T14:25:24Z</dcterms:modified>
</cp:coreProperties>
</file>