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3DF3944-B463-487A-8F8B-84E183A821E2}" type="datetimeFigureOut">
              <a:rPr lang="pl-PL" smtClean="0"/>
              <a:t>2016-12-17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2424844288"/>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3DF3944-B463-487A-8F8B-84E183A821E2}" type="datetimeFigureOut">
              <a:rPr lang="pl-PL" smtClean="0"/>
              <a:t>2016-12-17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129377561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3DF3944-B463-487A-8F8B-84E183A821E2}" type="datetimeFigureOut">
              <a:rPr lang="pl-PL" smtClean="0"/>
              <a:t>2016-12-17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132820925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3DF3944-B463-487A-8F8B-84E183A821E2}" type="datetimeFigureOut">
              <a:rPr lang="pl-PL" smtClean="0"/>
              <a:t>2016-12-17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674407799"/>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3DF3944-B463-487A-8F8B-84E183A821E2}" type="datetimeFigureOut">
              <a:rPr lang="pl-PL" smtClean="0"/>
              <a:t>2016-12-17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14455995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3DF3944-B463-487A-8F8B-84E183A821E2}" type="datetimeFigureOut">
              <a:rPr lang="pl-PL" smtClean="0"/>
              <a:t>2016-12-17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120902187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3DF3944-B463-487A-8F8B-84E183A821E2}" type="datetimeFigureOut">
              <a:rPr lang="pl-PL" smtClean="0"/>
              <a:t>2016-12-17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3922725348"/>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3DF3944-B463-487A-8F8B-84E183A821E2}" type="datetimeFigureOut">
              <a:rPr lang="pl-PL" smtClean="0"/>
              <a:t>2016-12-17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296954334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3DF3944-B463-487A-8F8B-84E183A821E2}" type="datetimeFigureOut">
              <a:rPr lang="pl-PL" smtClean="0"/>
              <a:t>2016-12-17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1365598283"/>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3DF3944-B463-487A-8F8B-84E183A821E2}" type="datetimeFigureOut">
              <a:rPr lang="pl-PL" smtClean="0"/>
              <a:t>2016-12-17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145567496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3DF3944-B463-487A-8F8B-84E183A821E2}" type="datetimeFigureOut">
              <a:rPr lang="pl-PL" smtClean="0"/>
              <a:t>2016-12-17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DE7C08-18FE-4328-8E13-E43789821D00}" type="slidenum">
              <a:rPr lang="pl-PL" smtClean="0"/>
              <a:t>‹#›</a:t>
            </a:fld>
            <a:endParaRPr lang="pl-PL"/>
          </a:p>
        </p:txBody>
      </p:sp>
    </p:spTree>
    <p:extLst>
      <p:ext uri="{BB962C8B-B14F-4D97-AF65-F5344CB8AC3E}">
        <p14:creationId xmlns:p14="http://schemas.microsoft.com/office/powerpoint/2010/main" val="316205128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17000" b="-17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F3944-B463-487A-8F8B-84E183A821E2}" type="datetimeFigureOut">
              <a:rPr lang="pl-PL" smtClean="0"/>
              <a:t>2016-12-17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E7C08-18FE-4328-8E13-E43789821D00}" type="slidenum">
              <a:rPr lang="pl-PL" smtClean="0"/>
              <a:t>‹#›</a:t>
            </a:fld>
            <a:endParaRPr lang="pl-PL"/>
          </a:p>
        </p:txBody>
      </p:sp>
    </p:spTree>
    <p:extLst>
      <p:ext uri="{BB962C8B-B14F-4D97-AF65-F5344CB8AC3E}">
        <p14:creationId xmlns:p14="http://schemas.microsoft.com/office/powerpoint/2010/main" val="2153997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4" name="Tytuł 3"/>
          <p:cNvSpPr>
            <a:spLocks noGrp="1"/>
          </p:cNvSpPr>
          <p:nvPr>
            <p:ph type="title"/>
          </p:nvPr>
        </p:nvSpPr>
        <p:spPr>
          <a:xfrm>
            <a:off x="683568" y="2132856"/>
            <a:ext cx="8229600"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pl-PL" sz="7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Polish</a:t>
            </a:r>
            <a:r>
              <a:rPr lang="pl-PL"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pl-PL" sz="72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Mathematicians</a:t>
            </a:r>
            <a:endParaRPr lang="pl-PL"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653527448"/>
      </p:ext>
    </p:extLst>
  </p:cSld>
  <p:clrMapOvr>
    <a:masterClrMapping/>
  </p:clrMapOvr>
  <p:transition spd="slow"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578" y="1894902"/>
            <a:ext cx="2717800" cy="3416300"/>
          </a:xfrm>
          <a:prstGeom prst="rect">
            <a:avLst/>
          </a:prstGeom>
          <a:ln>
            <a:noFill/>
          </a:ln>
          <a:effectLst>
            <a:outerShdw blurRad="190500" algn="tl" rotWithShape="0">
              <a:srgbClr val="000000">
                <a:alpha val="70000"/>
              </a:srgbClr>
            </a:outerShdw>
          </a:effectLst>
        </p:spPr>
      </p:pic>
      <p:sp>
        <p:nvSpPr>
          <p:cNvPr id="3" name="Prostokąt 2"/>
          <p:cNvSpPr/>
          <p:nvPr/>
        </p:nvSpPr>
        <p:spPr>
          <a:xfrm>
            <a:off x="1933478" y="404664"/>
            <a:ext cx="4883709" cy="923330"/>
          </a:xfrm>
          <a:prstGeom prst="rect">
            <a:avLst/>
          </a:prstGeom>
          <a:noFill/>
        </p:spPr>
        <p:txBody>
          <a:bodyPr wrap="none" lIns="91440" tIns="45720" rIns="91440" bIns="45720">
            <a:spAutoFit/>
          </a:bodyPr>
          <a:lstStyle/>
          <a:p>
            <a:pPr algn="ctr"/>
            <a:r>
              <a:rPr lang="pl-PL"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LEON CHWISTEK</a:t>
            </a:r>
            <a:endParaRPr lang="pl-PL"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Tabela 3"/>
          <p:cNvGraphicFramePr>
            <a:graphicFrameLocks noGrp="1"/>
          </p:cNvGraphicFramePr>
          <p:nvPr>
            <p:extLst>
              <p:ext uri="{D42A27DB-BD31-4B8C-83A1-F6EECF244321}">
                <p14:modId xmlns:p14="http://schemas.microsoft.com/office/powerpoint/2010/main" val="3589152396"/>
              </p:ext>
            </p:extLst>
          </p:nvPr>
        </p:nvGraphicFramePr>
        <p:xfrm>
          <a:off x="3995936" y="2636912"/>
          <a:ext cx="4802083" cy="1737360"/>
        </p:xfrm>
        <a:graphic>
          <a:graphicData uri="http://schemas.openxmlformats.org/drawingml/2006/table">
            <a:tbl>
              <a:tblPr firstRow="1" bandRow="1">
                <a:tableStyleId>{EB9631B5-78F2-41C9-869B-9F39066F8104}</a:tableStyleId>
              </a:tblPr>
              <a:tblGrid>
                <a:gridCol w="4802083"/>
              </a:tblGrid>
              <a:tr h="298832">
                <a:tc>
                  <a:txBody>
                    <a:bodyPr/>
                    <a:lstStyle/>
                    <a:p>
                      <a:r>
                        <a:rPr lang="pl-PL" dirty="0" smtClean="0"/>
                        <a:t>He</a:t>
                      </a:r>
                      <a:r>
                        <a:rPr lang="pl-PL" baseline="0" dirty="0" smtClean="0"/>
                        <a:t> was </a:t>
                      </a:r>
                      <a:r>
                        <a:rPr lang="pl-PL" baseline="0" dirty="0" err="1" smtClean="0"/>
                        <a:t>born</a:t>
                      </a:r>
                      <a:r>
                        <a:rPr lang="pl-PL" baseline="0" dirty="0" smtClean="0"/>
                        <a:t> </a:t>
                      </a:r>
                      <a:r>
                        <a:rPr lang="pl-PL" baseline="0" dirty="0" err="1" smtClean="0"/>
                        <a:t>is</a:t>
                      </a:r>
                      <a:r>
                        <a:rPr lang="pl-PL" baseline="0" dirty="0" smtClean="0"/>
                        <a:t> </a:t>
                      </a:r>
                      <a:r>
                        <a:rPr lang="pl-PL" baseline="0" dirty="0" err="1" smtClean="0"/>
                        <a:t>June</a:t>
                      </a:r>
                      <a:r>
                        <a:rPr lang="pl-PL" baseline="0" dirty="0" smtClean="0"/>
                        <a:t> 13, 1884 in </a:t>
                      </a:r>
                      <a:r>
                        <a:rPr lang="pl-PL" baseline="0" dirty="0" err="1" smtClean="0"/>
                        <a:t>Cracow</a:t>
                      </a:r>
                      <a:r>
                        <a:rPr lang="pl-PL" baseline="0" dirty="0" smtClean="0"/>
                        <a:t>.</a:t>
                      </a:r>
                      <a:endParaRPr lang="pl-PL" dirty="0"/>
                    </a:p>
                  </a:txBody>
                  <a:tcPr/>
                </a:tc>
              </a:tr>
              <a:tr h="298832">
                <a:tc>
                  <a:txBody>
                    <a:bodyPr/>
                    <a:lstStyle/>
                    <a:p>
                      <a:r>
                        <a:rPr lang="pl-PL" dirty="0" err="1" smtClean="0"/>
                        <a:t>Parents</a:t>
                      </a:r>
                      <a:r>
                        <a:rPr lang="pl-PL" dirty="0" smtClean="0"/>
                        <a:t>: Bronisław i Emilia Mazowieccy</a:t>
                      </a:r>
                      <a:endParaRPr lang="pl-PL" dirty="0"/>
                    </a:p>
                  </a:txBody>
                  <a:tcPr/>
                </a:tc>
              </a:tr>
              <a:tr h="298832">
                <a:tc>
                  <a:txBody>
                    <a:bodyPr/>
                    <a:lstStyle/>
                    <a:p>
                      <a:r>
                        <a:rPr lang="pl-PL" dirty="0" err="1" smtClean="0"/>
                        <a:t>Wife</a:t>
                      </a:r>
                      <a:r>
                        <a:rPr lang="pl-PL" dirty="0" smtClean="0"/>
                        <a:t>:</a:t>
                      </a:r>
                      <a:r>
                        <a:rPr lang="pl-PL" baseline="0" dirty="0" smtClean="0"/>
                        <a:t> Olga Steinhaus</a:t>
                      </a:r>
                      <a:endParaRPr lang="pl-PL" dirty="0"/>
                    </a:p>
                  </a:txBody>
                  <a:tcPr/>
                </a:tc>
              </a:tr>
              <a:tr h="298832">
                <a:tc>
                  <a:txBody>
                    <a:bodyPr/>
                    <a:lstStyle/>
                    <a:p>
                      <a:r>
                        <a:rPr lang="pl-PL" dirty="0" smtClean="0"/>
                        <a:t>He was </a:t>
                      </a:r>
                      <a:r>
                        <a:rPr lang="pl-PL" dirty="0" err="1" smtClean="0"/>
                        <a:t>Polish</a:t>
                      </a:r>
                      <a:r>
                        <a:rPr lang="pl-PL" dirty="0" smtClean="0"/>
                        <a:t> </a:t>
                      </a:r>
                      <a:r>
                        <a:rPr lang="pl-PL" dirty="0" err="1" smtClean="0"/>
                        <a:t>painter</a:t>
                      </a:r>
                      <a:r>
                        <a:rPr lang="pl-PL" dirty="0" smtClean="0"/>
                        <a:t>, </a:t>
                      </a:r>
                      <a:r>
                        <a:rPr lang="pl-PL" dirty="0" err="1" smtClean="0"/>
                        <a:t>philosopher</a:t>
                      </a:r>
                      <a:r>
                        <a:rPr lang="pl-PL" dirty="0" smtClean="0"/>
                        <a:t>, </a:t>
                      </a:r>
                      <a:r>
                        <a:rPr lang="pl-PL" dirty="0" err="1" smtClean="0"/>
                        <a:t>mathematician</a:t>
                      </a:r>
                      <a:r>
                        <a:rPr lang="pl-PL" dirty="0" smtClean="0"/>
                        <a:t>, art </a:t>
                      </a:r>
                      <a:r>
                        <a:rPr lang="pl-PL" dirty="0" err="1" smtClean="0"/>
                        <a:t>theoretician</a:t>
                      </a:r>
                      <a:r>
                        <a:rPr lang="pl-PL" dirty="0" smtClean="0"/>
                        <a:t>, </a:t>
                      </a:r>
                      <a:r>
                        <a:rPr lang="pl-PL" dirty="0" err="1" smtClean="0"/>
                        <a:t>logician</a:t>
                      </a:r>
                      <a:r>
                        <a:rPr lang="pl-PL" dirty="0" smtClean="0"/>
                        <a:t>.</a:t>
                      </a:r>
                      <a:endParaRPr lang="pl-PL" dirty="0"/>
                    </a:p>
                  </a:txBody>
                  <a:tcPr/>
                </a:tc>
              </a:tr>
            </a:tbl>
          </a:graphicData>
        </a:graphic>
      </p:graphicFrame>
    </p:spTree>
    <p:extLst>
      <p:ext uri="{BB962C8B-B14F-4D97-AF65-F5344CB8AC3E}">
        <p14:creationId xmlns:p14="http://schemas.microsoft.com/office/powerpoint/2010/main" val="14609955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2000"/>
                                        <p:tgtEl>
                                          <p:spTgt spid="2"/>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55576" y="1412776"/>
            <a:ext cx="7704856" cy="3046988"/>
          </a:xfrm>
          <a:prstGeom prst="rect">
            <a:avLst/>
          </a:prstGeom>
          <a:noFill/>
        </p:spPr>
        <p:txBody>
          <a:bodyPr wrap="square" rtlCol="0">
            <a:spAutoFit/>
          </a:bodyPr>
          <a:lstStyle/>
          <a:p>
            <a:pPr algn="ctr"/>
            <a:r>
              <a:rPr lang="en-US" sz="3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was a professor at </a:t>
            </a:r>
            <a:r>
              <a:rPr lang="en-US" sz="3200" b="1" i="1" dirty="0" err="1"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Lwowski</a:t>
            </a:r>
            <a:r>
              <a:rPr lang="en-US" sz="3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University. During his life he mainly took up logic. Since 1922 he lectured on mathematics at </a:t>
            </a:r>
            <a:r>
              <a:rPr lang="en-US" sz="3200" b="1" i="1" dirty="0" err="1"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Jagielloński</a:t>
            </a:r>
            <a:r>
              <a:rPr lang="en-US" sz="3200" b="1" i="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University where he habilitated in mathematical logic in 1928. He taught mathematical analysis. </a:t>
            </a:r>
            <a:endParaRPr lang="en-US" sz="3200" b="1" i="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0109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1844824"/>
            <a:ext cx="2488260" cy="3438550"/>
          </a:xfrm>
          <a:prstGeom prst="rect">
            <a:avLst/>
          </a:prstGeom>
          <a:ln>
            <a:noFill/>
          </a:ln>
          <a:effectLst>
            <a:outerShdw blurRad="190500" algn="tl" rotWithShape="0">
              <a:srgbClr val="000000">
                <a:alpha val="70000"/>
              </a:srgbClr>
            </a:outerShdw>
          </a:effectLst>
        </p:spPr>
      </p:pic>
      <p:sp>
        <p:nvSpPr>
          <p:cNvPr id="3" name="Prostokąt 2"/>
          <p:cNvSpPr/>
          <p:nvPr/>
        </p:nvSpPr>
        <p:spPr>
          <a:xfrm>
            <a:off x="2208900" y="476672"/>
            <a:ext cx="468044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KAROL BORSUK</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Tabela 3"/>
          <p:cNvGraphicFramePr>
            <a:graphicFrameLocks noGrp="1"/>
          </p:cNvGraphicFramePr>
          <p:nvPr>
            <p:extLst>
              <p:ext uri="{D42A27DB-BD31-4B8C-83A1-F6EECF244321}">
                <p14:modId xmlns:p14="http://schemas.microsoft.com/office/powerpoint/2010/main" val="116056160"/>
              </p:ext>
            </p:extLst>
          </p:nvPr>
        </p:nvGraphicFramePr>
        <p:xfrm>
          <a:off x="3779912" y="2420888"/>
          <a:ext cx="4608512" cy="1828800"/>
        </p:xfrm>
        <a:graphic>
          <a:graphicData uri="http://schemas.openxmlformats.org/drawingml/2006/table">
            <a:tbl>
              <a:tblPr firstRow="1" bandRow="1">
                <a:tableStyleId>{21E4AEA4-8DFA-4A89-87EB-49C32662AFE0}</a:tableStyleId>
              </a:tblPr>
              <a:tblGrid>
                <a:gridCol w="4608512"/>
              </a:tblGrid>
              <a:tr h="270029">
                <a:tc>
                  <a:txBody>
                    <a:bodyPr/>
                    <a:lstStyle/>
                    <a:p>
                      <a:r>
                        <a:rPr lang="en-US" dirty="0" smtClean="0"/>
                        <a:t>He was born in May 05, 1905 in Warsaw.</a:t>
                      </a:r>
                      <a:endParaRPr lang="pl-PL" dirty="0"/>
                    </a:p>
                  </a:txBody>
                  <a:tcPr/>
                </a:tc>
              </a:tr>
              <a:tr h="270029">
                <a:tc>
                  <a:txBody>
                    <a:bodyPr/>
                    <a:lstStyle/>
                    <a:p>
                      <a:r>
                        <a:rPr lang="pl-PL" dirty="0" err="1" smtClean="0"/>
                        <a:t>Parents</a:t>
                      </a:r>
                      <a:r>
                        <a:rPr lang="pl-PL" dirty="0" smtClean="0"/>
                        <a:t>:</a:t>
                      </a:r>
                      <a:r>
                        <a:rPr lang="pl-PL" baseline="0" dirty="0" smtClean="0"/>
                        <a:t> Marcin i Zofia z Maciejewskich</a:t>
                      </a:r>
                      <a:endParaRPr lang="pl-PL" dirty="0"/>
                    </a:p>
                  </a:txBody>
                  <a:tcPr/>
                </a:tc>
              </a:tr>
              <a:tr h="270029">
                <a:tc>
                  <a:txBody>
                    <a:bodyPr/>
                    <a:lstStyle/>
                    <a:p>
                      <a:r>
                        <a:rPr lang="pl-PL" dirty="0" err="1" smtClean="0"/>
                        <a:t>Daughter</a:t>
                      </a:r>
                      <a:r>
                        <a:rPr lang="pl-PL" dirty="0" smtClean="0"/>
                        <a:t>:</a:t>
                      </a:r>
                      <a:r>
                        <a:rPr lang="pl-PL" baseline="0" dirty="0" smtClean="0"/>
                        <a:t> Magdalena </a:t>
                      </a:r>
                      <a:r>
                        <a:rPr lang="pl-PL" baseline="0" dirty="0" err="1" smtClean="0"/>
                        <a:t>Białynicka-Birule</a:t>
                      </a:r>
                      <a:endParaRPr lang="pl-PL" dirty="0"/>
                    </a:p>
                  </a:txBody>
                  <a:tcPr/>
                </a:tc>
              </a:tr>
              <a:tr h="270029">
                <a:tc>
                  <a:txBody>
                    <a:bodyPr/>
                    <a:lstStyle/>
                    <a:p>
                      <a:r>
                        <a:rPr lang="pl-PL" dirty="0" smtClean="0"/>
                        <a:t>He was </a:t>
                      </a:r>
                      <a:r>
                        <a:rPr lang="pl-PL" dirty="0" err="1" smtClean="0"/>
                        <a:t>Polish</a:t>
                      </a:r>
                      <a:r>
                        <a:rPr lang="pl-PL" baseline="0" dirty="0" smtClean="0"/>
                        <a:t> </a:t>
                      </a:r>
                      <a:r>
                        <a:rPr lang="pl-PL" baseline="0" dirty="0" err="1" smtClean="0"/>
                        <a:t>mathematician</a:t>
                      </a:r>
                      <a:r>
                        <a:rPr lang="pl-PL" baseline="0" dirty="0" smtClean="0"/>
                        <a:t>.</a:t>
                      </a:r>
                      <a:endParaRPr lang="pl-PL" dirty="0"/>
                    </a:p>
                  </a:txBody>
                  <a:tcPr/>
                </a:tc>
              </a:tr>
              <a:tr h="270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 died in January 24,</a:t>
                      </a:r>
                      <a:r>
                        <a:rPr lang="pl-PL" dirty="0" smtClean="0"/>
                        <a:t> </a:t>
                      </a:r>
                      <a:r>
                        <a:rPr lang="en-US" dirty="0" smtClean="0"/>
                        <a:t>1982 in Warsaw.</a:t>
                      </a:r>
                      <a:endParaRPr lang="pl-PL" dirty="0" smtClean="0"/>
                    </a:p>
                  </a:txBody>
                  <a:tcPr/>
                </a:tc>
              </a:tr>
            </a:tbl>
          </a:graphicData>
        </a:graphic>
      </p:graphicFrame>
    </p:spTree>
    <p:extLst>
      <p:ext uri="{BB962C8B-B14F-4D97-AF65-F5344CB8AC3E}">
        <p14:creationId xmlns:p14="http://schemas.microsoft.com/office/powerpoint/2010/main" val="26106262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7544" y="764704"/>
            <a:ext cx="8352928" cy="4401205"/>
          </a:xfrm>
          <a:prstGeom prst="rect">
            <a:avLst/>
          </a:prstGeom>
          <a:noFill/>
        </p:spPr>
        <p:txBody>
          <a:bodyPr wrap="square" rtlCol="0">
            <a:spAutoFit/>
          </a:bodyPr>
          <a:lstStyle/>
          <a:p>
            <a:pPr algn="ctr"/>
            <a:r>
              <a:rPr lang="en-US" sz="2800" b="1" i="1" dirty="0" smtClean="0">
                <a:solidFill>
                  <a:srgbClr val="FF0000"/>
                </a:solidFill>
                <a:effectLst>
                  <a:outerShdw blurRad="38100" dist="38100" dir="2700000" algn="tl">
                    <a:srgbClr val="000000">
                      <a:alpha val="43137"/>
                    </a:srgbClr>
                  </a:outerShdw>
                </a:effectLst>
              </a:rPr>
              <a:t>He lectured in 60 mathematical </a:t>
            </a:r>
            <a:r>
              <a:rPr lang="en-US" sz="2800" b="1" i="1" dirty="0" err="1" smtClean="0">
                <a:solidFill>
                  <a:srgbClr val="FF0000"/>
                </a:solidFill>
                <a:effectLst>
                  <a:outerShdw blurRad="38100" dist="38100" dir="2700000" algn="tl">
                    <a:srgbClr val="000000">
                      <a:alpha val="43137"/>
                    </a:srgbClr>
                  </a:outerShdw>
                </a:effectLst>
              </a:rPr>
              <a:t>centres</a:t>
            </a:r>
            <a:r>
              <a:rPr lang="en-US" sz="2800" b="1" i="1" dirty="0" smtClean="0">
                <a:solidFill>
                  <a:srgbClr val="FF0000"/>
                </a:solidFill>
                <a:effectLst>
                  <a:outerShdw blurRad="38100" dist="38100" dir="2700000" algn="tl">
                    <a:srgbClr val="000000">
                      <a:alpha val="43137"/>
                    </a:srgbClr>
                  </a:outerShdw>
                </a:effectLst>
              </a:rPr>
              <a:t> around the world. He was a member of Polish Mathematical Society and editorial committee of Bulletin "PAN" which concerned mathematics, physics and astronomy. </a:t>
            </a:r>
          </a:p>
          <a:p>
            <a:pPr algn="ctr"/>
            <a:r>
              <a:rPr lang="en-US" sz="2800" b="1" i="1" dirty="0" smtClean="0">
                <a:solidFill>
                  <a:srgbClr val="FF0000"/>
                </a:solidFill>
                <a:effectLst>
                  <a:outerShdw blurRad="38100" dist="38100" dir="2700000" algn="tl">
                    <a:srgbClr val="000000">
                      <a:alpha val="43137"/>
                    </a:srgbClr>
                  </a:outerShdw>
                </a:effectLst>
              </a:rPr>
              <a:t>He was an outstanding specialist in a field of topology. He wrote and published over 170 research works. Many of them had an influence on topology. 133 of his chosen publications were published as "Collected Works".</a:t>
            </a:r>
          </a:p>
          <a:p>
            <a:pPr algn="ctr"/>
            <a:r>
              <a:rPr lang="en-US" sz="2800" b="1" i="1" dirty="0" smtClean="0">
                <a:solidFill>
                  <a:srgbClr val="FF0000"/>
                </a:solidFill>
                <a:effectLst>
                  <a:outerShdw blurRad="38100" dist="38100" dir="2700000" algn="tl">
                    <a:srgbClr val="000000">
                      <a:alpha val="43137"/>
                    </a:srgbClr>
                  </a:outerShdw>
                </a:effectLst>
              </a:rPr>
              <a:t>He wrote several academic textbooks as well.</a:t>
            </a:r>
            <a:endParaRPr lang="pl-PL" sz="2800"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94876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1916832"/>
            <a:ext cx="2291556" cy="3312368"/>
          </a:xfrm>
          <a:prstGeom prst="rect">
            <a:avLst/>
          </a:prstGeom>
          <a:ln>
            <a:noFill/>
          </a:ln>
          <a:effectLst>
            <a:outerShdw blurRad="190500" algn="tl" rotWithShape="0">
              <a:srgbClr val="000000">
                <a:alpha val="70000"/>
              </a:srgbClr>
            </a:outerShdw>
          </a:effectLst>
        </p:spPr>
      </p:pic>
      <p:sp>
        <p:nvSpPr>
          <p:cNvPr id="3" name="pole tekstowe 2"/>
          <p:cNvSpPr txBox="1"/>
          <p:nvPr/>
        </p:nvSpPr>
        <p:spPr>
          <a:xfrm>
            <a:off x="1259632" y="332656"/>
            <a:ext cx="6768752" cy="92333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pl-PL"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Kazimierz Kuratowski</a:t>
            </a:r>
            <a:endParaRPr lang="pl-PL"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4" name="Tabela 3"/>
          <p:cNvGraphicFramePr>
            <a:graphicFrameLocks noGrp="1"/>
          </p:cNvGraphicFramePr>
          <p:nvPr>
            <p:extLst>
              <p:ext uri="{D42A27DB-BD31-4B8C-83A1-F6EECF244321}">
                <p14:modId xmlns:p14="http://schemas.microsoft.com/office/powerpoint/2010/main" val="3552103454"/>
              </p:ext>
            </p:extLst>
          </p:nvPr>
        </p:nvGraphicFramePr>
        <p:xfrm>
          <a:off x="3707904" y="2276872"/>
          <a:ext cx="4536504" cy="1828800"/>
        </p:xfrm>
        <a:graphic>
          <a:graphicData uri="http://schemas.openxmlformats.org/drawingml/2006/table">
            <a:tbl>
              <a:tblPr firstRow="1" bandRow="1">
                <a:tableStyleId>{93296810-A885-4BE3-A3E7-6D5BEEA58F35}</a:tableStyleId>
              </a:tblPr>
              <a:tblGrid>
                <a:gridCol w="4536504"/>
              </a:tblGrid>
              <a:tr h="337273">
                <a:tc>
                  <a:txBody>
                    <a:bodyPr/>
                    <a:lstStyle/>
                    <a:p>
                      <a:r>
                        <a:rPr lang="pl-PL" dirty="0" smtClean="0"/>
                        <a:t>He was </a:t>
                      </a:r>
                      <a:r>
                        <a:rPr lang="pl-PL" dirty="0" err="1" smtClean="0"/>
                        <a:t>born</a:t>
                      </a:r>
                      <a:r>
                        <a:rPr lang="pl-PL" dirty="0" smtClean="0"/>
                        <a:t> </a:t>
                      </a:r>
                      <a:r>
                        <a:rPr lang="pl-PL" dirty="0" err="1" smtClean="0"/>
                        <a:t>is</a:t>
                      </a:r>
                      <a:r>
                        <a:rPr lang="pl-PL" dirty="0" smtClean="0"/>
                        <a:t> </a:t>
                      </a:r>
                      <a:r>
                        <a:rPr lang="pl-PL" dirty="0" err="1" smtClean="0"/>
                        <a:t>February</a:t>
                      </a:r>
                      <a:r>
                        <a:rPr lang="pl-PL" baseline="0" dirty="0" smtClean="0"/>
                        <a:t> 02, 1896 in </a:t>
                      </a:r>
                      <a:r>
                        <a:rPr lang="pl-PL" baseline="0" dirty="0" err="1" smtClean="0"/>
                        <a:t>Warsaw</a:t>
                      </a:r>
                      <a:r>
                        <a:rPr lang="pl-PL" baseline="0" dirty="0" smtClean="0"/>
                        <a:t>.</a:t>
                      </a:r>
                      <a:endParaRPr lang="pl-PL" dirty="0"/>
                    </a:p>
                  </a:txBody>
                  <a:tcPr/>
                </a:tc>
              </a:tr>
              <a:tr h="341958">
                <a:tc>
                  <a:txBody>
                    <a:bodyPr/>
                    <a:lstStyle/>
                    <a:p>
                      <a:r>
                        <a:rPr lang="pl-PL" dirty="0" err="1" smtClean="0"/>
                        <a:t>Parents</a:t>
                      </a:r>
                      <a:r>
                        <a:rPr lang="pl-PL" dirty="0" smtClean="0"/>
                        <a:t>:</a:t>
                      </a:r>
                      <a:r>
                        <a:rPr lang="pl-PL" baseline="0" dirty="0" smtClean="0"/>
                        <a:t> Marek </a:t>
                      </a:r>
                      <a:r>
                        <a:rPr lang="pl-PL" baseline="0" dirty="0" err="1" smtClean="0"/>
                        <a:t>Kuratow</a:t>
                      </a:r>
                      <a:r>
                        <a:rPr lang="pl-PL" baseline="0" dirty="0" smtClean="0"/>
                        <a:t> i Róża </a:t>
                      </a:r>
                      <a:r>
                        <a:rPr lang="pl-PL" baseline="0" dirty="0" err="1" smtClean="0"/>
                        <a:t>Karzewska</a:t>
                      </a:r>
                      <a:r>
                        <a:rPr lang="pl-PL" baseline="0" dirty="0" smtClean="0"/>
                        <a:t>.</a:t>
                      </a:r>
                      <a:endParaRPr lang="pl-PL" dirty="0"/>
                    </a:p>
                  </a:txBody>
                  <a:tcPr/>
                </a:tc>
              </a:tr>
              <a:tr h="341958">
                <a:tc>
                  <a:txBody>
                    <a:bodyPr/>
                    <a:lstStyle/>
                    <a:p>
                      <a:r>
                        <a:rPr lang="pl-PL" dirty="0" err="1" smtClean="0"/>
                        <a:t>Daughter</a:t>
                      </a:r>
                      <a:r>
                        <a:rPr lang="pl-PL" dirty="0" smtClean="0"/>
                        <a:t>: Zofia</a:t>
                      </a:r>
                      <a:endParaRPr lang="pl-PL" dirty="0"/>
                    </a:p>
                  </a:txBody>
                  <a:tcPr/>
                </a:tc>
              </a:tr>
              <a:tr h="341958">
                <a:tc>
                  <a:txBody>
                    <a:bodyPr/>
                    <a:lstStyle/>
                    <a:p>
                      <a:r>
                        <a:rPr lang="pl-PL" dirty="0" smtClean="0"/>
                        <a:t>He was </a:t>
                      </a:r>
                      <a:r>
                        <a:rPr lang="pl-PL" dirty="0" err="1" smtClean="0"/>
                        <a:t>Polish</a:t>
                      </a:r>
                      <a:r>
                        <a:rPr lang="pl-PL" dirty="0" smtClean="0"/>
                        <a:t> </a:t>
                      </a:r>
                      <a:r>
                        <a:rPr lang="pl-PL" dirty="0" err="1" smtClean="0"/>
                        <a:t>mathematician</a:t>
                      </a:r>
                      <a:r>
                        <a:rPr lang="pl-PL" dirty="0" smtClean="0"/>
                        <a:t>.</a:t>
                      </a:r>
                      <a:endParaRPr lang="pl-PL" dirty="0"/>
                    </a:p>
                  </a:txBody>
                  <a:tcPr/>
                </a:tc>
              </a:tr>
              <a:tr h="341958">
                <a:tc>
                  <a:txBody>
                    <a:bodyPr/>
                    <a:lstStyle/>
                    <a:p>
                      <a:r>
                        <a:rPr lang="pl-PL" dirty="0" smtClean="0"/>
                        <a:t>He </a:t>
                      </a:r>
                      <a:r>
                        <a:rPr lang="pl-PL" dirty="0" err="1" smtClean="0"/>
                        <a:t>died</a:t>
                      </a:r>
                      <a:r>
                        <a:rPr lang="pl-PL" dirty="0" smtClean="0"/>
                        <a:t> in</a:t>
                      </a:r>
                      <a:r>
                        <a:rPr lang="pl-PL" baseline="0" dirty="0" smtClean="0"/>
                        <a:t> </a:t>
                      </a:r>
                      <a:r>
                        <a:rPr lang="pl-PL" baseline="0" dirty="0" err="1" smtClean="0"/>
                        <a:t>June</a:t>
                      </a:r>
                      <a:r>
                        <a:rPr lang="pl-PL" baseline="0" dirty="0" smtClean="0"/>
                        <a:t> 18, 1980 in </a:t>
                      </a:r>
                      <a:r>
                        <a:rPr lang="pl-PL" baseline="0" dirty="0" err="1" smtClean="0"/>
                        <a:t>Warsaw</a:t>
                      </a:r>
                      <a:r>
                        <a:rPr lang="pl-PL" baseline="0" dirty="0" smtClean="0"/>
                        <a:t>.</a:t>
                      </a:r>
                      <a:endParaRPr lang="pl-PL" dirty="0"/>
                    </a:p>
                  </a:txBody>
                  <a:tcPr/>
                </a:tc>
              </a:tr>
            </a:tbl>
          </a:graphicData>
        </a:graphic>
      </p:graphicFrame>
    </p:spTree>
    <p:extLst>
      <p:ext uri="{BB962C8B-B14F-4D97-AF65-F5344CB8AC3E}">
        <p14:creationId xmlns:p14="http://schemas.microsoft.com/office/powerpoint/2010/main" val="9103892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692696"/>
            <a:ext cx="8280920" cy="4893647"/>
          </a:xfrm>
          <a:prstGeom prst="rect">
            <a:avLst/>
          </a:prstGeom>
          <a:noFill/>
        </p:spPr>
        <p:txBody>
          <a:bodyPr wrap="square" rtlCol="0">
            <a:spAutoFit/>
          </a:bodyPr>
          <a:lstStyle/>
          <a:p>
            <a:pPr algn="ctr"/>
            <a:r>
              <a:rPr lang="en-US" sz="2600" b="1" i="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was Professor of the Polytechnic Institute of forensic and Warsaw University. From his hands came a lot of work, mainly in the area of topology and set theory. During the SECOND world war, taught at a secret University in Warsaw, and after graduation got a job at the University of Warsaw. He was Chairman of the Polish Mathematical Society, the Director of the Mathematical Institute of the Polish Academy of Sciences, which was established on his initiative. Is the author of </a:t>
            </a:r>
            <a:r>
              <a:rPr lang="en-US" sz="2600" b="1" i="1" dirty="0" err="1"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popularnonaukowej</a:t>
            </a:r>
            <a:r>
              <a:rPr lang="en-US" sz="2600" b="1" i="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 half century of Polish mathematics", and textbooks: Theory of sets introduction to set theory and topology, lectures differential calculus and one variable.</a:t>
            </a:r>
            <a:endParaRPr lang="pl-PL" sz="2600" b="1" i="1"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9581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360</Words>
  <Application>Microsoft Office PowerPoint</Application>
  <PresentationFormat>Pokaz na ekranie (4:3)</PresentationFormat>
  <Paragraphs>23</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Motyw pakietu Office</vt:lpstr>
      <vt:lpstr>Polish Mathematicians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Polish Mathematicians</dc:title>
  <dc:creator>Admin</dc:creator>
  <cp:lastModifiedBy>Admin</cp:lastModifiedBy>
  <cp:revision>7</cp:revision>
  <dcterms:created xsi:type="dcterms:W3CDTF">2016-12-17T08:24:07Z</dcterms:created>
  <dcterms:modified xsi:type="dcterms:W3CDTF">2016-12-17T09:30:58Z</dcterms:modified>
</cp:coreProperties>
</file>