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F413D32-FCF1-4E78-82D6-B987C15743B1}" type="datetimeFigureOut">
              <a:rPr lang="pl-PL" smtClean="0"/>
              <a:t>2016-12-16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FD85AC7-6270-4CDC-B68E-6E4747B0DB1A}" type="slidenum">
              <a:rPr lang="pl-PL" smtClean="0"/>
              <a:t>‹#›</a:t>
            </a:fld>
            <a:endParaRPr lang="pl-PL"/>
          </a:p>
        </p:txBody>
      </p:sp>
    </p:spTree>
    <p:extLst>
      <p:ext uri="{BB962C8B-B14F-4D97-AF65-F5344CB8AC3E}">
        <p14:creationId xmlns:p14="http://schemas.microsoft.com/office/powerpoint/2010/main" val="2119468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F413D32-FCF1-4E78-82D6-B987C15743B1}" type="datetimeFigureOut">
              <a:rPr lang="pl-PL" smtClean="0"/>
              <a:t>2016-12-16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FD85AC7-6270-4CDC-B68E-6E4747B0DB1A}" type="slidenum">
              <a:rPr lang="pl-PL" smtClean="0"/>
              <a:t>‹#›</a:t>
            </a:fld>
            <a:endParaRPr lang="pl-PL"/>
          </a:p>
        </p:txBody>
      </p:sp>
    </p:spTree>
    <p:extLst>
      <p:ext uri="{BB962C8B-B14F-4D97-AF65-F5344CB8AC3E}">
        <p14:creationId xmlns:p14="http://schemas.microsoft.com/office/powerpoint/2010/main" val="749437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F413D32-FCF1-4E78-82D6-B987C15743B1}" type="datetimeFigureOut">
              <a:rPr lang="pl-PL" smtClean="0"/>
              <a:t>2016-12-16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FD85AC7-6270-4CDC-B68E-6E4747B0DB1A}" type="slidenum">
              <a:rPr lang="pl-PL" smtClean="0"/>
              <a:t>‹#›</a:t>
            </a:fld>
            <a:endParaRPr lang="pl-PL"/>
          </a:p>
        </p:txBody>
      </p:sp>
    </p:spTree>
    <p:extLst>
      <p:ext uri="{BB962C8B-B14F-4D97-AF65-F5344CB8AC3E}">
        <p14:creationId xmlns:p14="http://schemas.microsoft.com/office/powerpoint/2010/main" val="534801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F413D32-FCF1-4E78-82D6-B987C15743B1}" type="datetimeFigureOut">
              <a:rPr lang="pl-PL" smtClean="0"/>
              <a:t>2016-12-16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FD85AC7-6270-4CDC-B68E-6E4747B0DB1A}" type="slidenum">
              <a:rPr lang="pl-PL" smtClean="0"/>
              <a:t>‹#›</a:t>
            </a:fld>
            <a:endParaRPr lang="pl-PL"/>
          </a:p>
        </p:txBody>
      </p:sp>
    </p:spTree>
    <p:extLst>
      <p:ext uri="{BB962C8B-B14F-4D97-AF65-F5344CB8AC3E}">
        <p14:creationId xmlns:p14="http://schemas.microsoft.com/office/powerpoint/2010/main" val="3844784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F413D32-FCF1-4E78-82D6-B987C15743B1}" type="datetimeFigureOut">
              <a:rPr lang="pl-PL" smtClean="0"/>
              <a:t>2016-12-16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FD85AC7-6270-4CDC-B68E-6E4747B0DB1A}" type="slidenum">
              <a:rPr lang="pl-PL" smtClean="0"/>
              <a:t>‹#›</a:t>
            </a:fld>
            <a:endParaRPr lang="pl-PL"/>
          </a:p>
        </p:txBody>
      </p:sp>
    </p:spTree>
    <p:extLst>
      <p:ext uri="{BB962C8B-B14F-4D97-AF65-F5344CB8AC3E}">
        <p14:creationId xmlns:p14="http://schemas.microsoft.com/office/powerpoint/2010/main" val="392758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F413D32-FCF1-4E78-82D6-B987C15743B1}" type="datetimeFigureOut">
              <a:rPr lang="pl-PL" smtClean="0"/>
              <a:t>2016-12-16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FD85AC7-6270-4CDC-B68E-6E4747B0DB1A}" type="slidenum">
              <a:rPr lang="pl-PL" smtClean="0"/>
              <a:t>‹#›</a:t>
            </a:fld>
            <a:endParaRPr lang="pl-PL"/>
          </a:p>
        </p:txBody>
      </p:sp>
    </p:spTree>
    <p:extLst>
      <p:ext uri="{BB962C8B-B14F-4D97-AF65-F5344CB8AC3E}">
        <p14:creationId xmlns:p14="http://schemas.microsoft.com/office/powerpoint/2010/main" val="123986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F413D32-FCF1-4E78-82D6-B987C15743B1}" type="datetimeFigureOut">
              <a:rPr lang="pl-PL" smtClean="0"/>
              <a:t>2016-12-16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DFD85AC7-6270-4CDC-B68E-6E4747B0DB1A}" type="slidenum">
              <a:rPr lang="pl-PL" smtClean="0"/>
              <a:t>‹#›</a:t>
            </a:fld>
            <a:endParaRPr lang="pl-PL"/>
          </a:p>
        </p:txBody>
      </p:sp>
    </p:spTree>
    <p:extLst>
      <p:ext uri="{BB962C8B-B14F-4D97-AF65-F5344CB8AC3E}">
        <p14:creationId xmlns:p14="http://schemas.microsoft.com/office/powerpoint/2010/main" val="241828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F413D32-FCF1-4E78-82D6-B987C15743B1}" type="datetimeFigureOut">
              <a:rPr lang="pl-PL" smtClean="0"/>
              <a:t>2016-12-16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DFD85AC7-6270-4CDC-B68E-6E4747B0DB1A}" type="slidenum">
              <a:rPr lang="pl-PL" smtClean="0"/>
              <a:t>‹#›</a:t>
            </a:fld>
            <a:endParaRPr lang="pl-PL"/>
          </a:p>
        </p:txBody>
      </p:sp>
    </p:spTree>
    <p:extLst>
      <p:ext uri="{BB962C8B-B14F-4D97-AF65-F5344CB8AC3E}">
        <p14:creationId xmlns:p14="http://schemas.microsoft.com/office/powerpoint/2010/main" val="3301708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F413D32-FCF1-4E78-82D6-B987C15743B1}" type="datetimeFigureOut">
              <a:rPr lang="pl-PL" smtClean="0"/>
              <a:t>2016-12-16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DFD85AC7-6270-4CDC-B68E-6E4747B0DB1A}" type="slidenum">
              <a:rPr lang="pl-PL" smtClean="0"/>
              <a:t>‹#›</a:t>
            </a:fld>
            <a:endParaRPr lang="pl-PL"/>
          </a:p>
        </p:txBody>
      </p:sp>
    </p:spTree>
    <p:extLst>
      <p:ext uri="{BB962C8B-B14F-4D97-AF65-F5344CB8AC3E}">
        <p14:creationId xmlns:p14="http://schemas.microsoft.com/office/powerpoint/2010/main" val="3325649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F413D32-FCF1-4E78-82D6-B987C15743B1}" type="datetimeFigureOut">
              <a:rPr lang="pl-PL" smtClean="0"/>
              <a:t>2016-12-16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FD85AC7-6270-4CDC-B68E-6E4747B0DB1A}" type="slidenum">
              <a:rPr lang="pl-PL" smtClean="0"/>
              <a:t>‹#›</a:t>
            </a:fld>
            <a:endParaRPr lang="pl-PL"/>
          </a:p>
        </p:txBody>
      </p:sp>
    </p:spTree>
    <p:extLst>
      <p:ext uri="{BB962C8B-B14F-4D97-AF65-F5344CB8AC3E}">
        <p14:creationId xmlns:p14="http://schemas.microsoft.com/office/powerpoint/2010/main" val="1925297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F413D32-FCF1-4E78-82D6-B987C15743B1}" type="datetimeFigureOut">
              <a:rPr lang="pl-PL" smtClean="0"/>
              <a:t>2016-12-16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FD85AC7-6270-4CDC-B68E-6E4747B0DB1A}" type="slidenum">
              <a:rPr lang="pl-PL" smtClean="0"/>
              <a:t>‹#›</a:t>
            </a:fld>
            <a:endParaRPr lang="pl-PL"/>
          </a:p>
        </p:txBody>
      </p:sp>
    </p:spTree>
    <p:extLst>
      <p:ext uri="{BB962C8B-B14F-4D97-AF65-F5344CB8AC3E}">
        <p14:creationId xmlns:p14="http://schemas.microsoft.com/office/powerpoint/2010/main" val="1028666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413D32-FCF1-4E78-82D6-B987C15743B1}" type="datetimeFigureOut">
              <a:rPr lang="pl-PL" smtClean="0"/>
              <a:t>2016-12-16</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D85AC7-6270-4CDC-B68E-6E4747B0DB1A}" type="slidenum">
              <a:rPr lang="pl-PL" smtClean="0"/>
              <a:t>‹#›</a:t>
            </a:fld>
            <a:endParaRPr lang="pl-PL"/>
          </a:p>
        </p:txBody>
      </p:sp>
    </p:spTree>
    <p:extLst>
      <p:ext uri="{BB962C8B-B14F-4D97-AF65-F5344CB8AC3E}">
        <p14:creationId xmlns:p14="http://schemas.microsoft.com/office/powerpoint/2010/main" val="2822525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827584" y="2348880"/>
            <a:ext cx="7772400" cy="1470025"/>
          </a:xfrm>
        </p:spPr>
        <p:txBody>
          <a:bodyPr>
            <a:noAutofit/>
          </a:bodyPr>
          <a:lstStyle/>
          <a:p>
            <a:r>
              <a:rPr lang="pl-PL" sz="8000" u="sng" dirty="0" smtClean="0"/>
              <a:t> </a:t>
            </a:r>
            <a:r>
              <a:rPr lang="pl-PL" sz="8000" u="sng" dirty="0" err="1" smtClean="0"/>
              <a:t>Polish</a:t>
            </a:r>
            <a:r>
              <a:rPr lang="pl-PL" sz="8000" u="sng" dirty="0" smtClean="0"/>
              <a:t> </a:t>
            </a:r>
            <a:r>
              <a:rPr lang="pl-PL" sz="8000" u="sng" dirty="0" err="1" smtClean="0"/>
              <a:t>mathematicians</a:t>
            </a:r>
            <a:endParaRPr lang="pl-PL" sz="8000" u="sng" dirty="0"/>
          </a:p>
        </p:txBody>
      </p:sp>
      <p:pic>
        <p:nvPicPr>
          <p:cNvPr id="1026" name="Picture 2" descr="Znalezione obrazy dla zapytania znaki matematyczne obrazk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592396"/>
            <a:ext cx="2088232" cy="208823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pic>
        <p:nvPicPr>
          <p:cNvPr id="1030" name="Picture 6" descr="Podobny obra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4293096"/>
            <a:ext cx="1909022" cy="230118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2758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5400" dirty="0" smtClean="0">
                <a:solidFill>
                  <a:schemeClr val="tx2"/>
                </a:solidFill>
              </a:rPr>
              <a:t>Stefan Banach </a:t>
            </a:r>
            <a:endParaRPr lang="pl-PL" sz="5400" dirty="0">
              <a:solidFill>
                <a:schemeClr val="tx2"/>
              </a:solidFill>
            </a:endParaRPr>
          </a:p>
        </p:txBody>
      </p:sp>
      <p:graphicFrame>
        <p:nvGraphicFramePr>
          <p:cNvPr id="5" name="Tabela 4"/>
          <p:cNvGraphicFramePr>
            <a:graphicFrameLocks noGrp="1"/>
          </p:cNvGraphicFramePr>
          <p:nvPr>
            <p:extLst>
              <p:ext uri="{D42A27DB-BD31-4B8C-83A1-F6EECF244321}">
                <p14:modId xmlns:p14="http://schemas.microsoft.com/office/powerpoint/2010/main" val="1137678676"/>
              </p:ext>
            </p:extLst>
          </p:nvPr>
        </p:nvGraphicFramePr>
        <p:xfrm>
          <a:off x="858669" y="1268760"/>
          <a:ext cx="7443443" cy="5239325"/>
        </p:xfrm>
        <a:graphic>
          <a:graphicData uri="http://schemas.openxmlformats.org/drawingml/2006/table">
            <a:tbl>
              <a:tblPr/>
              <a:tblGrid>
                <a:gridCol w="7443443"/>
              </a:tblGrid>
              <a:tr h="5239325">
                <a:tc>
                  <a:txBody>
                    <a:bodyPr/>
                    <a:lstStyle/>
                    <a:p>
                      <a:pPr algn="ctr"/>
                      <a:endParaRPr lang="pl-PL" sz="2200" dirty="0">
                        <a:effectLst/>
                      </a:endParaRPr>
                    </a:p>
                  </a:txBody>
                  <a:tcPr marL="0" marR="0" marT="0" marB="0" anchor="ctr">
                    <a:lnL>
                      <a:noFill/>
                    </a:lnL>
                    <a:lnR>
                      <a:noFill/>
                    </a:lnR>
                    <a:lnT>
                      <a:noFill/>
                    </a:lnT>
                    <a:lnB>
                      <a:noFill/>
                    </a:lnB>
                  </a:tcPr>
                </a:tc>
              </a:tr>
            </a:tbl>
          </a:graphicData>
        </a:graphic>
      </p:graphicFrame>
      <p:sp>
        <p:nvSpPr>
          <p:cNvPr id="6" name="Rectangle 1"/>
          <p:cNvSpPr>
            <a:spLocks noChangeArrowheads="1"/>
          </p:cNvSpPr>
          <p:nvPr/>
        </p:nvSpPr>
        <p:spPr bwMode="auto">
          <a:xfrm>
            <a:off x="868363" y="2079625"/>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altLang="pl-PL" sz="1400" b="0" i="0" u="none" strike="noStrike" cap="none" normalizeH="0" baseline="0" smtClean="0">
                <a:ln>
                  <a:noFill/>
                </a:ln>
                <a:solidFill>
                  <a:srgbClr val="ADD8E6"/>
                </a:solidFill>
                <a:effectLst/>
                <a:latin typeface="Times New Roman" pitchFamily="18" charset="0"/>
                <a:cs typeface="Times New Roman" pitchFamily="18" charset="0"/>
              </a:rPr>
              <a:t>   </a:t>
            </a:r>
            <a:endParaRPr kumimoji="0" lang="pl-PL" altLang="pl-PL"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AutoShape 3" descr="Znalezione obrazy dla zapytania stefan banach"/>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9" name="AutoShape 5" descr="Znalezione obrazy dla zapytania stefan banach"/>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10" name="AutoShape 7" descr="Znalezione obrazy dla zapytania stefan banach"/>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11" name="AutoShape 9" descr="Znalezione obrazy dla zapytania stefan banach"/>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12" name="AutoShape 11" descr="Znalezione obrazy dla zapytania stefan banach"/>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pic>
        <p:nvPicPr>
          <p:cNvPr id="13" name="Obraz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871" y="1268760"/>
            <a:ext cx="1828800" cy="2495550"/>
          </a:xfrm>
          <a:prstGeom prst="rect">
            <a:avLst/>
          </a:prstGeom>
          <a:ln>
            <a:noFill/>
          </a:ln>
          <a:effectLst>
            <a:outerShdw blurRad="292100" dist="139700" dir="2700000" algn="tl" rotWithShape="0">
              <a:srgbClr val="333333">
                <a:alpha val="65000"/>
              </a:srgbClr>
            </a:outerShdw>
          </a:effectLst>
        </p:spPr>
      </p:pic>
      <p:sp>
        <p:nvSpPr>
          <p:cNvPr id="14" name="pole tekstowe 13"/>
          <p:cNvSpPr txBox="1"/>
          <p:nvPr/>
        </p:nvSpPr>
        <p:spPr>
          <a:xfrm>
            <a:off x="2339752" y="1428973"/>
            <a:ext cx="6552728" cy="5324535"/>
          </a:xfrm>
          <a:prstGeom prst="rect">
            <a:avLst/>
          </a:prstGeom>
          <a:noFill/>
        </p:spPr>
        <p:txBody>
          <a:bodyPr wrap="square" rtlCol="0">
            <a:spAutoFit/>
          </a:bodyPr>
          <a:lstStyle/>
          <a:p>
            <a:pPr algn="ctr"/>
            <a:r>
              <a:rPr lang="en-US" sz="2000" dirty="0" smtClean="0">
                <a:effectLst/>
                <a:latin typeface="+mj-lt"/>
              </a:rPr>
              <a:t>One of the most outstanding Polish mathematicians, self-taught, lecturer at the Institute of Technology in </a:t>
            </a:r>
            <a:r>
              <a:rPr lang="en-US" sz="2000" dirty="0" err="1" smtClean="0">
                <a:effectLst/>
                <a:latin typeface="+mj-lt"/>
              </a:rPr>
              <a:t>Lviv</a:t>
            </a:r>
            <a:r>
              <a:rPr lang="en-US" sz="2000" dirty="0" smtClean="0">
                <a:effectLst/>
                <a:latin typeface="+mj-lt"/>
              </a:rPr>
              <a:t> (since 1919) and </a:t>
            </a:r>
            <a:r>
              <a:rPr lang="en-US" sz="2000" dirty="0" err="1" smtClean="0">
                <a:effectLst/>
                <a:latin typeface="+mj-lt"/>
              </a:rPr>
              <a:t>Lviv</a:t>
            </a:r>
            <a:r>
              <a:rPr lang="en-US" sz="2000" dirty="0" smtClean="0">
                <a:effectLst/>
                <a:latin typeface="+mj-lt"/>
              </a:rPr>
              <a:t> University (since 1922), 1927 prof. ordinary mathematics at the University of Lvov, a member of the Polish Academy of Sciences and the Academy of Sciences of the Ukrainian SSR. One of the founders of the so-called. Lvov school of mathematics. Winner of Grand Prize PAU in 1939 was the beginning of modern functional analysis, made an important contribution to the development of the theory of topological vector spaces, moreover, he dealt with the theory of real numbers, and orthogonal series. During the German occupation was lice in </a:t>
            </a:r>
            <a:r>
              <a:rPr lang="en-US" sz="2000" dirty="0" err="1" smtClean="0">
                <a:effectLst/>
                <a:latin typeface="+mj-lt"/>
              </a:rPr>
              <a:t>Lviv</a:t>
            </a:r>
            <a:r>
              <a:rPr lang="en-US" sz="2000" dirty="0" smtClean="0">
                <a:effectLst/>
                <a:latin typeface="+mj-lt"/>
              </a:rPr>
              <a:t> Research Institute typhus R. </a:t>
            </a:r>
            <a:r>
              <a:rPr lang="en-US" sz="2000" dirty="0" err="1" smtClean="0">
                <a:effectLst/>
                <a:latin typeface="+mj-lt"/>
              </a:rPr>
              <a:t>Weigl</a:t>
            </a:r>
            <a:r>
              <a:rPr lang="en-US" sz="2000" dirty="0" smtClean="0">
                <a:effectLst/>
                <a:latin typeface="+mj-lt"/>
              </a:rPr>
              <a:t>. He died before repatriation. The most important work of </a:t>
            </a:r>
            <a:r>
              <a:rPr lang="en-US" sz="2000" dirty="0" err="1" smtClean="0">
                <a:effectLst/>
                <a:latin typeface="+mj-lt"/>
              </a:rPr>
              <a:t>Banach</a:t>
            </a:r>
            <a:r>
              <a:rPr lang="en-US" sz="2000" dirty="0" smtClean="0">
                <a:effectLst/>
                <a:latin typeface="+mj-lt"/>
              </a:rPr>
              <a:t> is considered </a:t>
            </a:r>
            <a:r>
              <a:rPr lang="en-US" sz="2000" dirty="0" err="1" smtClean="0">
                <a:effectLst/>
                <a:latin typeface="+mj-lt"/>
              </a:rPr>
              <a:t>Théorie</a:t>
            </a:r>
            <a:r>
              <a:rPr lang="en-US" sz="2000" dirty="0" smtClean="0">
                <a:effectLst/>
                <a:latin typeface="+mj-lt"/>
              </a:rPr>
              <a:t> des </a:t>
            </a:r>
            <a:r>
              <a:rPr lang="en-US" sz="2000" dirty="0" err="1" smtClean="0">
                <a:effectLst/>
                <a:latin typeface="+mj-lt"/>
              </a:rPr>
              <a:t>opérations</a:t>
            </a:r>
            <a:r>
              <a:rPr lang="en-US" sz="2000" dirty="0" smtClean="0">
                <a:effectLst/>
                <a:latin typeface="+mj-lt"/>
              </a:rPr>
              <a:t> </a:t>
            </a:r>
            <a:r>
              <a:rPr lang="en-US" sz="2000" dirty="0" err="1" smtClean="0">
                <a:effectLst/>
                <a:latin typeface="+mj-lt"/>
              </a:rPr>
              <a:t>linéaires</a:t>
            </a:r>
            <a:r>
              <a:rPr lang="en-US" sz="2000" dirty="0" smtClean="0">
                <a:effectLst/>
                <a:latin typeface="+mj-lt"/>
              </a:rPr>
              <a:t> (theory of linear operations, 1932). He was one of the initiators of publications and studies Mathematica Mathematical Monographs</a:t>
            </a:r>
            <a:endParaRPr lang="pl-PL" sz="2000" dirty="0">
              <a:effectLst/>
              <a:latin typeface="+mj-lt"/>
            </a:endParaRPr>
          </a:p>
        </p:txBody>
      </p:sp>
    </p:spTree>
    <p:extLst>
      <p:ext uri="{BB962C8B-B14F-4D97-AF65-F5344CB8AC3E}">
        <p14:creationId xmlns:p14="http://schemas.microsoft.com/office/powerpoint/2010/main" val="2192052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800" dirty="0" smtClean="0">
                <a:solidFill>
                  <a:schemeClr val="tx2"/>
                </a:solidFill>
              </a:rPr>
              <a:t>Karol Borsuk </a:t>
            </a:r>
            <a:endParaRPr lang="pl-PL" sz="4800" dirty="0">
              <a:solidFill>
                <a:schemeClr val="tx2"/>
              </a:solidFill>
            </a:endParaRPr>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1190181"/>
            <a:ext cx="1728192" cy="2113458"/>
          </a:xfrm>
          <a:prstGeom prst="rect">
            <a:avLst/>
          </a:prstGeom>
          <a:ln>
            <a:noFill/>
          </a:ln>
          <a:effectLst>
            <a:outerShdw blurRad="292100" dist="139700" dir="2700000" algn="tl" rotWithShape="0">
              <a:srgbClr val="333333">
                <a:alpha val="65000"/>
              </a:srgbClr>
            </a:outerShdw>
          </a:effectLst>
        </p:spPr>
      </p:pic>
      <p:sp>
        <p:nvSpPr>
          <p:cNvPr id="5" name="pole tekstowe 4"/>
          <p:cNvSpPr txBox="1"/>
          <p:nvPr/>
        </p:nvSpPr>
        <p:spPr>
          <a:xfrm>
            <a:off x="2483768" y="1190181"/>
            <a:ext cx="6048672" cy="5632311"/>
          </a:xfrm>
          <a:prstGeom prst="rect">
            <a:avLst/>
          </a:prstGeom>
          <a:noFill/>
        </p:spPr>
        <p:txBody>
          <a:bodyPr wrap="square" rtlCol="0">
            <a:spAutoFit/>
          </a:bodyPr>
          <a:lstStyle/>
          <a:p>
            <a:pPr algn="ctr"/>
            <a:r>
              <a:rPr lang="en-US" sz="2000" dirty="0" smtClean="0"/>
              <a:t>One of the greatest topologists, creator of the theory of retracts and the theory of shape. Professor at the University of Warsaw. After World War II revived with </a:t>
            </a:r>
            <a:r>
              <a:rPr lang="en-US" sz="2000" dirty="0" err="1" smtClean="0"/>
              <a:t>K.Kuratowskim</a:t>
            </a:r>
            <a:r>
              <a:rPr lang="en-US" sz="2000" dirty="0" smtClean="0"/>
              <a:t> Warsaw mathematics center. He was the secretary, and in 1980-1982 he was editor in chief of Polish mathematical journal "</a:t>
            </a:r>
            <a:r>
              <a:rPr lang="en-US" sz="2000" dirty="0" err="1" smtClean="0"/>
              <a:t>Fundamenta</a:t>
            </a:r>
            <a:r>
              <a:rPr lang="en-US" sz="2000" dirty="0" smtClean="0"/>
              <a:t> </a:t>
            </a:r>
            <a:r>
              <a:rPr lang="en-US" sz="2000" dirty="0" err="1" smtClean="0"/>
              <a:t>Mathematicae</a:t>
            </a:r>
            <a:r>
              <a:rPr lang="en-US" sz="2000" dirty="0" smtClean="0"/>
              <a:t>".</a:t>
            </a:r>
          </a:p>
          <a:p>
            <a:pPr algn="ctr"/>
            <a:r>
              <a:rPr lang="en-US" sz="2000" dirty="0" smtClean="0"/>
              <a:t>Karol </a:t>
            </a:r>
            <a:r>
              <a:rPr lang="en-US" sz="2000" dirty="0" err="1" smtClean="0"/>
              <a:t>Borsuk</a:t>
            </a:r>
            <a:r>
              <a:rPr lang="en-US" sz="2000" dirty="0" smtClean="0"/>
              <a:t> created and developed the theory of retracts; introduced by him so. absolute retracts that are generalizations simplex and so. absolute retracts of surroundings, which are generalizations of </a:t>
            </a:r>
            <a:r>
              <a:rPr lang="en-US" sz="2000" dirty="0" err="1" smtClean="0"/>
              <a:t>polyhedra</a:t>
            </a:r>
            <a:r>
              <a:rPr lang="en-US" sz="2000" dirty="0" smtClean="0"/>
              <a:t>, proved to be important classes of topological spaces.</a:t>
            </a:r>
          </a:p>
          <a:p>
            <a:pPr algn="ctr"/>
            <a:r>
              <a:rPr lang="en-US" sz="2000" dirty="0" smtClean="0"/>
              <a:t>Badger was also the creator of the theory of shape, which gives the strict sense intuitions associated with the concept of the shape of the space.</a:t>
            </a:r>
          </a:p>
          <a:p>
            <a:pPr algn="ctr"/>
            <a:r>
              <a:rPr lang="en-US" sz="2000" dirty="0" smtClean="0"/>
              <a:t>Introduced to algebraic topology group </a:t>
            </a:r>
            <a:r>
              <a:rPr lang="en-US" sz="2000" dirty="0" err="1" smtClean="0"/>
              <a:t>kohomotopii</a:t>
            </a:r>
            <a:r>
              <a:rPr lang="en-US" sz="2000" dirty="0" smtClean="0"/>
              <a:t> space, also called groups of </a:t>
            </a:r>
            <a:r>
              <a:rPr lang="en-US" sz="2000" dirty="0" err="1" smtClean="0"/>
              <a:t>Borsuk-Spanier</a:t>
            </a:r>
            <a:r>
              <a:rPr lang="en-US" sz="2000" dirty="0" smtClean="0"/>
              <a:t>. Author approx. 200 scientific publications.</a:t>
            </a:r>
            <a:endParaRPr lang="pl-PL" sz="2000" dirty="0"/>
          </a:p>
        </p:txBody>
      </p:sp>
    </p:spTree>
    <p:extLst>
      <p:ext uri="{BB962C8B-B14F-4D97-AF65-F5344CB8AC3E}">
        <p14:creationId xmlns:p14="http://schemas.microsoft.com/office/powerpoint/2010/main" val="446092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88640"/>
            <a:ext cx="8229600" cy="1156990"/>
          </a:xfrm>
        </p:spPr>
        <p:txBody>
          <a:bodyPr/>
          <a:lstStyle/>
          <a:p>
            <a:r>
              <a:rPr lang="pl-PL" dirty="0" smtClean="0">
                <a:solidFill>
                  <a:schemeClr val="tx2"/>
                </a:solidFill>
              </a:rPr>
              <a:t>Mark Kac</a:t>
            </a:r>
            <a:endParaRPr lang="pl-PL" dirty="0">
              <a:solidFill>
                <a:schemeClr val="tx2"/>
              </a:solidFill>
            </a:endParaRPr>
          </a:p>
        </p:txBody>
      </p:sp>
      <p:pic>
        <p:nvPicPr>
          <p:cNvPr id="3078" name="Picture 6" descr="Znalezione obrazy dla zapytania mark ka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836712"/>
            <a:ext cx="1905000" cy="26670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6" name="pole tekstowe 5"/>
          <p:cNvSpPr txBox="1"/>
          <p:nvPr/>
        </p:nvSpPr>
        <p:spPr>
          <a:xfrm>
            <a:off x="2609172" y="1268760"/>
            <a:ext cx="5904656" cy="5170646"/>
          </a:xfrm>
          <a:prstGeom prst="rect">
            <a:avLst/>
          </a:prstGeom>
          <a:noFill/>
        </p:spPr>
        <p:txBody>
          <a:bodyPr wrap="square" rtlCol="0">
            <a:spAutoFit/>
          </a:bodyPr>
          <a:lstStyle/>
          <a:p>
            <a:pPr algn="ctr"/>
            <a:r>
              <a:rPr lang="en-US" sz="2200" dirty="0" smtClean="0"/>
              <a:t>Mark </a:t>
            </a:r>
            <a:r>
              <a:rPr lang="en-US" sz="2200" dirty="0" err="1" smtClean="0"/>
              <a:t>Kac</a:t>
            </a:r>
            <a:r>
              <a:rPr lang="en-US" sz="2200" dirty="0" smtClean="0"/>
              <a:t> (b. August 3, 1914 in </a:t>
            </a:r>
            <a:r>
              <a:rPr lang="en-US" sz="2200" dirty="0" err="1" smtClean="0"/>
              <a:t>Krzemieniec</a:t>
            </a:r>
            <a:r>
              <a:rPr lang="en-US" sz="2200" dirty="0" smtClean="0"/>
              <a:t> - d. October 26, 1984 in the US) - Polish mathematician working primarily in the United States.</a:t>
            </a:r>
          </a:p>
          <a:p>
            <a:pPr algn="ctr"/>
            <a:endParaRPr lang="en-US" sz="2200" dirty="0" smtClean="0"/>
          </a:p>
          <a:p>
            <a:pPr algn="ctr"/>
            <a:r>
              <a:rPr lang="en-US" sz="2200" dirty="0" smtClean="0"/>
              <a:t>1938 was the representative of the Lvov school of mathematics, since 1939 until 1961 he was a professor at Cornell University. He was a member of the American Academy of Arts in Boston and the National Academy of Sciences in Washington, DC;</a:t>
            </a:r>
          </a:p>
          <a:p>
            <a:pPr algn="ctr"/>
            <a:endParaRPr lang="en-US" sz="2200" dirty="0" smtClean="0"/>
          </a:p>
          <a:p>
            <a:pPr algn="ctr"/>
            <a:r>
              <a:rPr lang="en-US" sz="2200" dirty="0" smtClean="0"/>
              <a:t>His work mainly related to the theory of probability, but also dealt with other disciplines of natural, mainly physics and technology.</a:t>
            </a:r>
            <a:endParaRPr lang="pl-PL" sz="2200" dirty="0"/>
          </a:p>
        </p:txBody>
      </p:sp>
    </p:spTree>
    <p:extLst>
      <p:ext uri="{BB962C8B-B14F-4D97-AF65-F5344CB8AC3E}">
        <p14:creationId xmlns:p14="http://schemas.microsoft.com/office/powerpoint/2010/main" val="3196489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chemeClr val="tx2"/>
                </a:solidFill>
              </a:rPr>
              <a:t>Kazimierz Kuratowski </a:t>
            </a:r>
            <a:endParaRPr lang="pl-PL" dirty="0">
              <a:solidFill>
                <a:schemeClr val="tx2"/>
              </a:solidFill>
            </a:endParaRPr>
          </a:p>
        </p:txBody>
      </p:sp>
      <p:pic>
        <p:nvPicPr>
          <p:cNvPr id="4098" name="Picture 2" descr="Znalezione obrazy dla zapytania kazimierz kuratowsk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340768"/>
            <a:ext cx="1714500" cy="22764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4" name="pole tekstowe 3"/>
          <p:cNvSpPr txBox="1"/>
          <p:nvPr/>
        </p:nvSpPr>
        <p:spPr>
          <a:xfrm>
            <a:off x="2555776" y="1412776"/>
            <a:ext cx="6264696" cy="5170646"/>
          </a:xfrm>
          <a:prstGeom prst="rect">
            <a:avLst/>
          </a:prstGeom>
          <a:noFill/>
        </p:spPr>
        <p:txBody>
          <a:bodyPr wrap="square" rtlCol="0">
            <a:spAutoFit/>
          </a:bodyPr>
          <a:lstStyle/>
          <a:p>
            <a:pPr algn="ctr"/>
            <a:r>
              <a:rPr lang="en-US" sz="2200" dirty="0" smtClean="0"/>
              <a:t>Since 1927 Professor of </a:t>
            </a:r>
            <a:r>
              <a:rPr lang="en-US" sz="2200" dirty="0" err="1" smtClean="0"/>
              <a:t>Lviv</a:t>
            </a:r>
            <a:r>
              <a:rPr lang="en-US" sz="2200" dirty="0" smtClean="0"/>
              <a:t> Polytechnic, and since 1934 Warsaw University of Technology.</a:t>
            </a:r>
          </a:p>
          <a:p>
            <a:pPr algn="ctr"/>
            <a:r>
              <a:rPr lang="en-US" sz="2200" dirty="0" smtClean="0"/>
              <a:t>From 1945 member of the Polish Academy of Sciences, since 1952 a member of the Polish Academy of Sciences (in the years 1957 to 1968 - Vice President).</a:t>
            </a:r>
          </a:p>
          <a:p>
            <a:pPr algn="ctr"/>
            <a:r>
              <a:rPr lang="en-US" sz="2200" dirty="0" smtClean="0"/>
              <a:t>Since 1948 the director of the Institute of Mathematics (one of its founders), a longtime president of the Polish Mathematical Society and vice president of the International Mathematical Union.</a:t>
            </a:r>
          </a:p>
          <a:p>
            <a:pPr algn="ctr"/>
            <a:r>
              <a:rPr lang="en-US" sz="2200" dirty="0" smtClean="0"/>
              <a:t>Doctor honoris causa of many universities,</a:t>
            </a:r>
          </a:p>
          <a:p>
            <a:pPr algn="ctr"/>
            <a:r>
              <a:rPr lang="en-US" sz="2200" dirty="0" smtClean="0"/>
              <a:t>The author of numerous works in the field of topology (including basic monograph "Topologies" 1934), set theory and mathematical logic.</a:t>
            </a:r>
          </a:p>
          <a:p>
            <a:pPr algn="ctr"/>
            <a:r>
              <a:rPr lang="en-US" sz="2200" dirty="0" smtClean="0"/>
              <a:t>In the 1951 State Award.</a:t>
            </a:r>
            <a:endParaRPr lang="pl-PL" sz="2200" dirty="0"/>
          </a:p>
        </p:txBody>
      </p:sp>
    </p:spTree>
    <p:extLst>
      <p:ext uri="{BB962C8B-B14F-4D97-AF65-F5344CB8AC3E}">
        <p14:creationId xmlns:p14="http://schemas.microsoft.com/office/powerpoint/2010/main" val="3452971373"/>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548</Words>
  <Application>Microsoft Office PowerPoint</Application>
  <PresentationFormat>Pokaz na ekranie (4:3)</PresentationFormat>
  <Paragraphs>22</Paragraphs>
  <Slides>5</Slides>
  <Notes>0</Notes>
  <HiddenSlides>0</HiddenSlides>
  <MMClips>0</MMClips>
  <ScaleCrop>false</ScaleCrop>
  <HeadingPairs>
    <vt:vector size="4" baseType="variant">
      <vt:variant>
        <vt:lpstr>Motyw</vt:lpstr>
      </vt:variant>
      <vt:variant>
        <vt:i4>1</vt:i4>
      </vt:variant>
      <vt:variant>
        <vt:lpstr>Tytuły slajdów</vt:lpstr>
      </vt:variant>
      <vt:variant>
        <vt:i4>5</vt:i4>
      </vt:variant>
    </vt:vector>
  </HeadingPairs>
  <TitlesOfParts>
    <vt:vector size="6" baseType="lpstr">
      <vt:lpstr>Motyw pakietu Office</vt:lpstr>
      <vt:lpstr> Polish mathematicians</vt:lpstr>
      <vt:lpstr>Stefan Banach </vt:lpstr>
      <vt:lpstr>Karol Borsuk </vt:lpstr>
      <vt:lpstr>Mark Kac</vt:lpstr>
      <vt:lpstr>Kazimierz Kuratowski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Polish mathematicians</dc:title>
  <dc:creator>Motyka</dc:creator>
  <cp:lastModifiedBy>Motyka</cp:lastModifiedBy>
  <cp:revision>4</cp:revision>
  <dcterms:created xsi:type="dcterms:W3CDTF">2016-12-16T18:18:57Z</dcterms:created>
  <dcterms:modified xsi:type="dcterms:W3CDTF">2016-12-16T18:50:10Z</dcterms:modified>
</cp:coreProperties>
</file>