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8" r:id="rId11"/>
    <p:sldId id="265" r:id="rId12"/>
    <p:sldId id="266" r:id="rId13"/>
    <p:sldId id="267" r:id="rId14"/>
    <p:sldId id="269"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587CC2-FFFE-47C3-93C5-37BEDAF56BD2}" type="datetimeFigureOut">
              <a:rPr lang="pl-PL" smtClean="0"/>
              <a:pPr/>
              <a:t>2016-12-15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ACE3A7-34B2-42EB-BABD-4D4D40F1709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7CC2-FFFE-47C3-93C5-37BEDAF56BD2}" type="datetimeFigureOut">
              <a:rPr lang="pl-PL" smtClean="0"/>
              <a:pPr/>
              <a:t>2016-12-15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CE3A7-34B2-42EB-BABD-4D4D40F1709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1538" y="571480"/>
            <a:ext cx="7500990" cy="1569660"/>
          </a:xfrm>
          <a:prstGeom prst="rect">
            <a:avLst/>
          </a:prstGeom>
          <a:noFill/>
        </p:spPr>
        <p:txBody>
          <a:bodyPr wrap="square" lIns="91440" tIns="45720" rIns="91440" bIns="45720">
            <a:prstTxWarp prst="textWave1">
              <a:avLst/>
            </a:prstTxWarp>
            <a:sp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pPr algn="ctr"/>
            <a:r>
              <a:rPr lang="pl-PL" sz="9600" b="1" cap="none"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50800" dist="38100" dir="18900000" algn="bl" rotWithShape="0">
                    <a:prstClr val="black">
                      <a:alpha val="40000"/>
                    </a:prstClr>
                  </a:outerShdw>
                  <a:reflection blurRad="6350" stA="50000" endA="300" endPos="50000" dist="29997" dir="5400000" sy="-100000" algn="bl" rotWithShape="0"/>
                </a:effectLst>
              </a:rPr>
              <a:t>Stefan Banach</a:t>
            </a:r>
            <a:endParaRPr lang="pl-PL" sz="9600" b="1" cap="none" spc="50" dirty="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50800" dist="38100" dir="18900000" algn="bl" rotWithShape="0">
                  <a:prstClr val="black">
                    <a:alpha val="40000"/>
                  </a:prstClr>
                </a:outerShdw>
                <a:reflection blurRad="6350" stA="50000" endA="300" endPos="50000" dist="29997" dir="5400000" sy="-100000" algn="bl" rotWithShape="0"/>
              </a:effectLst>
            </a:endParaRPr>
          </a:p>
        </p:txBody>
      </p:sp>
      <p:pic>
        <p:nvPicPr>
          <p:cNvPr id="1028" name="Picture 4" descr="Znalezione obrazy dla zapytania Stefan Banach"/>
          <p:cNvPicPr>
            <a:picLocks noChangeAspect="1" noChangeArrowheads="1"/>
          </p:cNvPicPr>
          <p:nvPr/>
        </p:nvPicPr>
        <p:blipFill>
          <a:blip r:embed="rId2"/>
          <a:srcRect/>
          <a:stretch>
            <a:fillRect/>
          </a:stretch>
        </p:blipFill>
        <p:spPr bwMode="auto">
          <a:xfrm>
            <a:off x="3071802" y="2714620"/>
            <a:ext cx="2786082" cy="3756517"/>
          </a:xfrm>
          <a:prstGeom prst="rect">
            <a:avLst/>
          </a:prstGeom>
          <a:noFill/>
          <a:ln>
            <a:noFill/>
          </a:ln>
          <a:effectLst>
            <a:outerShdw blurRad="149987" dist="250190" dir="8460000" algn="ctr">
              <a:srgbClr val="000000">
                <a:alpha val="28000"/>
              </a:srgbClr>
            </a:outerShdw>
            <a:softEdge rad="127000"/>
          </a:effectLst>
          <a:scene3d>
            <a:camera prst="orthographicFront">
              <a:rot lat="0" lon="0" rev="0"/>
            </a:camera>
            <a:lightRig rig="contrasting" dir="t">
              <a:rot lat="0" lon="0" rev="1500000"/>
            </a:lightRig>
          </a:scene3d>
          <a:sp3d prstMaterial="metal">
            <a:bevelT w="88900" h="88900" prst="slope"/>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85720" y="285728"/>
            <a:ext cx="8549200" cy="2800767"/>
          </a:xfrm>
          <a:prstGeom prst="rect">
            <a:avLst/>
          </a:prstGeom>
          <a:noFill/>
        </p:spPr>
        <p:txBody>
          <a:bodyPr wrap="square" lIns="91440" tIns="45720" rIns="91440" bIns="45720">
            <a:spAutoFit/>
          </a:bodyPr>
          <a:lstStyle/>
          <a:p>
            <a:pPr algn="ctr"/>
            <a:r>
              <a:rPr lang="pl-PL" sz="8800" b="1" dirty="0" err="1" smtClean="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Other</a:t>
            </a:r>
            <a:r>
              <a:rPr lang="pl-PL" sz="8800" b="1" dirty="0" smtClean="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pl-PL" sz="8800" b="1" dirty="0" err="1" smtClean="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Polish</a:t>
            </a:r>
            <a:r>
              <a:rPr lang="pl-PL" sz="8800" b="1" dirty="0" smtClean="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pl-PL" sz="8800" b="1" dirty="0" err="1" smtClean="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Mathematicians</a:t>
            </a:r>
            <a:endParaRPr lang="pl-PL" sz="8800" b="1" cap="none" spc="0" dirty="0">
              <a:ln w="10541" cmpd="sng">
                <a:solidFill>
                  <a:schemeClr val="accent4">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5602" name="Picture 2" descr="Znalezione obrazy dla zapytania matematyka"/>
          <p:cNvPicPr>
            <a:picLocks noChangeAspect="1" noChangeArrowheads="1"/>
          </p:cNvPicPr>
          <p:nvPr/>
        </p:nvPicPr>
        <p:blipFill>
          <a:blip r:embed="rId2"/>
          <a:srcRect/>
          <a:stretch>
            <a:fillRect/>
          </a:stretch>
        </p:blipFill>
        <p:spPr bwMode="auto">
          <a:xfrm>
            <a:off x="2071671" y="3214686"/>
            <a:ext cx="4786346" cy="3185793"/>
          </a:xfrm>
          <a:prstGeom prst="rect">
            <a:avLst/>
          </a:prstGeom>
          <a:noFill/>
          <a:effectLst>
            <a:innerShdw blurRad="114300">
              <a:prstClr val="black"/>
            </a:innerShdw>
          </a:effectLst>
          <a:scene3d>
            <a:camera prst="orthographicFront"/>
            <a:lightRig rig="threePt" dir="t"/>
          </a:scene3d>
          <a:sp3d>
            <a:bevelT prst="angle"/>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1538" y="214290"/>
            <a:ext cx="7453195"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6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Zygmunt Janiszewski</a:t>
            </a:r>
            <a:endParaRPr lang="pl-PL" sz="6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pole tekstowe 2"/>
          <p:cNvSpPr txBox="1"/>
          <p:nvPr/>
        </p:nvSpPr>
        <p:spPr>
          <a:xfrm>
            <a:off x="214282" y="1643050"/>
            <a:ext cx="5500726" cy="4616648"/>
          </a:xfrm>
          <a:prstGeom prst="rect">
            <a:avLst/>
          </a:prstGeom>
          <a:noFill/>
        </p:spPr>
        <p:txBody>
          <a:bodyPr wrap="square" rtlCol="0">
            <a:spAutoFit/>
          </a:bodyPr>
          <a:lstStyle/>
          <a:p>
            <a:r>
              <a:rPr lang="en-US" sz="1400" dirty="0" err="1" smtClean="0">
                <a:solidFill>
                  <a:schemeClr val="accent6">
                    <a:lumMod val="50000"/>
                  </a:schemeClr>
                </a:solidFill>
              </a:rPr>
              <a:t>Zygmunt</a:t>
            </a:r>
            <a:r>
              <a:rPr lang="en-US" sz="1400" dirty="0" smtClean="0">
                <a:solidFill>
                  <a:schemeClr val="accent6">
                    <a:lumMod val="50000"/>
                  </a:schemeClr>
                </a:solidFill>
              </a:rPr>
              <a:t> </a:t>
            </a:r>
            <a:r>
              <a:rPr lang="en-US" sz="1400" dirty="0" err="1" smtClean="0">
                <a:solidFill>
                  <a:schemeClr val="accent6">
                    <a:lumMod val="50000"/>
                  </a:schemeClr>
                </a:solidFill>
              </a:rPr>
              <a:t>Janiszewski</a:t>
            </a:r>
            <a:r>
              <a:rPr lang="en-US" sz="1400" dirty="0" smtClean="0">
                <a:solidFill>
                  <a:schemeClr val="accent6">
                    <a:lumMod val="50000"/>
                  </a:schemeClr>
                </a:solidFill>
              </a:rPr>
              <a:t> (b. June 12 or July 12 [1] in 1888 in Warsaw, died. January 3, 1920 in </a:t>
            </a:r>
            <a:r>
              <a:rPr lang="en-US" sz="1400" dirty="0" err="1" smtClean="0">
                <a:solidFill>
                  <a:schemeClr val="accent6">
                    <a:lumMod val="50000"/>
                  </a:schemeClr>
                </a:solidFill>
              </a:rPr>
              <a:t>Lviv</a:t>
            </a:r>
            <a:r>
              <a:rPr lang="en-US" sz="1400" dirty="0" smtClean="0">
                <a:solidFill>
                  <a:schemeClr val="accent6">
                    <a:lumMod val="50000"/>
                  </a:schemeClr>
                </a:solidFill>
              </a:rPr>
              <a:t>) - Polish mathematician, organizer of science, one of the leading representatives of the Warsaw school of mathematics.</a:t>
            </a:r>
          </a:p>
          <a:p>
            <a:r>
              <a:rPr lang="en-US" sz="1400" dirty="0" smtClean="0">
                <a:solidFill>
                  <a:schemeClr val="accent6">
                    <a:lumMod val="50000"/>
                  </a:schemeClr>
                </a:solidFill>
              </a:rPr>
              <a:t>He studied in Zurich, </a:t>
            </a:r>
            <a:r>
              <a:rPr lang="en-US" sz="1400" dirty="0" err="1" smtClean="0">
                <a:solidFill>
                  <a:schemeClr val="accent6">
                    <a:lumMod val="50000"/>
                  </a:schemeClr>
                </a:solidFill>
              </a:rPr>
              <a:t>Göttingen</a:t>
            </a:r>
            <a:r>
              <a:rPr lang="en-US" sz="1400" dirty="0" smtClean="0">
                <a:solidFill>
                  <a:schemeClr val="accent6">
                    <a:lumMod val="50000"/>
                  </a:schemeClr>
                </a:solidFill>
              </a:rPr>
              <a:t> and Paris. Doctoral thesis Fri. Sur les </a:t>
            </a:r>
            <a:r>
              <a:rPr lang="en-US" sz="1400" dirty="0" err="1" smtClean="0">
                <a:solidFill>
                  <a:schemeClr val="accent6">
                    <a:lumMod val="50000"/>
                  </a:schemeClr>
                </a:solidFill>
              </a:rPr>
              <a:t>continus</a:t>
            </a:r>
            <a:r>
              <a:rPr lang="en-US" sz="1400" dirty="0" smtClean="0">
                <a:solidFill>
                  <a:schemeClr val="accent6">
                    <a:lumMod val="50000"/>
                  </a:schemeClr>
                </a:solidFill>
              </a:rPr>
              <a:t> </a:t>
            </a:r>
            <a:r>
              <a:rPr lang="en-US" sz="1400" dirty="0" err="1" smtClean="0">
                <a:solidFill>
                  <a:schemeClr val="accent6">
                    <a:lumMod val="50000"/>
                  </a:schemeClr>
                </a:solidFill>
              </a:rPr>
              <a:t>irréductibles</a:t>
            </a:r>
            <a:r>
              <a:rPr lang="en-US" sz="1400" dirty="0" smtClean="0">
                <a:solidFill>
                  <a:schemeClr val="accent6">
                    <a:lumMod val="50000"/>
                  </a:schemeClr>
                </a:solidFill>
              </a:rPr>
              <a:t> entre </a:t>
            </a:r>
            <a:r>
              <a:rPr lang="en-US" sz="1400" dirty="0" err="1" smtClean="0">
                <a:solidFill>
                  <a:schemeClr val="accent6">
                    <a:lumMod val="50000"/>
                  </a:schemeClr>
                </a:solidFill>
              </a:rPr>
              <a:t>deux</a:t>
            </a:r>
            <a:r>
              <a:rPr lang="en-US" sz="1400" dirty="0" smtClean="0">
                <a:solidFill>
                  <a:schemeClr val="accent6">
                    <a:lumMod val="50000"/>
                  </a:schemeClr>
                </a:solidFill>
              </a:rPr>
              <a:t> points, the promoter was Henri </a:t>
            </a:r>
            <a:r>
              <a:rPr lang="en-US" sz="1400" dirty="0" err="1" smtClean="0">
                <a:solidFill>
                  <a:schemeClr val="accent6">
                    <a:lumMod val="50000"/>
                  </a:schemeClr>
                </a:solidFill>
              </a:rPr>
              <a:t>Lebesgue</a:t>
            </a:r>
            <a:r>
              <a:rPr lang="en-US" sz="1400" dirty="0" smtClean="0">
                <a:solidFill>
                  <a:schemeClr val="accent6">
                    <a:lumMod val="50000"/>
                  </a:schemeClr>
                </a:solidFill>
              </a:rPr>
              <a:t>, defended in 1911. The examination committee consisted of mathematicians such as Henri </a:t>
            </a:r>
            <a:r>
              <a:rPr lang="en-US" sz="1400" dirty="0" err="1" smtClean="0">
                <a:solidFill>
                  <a:schemeClr val="accent6">
                    <a:lumMod val="50000"/>
                  </a:schemeClr>
                </a:solidFill>
              </a:rPr>
              <a:t>Poincaré</a:t>
            </a:r>
            <a:r>
              <a:rPr lang="en-US" sz="1400" dirty="0" smtClean="0">
                <a:solidFill>
                  <a:schemeClr val="accent6">
                    <a:lumMod val="50000"/>
                  </a:schemeClr>
                </a:solidFill>
              </a:rPr>
              <a:t> and Maurice </a:t>
            </a:r>
            <a:r>
              <a:rPr lang="en-US" sz="1400" dirty="0" err="1" smtClean="0">
                <a:solidFill>
                  <a:schemeClr val="accent6">
                    <a:lumMod val="50000"/>
                  </a:schemeClr>
                </a:solidFill>
              </a:rPr>
              <a:t>Fréchet</a:t>
            </a:r>
            <a:r>
              <a:rPr lang="en-US" sz="1400" dirty="0" smtClean="0">
                <a:solidFill>
                  <a:schemeClr val="accent6">
                    <a:lumMod val="50000"/>
                  </a:schemeClr>
                </a:solidFill>
              </a:rPr>
              <a:t>. In 1913 he published a fundamental work On cutting the plane by continua (O cutting the plane by continua) concerning topology of the plane.</a:t>
            </a:r>
          </a:p>
          <a:p>
            <a:r>
              <a:rPr lang="en-US" sz="1400" dirty="0" smtClean="0">
                <a:solidFill>
                  <a:schemeClr val="accent6">
                    <a:lumMod val="50000"/>
                  </a:schemeClr>
                </a:solidFill>
              </a:rPr>
              <a:t>In 1914-1915, a soldier of the Polish Legions. In 1918 he became professor at the University of Warsaw. In 1920, died at the age of 31 with the flu, the pandemic of 1918-1920 is known colloquially as the Spaniard. Inherited ancestral property and part of their income allocated for the purposes of educational and social.</a:t>
            </a:r>
          </a:p>
          <a:p>
            <a:r>
              <a:rPr lang="en-US" sz="1400" dirty="0" smtClean="0">
                <a:solidFill>
                  <a:schemeClr val="accent6">
                    <a:lumMod val="50000"/>
                  </a:schemeClr>
                </a:solidFill>
              </a:rPr>
              <a:t>His work mainly related to the topology, and therefore is considered one of the founders of the Warsaw school topology. As the author of the program for the development of Polish mathematics (which became the basis for the creation of Polish school of mathematics), he postulated the focus on set theory, topology and mathematical logic. He was a co-founder of the world's first specialized magazine mathematical "</a:t>
            </a:r>
            <a:r>
              <a:rPr lang="en-US" sz="1400" dirty="0" err="1" smtClean="0">
                <a:solidFill>
                  <a:schemeClr val="accent6">
                    <a:lumMod val="50000"/>
                  </a:schemeClr>
                </a:solidFill>
              </a:rPr>
              <a:t>Fundamenta</a:t>
            </a:r>
            <a:r>
              <a:rPr lang="en-US" sz="1400" dirty="0" smtClean="0">
                <a:solidFill>
                  <a:schemeClr val="accent6">
                    <a:lumMod val="50000"/>
                  </a:schemeClr>
                </a:solidFill>
              </a:rPr>
              <a:t> </a:t>
            </a:r>
            <a:r>
              <a:rPr lang="en-US" sz="1400" dirty="0" err="1" smtClean="0">
                <a:solidFill>
                  <a:schemeClr val="accent6">
                    <a:lumMod val="50000"/>
                  </a:schemeClr>
                </a:solidFill>
              </a:rPr>
              <a:t>Mathematicae</a:t>
            </a:r>
            <a:r>
              <a:rPr lang="en-US" sz="1400" dirty="0" smtClean="0">
                <a:solidFill>
                  <a:schemeClr val="accent6">
                    <a:lumMod val="50000"/>
                  </a:schemeClr>
                </a:solidFill>
              </a:rPr>
              <a:t>".</a:t>
            </a:r>
            <a:endParaRPr lang="pl-PL" sz="1400" dirty="0">
              <a:solidFill>
                <a:schemeClr val="accent6">
                  <a:lumMod val="50000"/>
                </a:schemeClr>
              </a:solidFill>
            </a:endParaRPr>
          </a:p>
        </p:txBody>
      </p:sp>
      <p:pic>
        <p:nvPicPr>
          <p:cNvPr id="22530" name="Picture 2" descr="Znalezione obrazy dla zapytania Zygmunt Janiszewski"/>
          <p:cNvPicPr>
            <a:picLocks noChangeAspect="1" noChangeArrowheads="1"/>
          </p:cNvPicPr>
          <p:nvPr/>
        </p:nvPicPr>
        <p:blipFill>
          <a:blip r:embed="rId2"/>
          <a:srcRect/>
          <a:stretch>
            <a:fillRect/>
          </a:stretch>
        </p:blipFill>
        <p:spPr bwMode="auto">
          <a:xfrm>
            <a:off x="5857884" y="2071678"/>
            <a:ext cx="3002110" cy="3643338"/>
          </a:xfrm>
          <a:prstGeom prst="rect">
            <a:avLst/>
          </a:prstGeom>
          <a:noFill/>
          <a:ln>
            <a:noFill/>
          </a:ln>
          <a:effectLst>
            <a:outerShdw blurRad="149987" dist="250190" dir="8460000" algn="ctr">
              <a:srgbClr val="000000">
                <a:alpha val="28000"/>
              </a:srgbClr>
            </a:outerShdw>
            <a:softEdge rad="6350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28596" y="1785926"/>
            <a:ext cx="6072230" cy="4524315"/>
          </a:xfrm>
          <a:prstGeom prst="rect">
            <a:avLst/>
          </a:prstGeom>
          <a:noFill/>
        </p:spPr>
        <p:txBody>
          <a:bodyPr wrap="square" rtlCol="0">
            <a:spAutoFit/>
          </a:bodyPr>
          <a:lstStyle/>
          <a:p>
            <a:r>
              <a:rPr lang="en-US" sz="1600" dirty="0" err="1" smtClean="0"/>
              <a:t>Waclaw</a:t>
            </a:r>
            <a:r>
              <a:rPr lang="en-US" sz="1600" dirty="0" smtClean="0"/>
              <a:t> </a:t>
            </a:r>
            <a:r>
              <a:rPr lang="en-US" sz="1600" dirty="0" err="1" smtClean="0"/>
              <a:t>Sierpinski</a:t>
            </a:r>
            <a:r>
              <a:rPr lang="en-US" sz="1600" dirty="0" smtClean="0"/>
              <a:t> Francis (b March 14, 1882 in Warsaw, died October 21, 1969 r ..) - Polish mathematician, one of the leading representatives of the Warsaw school of mathematics and the founders of the Polish school of mathematics.</a:t>
            </a:r>
          </a:p>
          <a:p>
            <a:r>
              <a:rPr lang="en-US" sz="1600" dirty="0" smtClean="0"/>
              <a:t>He left a huge scientific achievements, including, in addition to many books, 724 works and communications, 113 articles and 13 scripts. This included number theory, mathematical analysis, general and descriptive set theory, topology </a:t>
            </a:r>
            <a:r>
              <a:rPr lang="en-US" sz="1600" dirty="0" err="1" smtClean="0"/>
              <a:t>mnogościowej</a:t>
            </a:r>
            <a:r>
              <a:rPr lang="en-US" sz="1600" dirty="0" smtClean="0"/>
              <a:t>, measure theory and the theory of categories and functions of a real variable. Of particular importance are his works on the axiom of choice and the continuum hypothesis.</a:t>
            </a:r>
          </a:p>
          <a:p>
            <a:r>
              <a:rPr lang="en-US" sz="1600" dirty="0" smtClean="0"/>
              <a:t>In 1906 he was awarded the degree of Doctor of Philosophy at the Faculty of Philosophy of the </a:t>
            </a:r>
            <a:r>
              <a:rPr lang="en-US" sz="1600" dirty="0" err="1" smtClean="0"/>
              <a:t>Jagiellonian</a:t>
            </a:r>
            <a:r>
              <a:rPr lang="en-US" sz="1600" dirty="0" smtClean="0"/>
              <a:t> University on the work of The summation of a series Σ + n2≤x f m2 (m2 + n2) (ITS promoter was botanist Edward JANCZEWSKI-Glinka). After returning to do </a:t>
            </a:r>
            <a:r>
              <a:rPr lang="en-US" sz="1600" dirty="0" err="1" smtClean="0"/>
              <a:t>warsaw</a:t>
            </a:r>
            <a:r>
              <a:rPr lang="en-US" sz="1600" dirty="0" smtClean="0"/>
              <a:t> taught in Polish schools Medium Private, Seminary Teachers weights </a:t>
            </a:r>
            <a:r>
              <a:rPr lang="en-US" sz="1600" dirty="0" err="1" smtClean="0"/>
              <a:t>Ursynowie</a:t>
            </a:r>
            <a:r>
              <a:rPr lang="en-US" sz="1600" dirty="0" smtClean="0"/>
              <a:t> and taught mathematics NA Higher Courses Scientific, equivalent unofficial Polish University in Warsaw.</a:t>
            </a:r>
            <a:endParaRPr lang="pl-PL" sz="1600" dirty="0"/>
          </a:p>
        </p:txBody>
      </p:sp>
      <p:sp>
        <p:nvSpPr>
          <p:cNvPr id="4" name="Prostokąt 3"/>
          <p:cNvSpPr/>
          <p:nvPr/>
        </p:nvSpPr>
        <p:spPr>
          <a:xfrm>
            <a:off x="1214414" y="357166"/>
            <a:ext cx="6643734" cy="110799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pl-PL" sz="6600" b="1" dirty="0" smtClean="0">
                <a:ln/>
                <a:solidFill>
                  <a:schemeClr val="accent3"/>
                </a:solidFill>
              </a:rPr>
              <a:t>Wacław Sierpiński </a:t>
            </a:r>
            <a:endParaRPr lang="pl-PL" sz="6600" b="1" cap="none" spc="0" dirty="0">
              <a:ln/>
              <a:solidFill>
                <a:schemeClr val="accent3"/>
              </a:solidFill>
              <a:effectLst/>
            </a:endParaRPr>
          </a:p>
        </p:txBody>
      </p:sp>
      <p:pic>
        <p:nvPicPr>
          <p:cNvPr id="23554" name="Picture 2" descr="Znalezione obrazy dla zapytania Wacław Sierpiński"/>
          <p:cNvPicPr>
            <a:picLocks noChangeAspect="1" noChangeArrowheads="1"/>
          </p:cNvPicPr>
          <p:nvPr/>
        </p:nvPicPr>
        <p:blipFill>
          <a:blip r:embed="rId2"/>
          <a:srcRect/>
          <a:stretch>
            <a:fillRect/>
          </a:stretch>
        </p:blipFill>
        <p:spPr bwMode="auto">
          <a:xfrm>
            <a:off x="6500826" y="2285992"/>
            <a:ext cx="2362205" cy="3277048"/>
          </a:xfrm>
          <a:prstGeom prst="rect">
            <a:avLst/>
          </a:prstGeom>
          <a:noFill/>
          <a:ln>
            <a:noFill/>
          </a:ln>
          <a:effectLst>
            <a:outerShdw blurRad="149987" dist="250190" dir="8460000" algn="ctr">
              <a:srgbClr val="000000">
                <a:alpha val="28000"/>
              </a:srgbClr>
            </a:outerShdw>
            <a:softEdge rad="6350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00034" y="1428736"/>
            <a:ext cx="5072098" cy="5078313"/>
          </a:xfrm>
          <a:prstGeom prst="rect">
            <a:avLst/>
          </a:prstGeom>
          <a:noFill/>
        </p:spPr>
        <p:txBody>
          <a:bodyPr wrap="square" rtlCol="0">
            <a:spAutoFit/>
          </a:bodyPr>
          <a:lstStyle/>
          <a:p>
            <a:r>
              <a:rPr lang="en-US" dirty="0" err="1" smtClean="0"/>
              <a:t>Wladyslaw</a:t>
            </a:r>
            <a:r>
              <a:rPr lang="en-US" dirty="0" smtClean="0"/>
              <a:t> </a:t>
            </a:r>
            <a:r>
              <a:rPr lang="en-US" dirty="0" err="1" smtClean="0"/>
              <a:t>Orlicz</a:t>
            </a:r>
            <a:r>
              <a:rPr lang="en-US" dirty="0" smtClean="0"/>
              <a:t> (b May 24, 1903 in </a:t>
            </a:r>
            <a:r>
              <a:rPr lang="en-US" dirty="0" err="1" smtClean="0"/>
              <a:t>Okocim</a:t>
            </a:r>
            <a:r>
              <a:rPr lang="en-US" dirty="0" smtClean="0"/>
              <a:t>, d August 9, 1990 in Poznan ..) - Polish mathematician, belonging to the so-called. Lvov School of Mathematics. He worked as a professor at the University of Poznan. His works are perpendicular series of functional analysis and foremost. Among his most important achievements was the development of the theory of some kind of functional spaces (</a:t>
            </a:r>
            <a:r>
              <a:rPr lang="en-US" dirty="0" err="1" smtClean="0"/>
              <a:t>Orlicz</a:t>
            </a:r>
            <a:r>
              <a:rPr lang="en-US" dirty="0" smtClean="0"/>
              <a:t> spaces and </a:t>
            </a:r>
            <a:r>
              <a:rPr lang="en-US" dirty="0" err="1" smtClean="0"/>
              <a:t>Musielak-Orlicz</a:t>
            </a:r>
            <a:r>
              <a:rPr lang="en-US" dirty="0" smtClean="0"/>
              <a:t>). He proved the theorem in the theory of </a:t>
            </a:r>
            <a:r>
              <a:rPr lang="en-US" dirty="0" err="1" smtClean="0"/>
              <a:t>Banach</a:t>
            </a:r>
            <a:r>
              <a:rPr lang="en-US" dirty="0" smtClean="0"/>
              <a:t> spaces called today say </a:t>
            </a:r>
            <a:r>
              <a:rPr lang="en-US" dirty="0" err="1" smtClean="0"/>
              <a:t>Orlicz-Pettisa.Studia</a:t>
            </a:r>
            <a:r>
              <a:rPr lang="en-US" dirty="0" smtClean="0"/>
              <a:t> polytechnic does not give him trouble. But they were not sufficient for him fascinating and when he decided to change the university. He began his studies at the Faculty of Philosophy (transformed into the Faculty of Mathematics and Natural Sciences) at the University of Lvov start exploring the secrets of mathematics.</a:t>
            </a:r>
            <a:endParaRPr lang="pl-PL" dirty="0"/>
          </a:p>
        </p:txBody>
      </p:sp>
      <p:sp>
        <p:nvSpPr>
          <p:cNvPr id="3" name="Prostokąt 2"/>
          <p:cNvSpPr/>
          <p:nvPr/>
        </p:nvSpPr>
        <p:spPr>
          <a:xfrm>
            <a:off x="1500166" y="357166"/>
            <a:ext cx="6786610" cy="928694"/>
          </a:xfrm>
          <a:prstGeom prst="rect">
            <a:avLst/>
          </a:prstGeom>
          <a:noFill/>
        </p:spPr>
        <p:txBody>
          <a:bodyPr wrap="square" lIns="91440" tIns="45720" rIns="91440" bIns="45720">
            <a:spAutoFit/>
          </a:bodyPr>
          <a:lstStyle/>
          <a:p>
            <a:pPr algn="ctr"/>
            <a:r>
              <a:rPr lang="pl-PL"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Władysław </a:t>
            </a:r>
            <a:r>
              <a:rPr lang="pl-PL"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Orlicz</a:t>
            </a:r>
            <a:endParaRPr lang="pl-P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4578" name="Picture 2" descr="Znalezione obrazy dla zapytania władysław orlicz"/>
          <p:cNvPicPr>
            <a:picLocks noChangeAspect="1" noChangeArrowheads="1"/>
          </p:cNvPicPr>
          <p:nvPr/>
        </p:nvPicPr>
        <p:blipFill>
          <a:blip r:embed="rId2"/>
          <a:srcRect/>
          <a:stretch>
            <a:fillRect/>
          </a:stretch>
        </p:blipFill>
        <p:spPr bwMode="auto">
          <a:xfrm>
            <a:off x="5715008" y="1785926"/>
            <a:ext cx="2733680" cy="4203677"/>
          </a:xfrm>
          <a:prstGeom prst="rect">
            <a:avLst/>
          </a:prstGeom>
          <a:noFill/>
          <a:ln>
            <a:noFill/>
          </a:ln>
          <a:effectLst>
            <a:outerShdw blurRad="149987" dist="250190" dir="8460000" algn="ctr">
              <a:srgbClr val="000000">
                <a:alpha val="28000"/>
              </a:srgbClr>
            </a:outerShdw>
            <a:softEdge rad="6350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00100" y="357166"/>
            <a:ext cx="7072362" cy="258532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 for watching my presentation  of Polish mathematicians</a:t>
            </a:r>
            <a:endParaRPr lang="pl-PL"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6626" name="Picture 2" descr="Znalezione obrazy dla zapytania matematyka"/>
          <p:cNvPicPr>
            <a:picLocks noChangeAspect="1" noChangeArrowheads="1"/>
          </p:cNvPicPr>
          <p:nvPr/>
        </p:nvPicPr>
        <p:blipFill>
          <a:blip r:embed="rId2"/>
          <a:srcRect/>
          <a:stretch>
            <a:fillRect/>
          </a:stretch>
        </p:blipFill>
        <p:spPr bwMode="auto">
          <a:xfrm>
            <a:off x="3500430" y="3071810"/>
            <a:ext cx="4071966" cy="2114371"/>
          </a:xfrm>
          <a:prstGeom prst="rect">
            <a:avLst/>
          </a:prstGeom>
          <a:noFill/>
          <a:ln>
            <a:noFill/>
          </a:ln>
          <a:effectLst>
            <a:outerShdw blurRad="44450" dist="27940" dir="5400000" algn="ctr">
              <a:srgbClr val="000000">
                <a:alpha val="32000"/>
              </a:srgbClr>
            </a:outerShdw>
            <a:softEdge rad="63500"/>
          </a:effectLst>
          <a:scene3d>
            <a:camera prst="orthographicFront">
              <a:rot lat="0" lon="0" rev="0"/>
            </a:camera>
            <a:lightRig rig="balanced" dir="t">
              <a:rot lat="0" lon="0" rev="8700000"/>
            </a:lightRig>
          </a:scene3d>
          <a:sp3d>
            <a:bevelT w="190500" h="38100"/>
          </a:sp3d>
        </p:spPr>
      </p:pic>
      <p:pic>
        <p:nvPicPr>
          <p:cNvPr id="26628" name="Picture 4" descr="Znalezione obrazy dla zapytania erasmus +"/>
          <p:cNvPicPr>
            <a:picLocks noChangeAspect="1" noChangeArrowheads="1"/>
          </p:cNvPicPr>
          <p:nvPr/>
        </p:nvPicPr>
        <p:blipFill>
          <a:blip r:embed="rId3" cstate="print"/>
          <a:srcRect/>
          <a:stretch>
            <a:fillRect/>
          </a:stretch>
        </p:blipFill>
        <p:spPr bwMode="auto">
          <a:xfrm>
            <a:off x="2000232" y="5357826"/>
            <a:ext cx="5072098" cy="1244746"/>
          </a:xfrm>
          <a:prstGeom prst="rect">
            <a:avLst/>
          </a:prstGeom>
          <a:noFill/>
          <a:ln>
            <a:noFill/>
          </a:ln>
          <a:effectLst>
            <a:outerShdw blurRad="44450" dist="27940" dir="5400000" algn="ctr">
              <a:srgbClr val="000000">
                <a:alpha val="32000"/>
              </a:srgbClr>
            </a:outerShdw>
            <a:softEdge rad="63500"/>
          </a:effectLst>
          <a:scene3d>
            <a:camera prst="orthographicFront">
              <a:rot lat="0" lon="0" rev="0"/>
            </a:camera>
            <a:lightRig rig="balanced" dir="t">
              <a:rot lat="0" lon="0" rev="8700000"/>
            </a:lightRig>
          </a:scene3d>
          <a:sp3d>
            <a:bevelT w="190500" h="38100"/>
          </a:sp3d>
        </p:spPr>
      </p:pic>
      <p:pic>
        <p:nvPicPr>
          <p:cNvPr id="26630" name="Picture 6" descr="Podobny obraz"/>
          <p:cNvPicPr>
            <a:picLocks noChangeAspect="1" noChangeArrowheads="1"/>
          </p:cNvPicPr>
          <p:nvPr/>
        </p:nvPicPr>
        <p:blipFill>
          <a:blip r:embed="rId4" cstate="print"/>
          <a:srcRect/>
          <a:stretch>
            <a:fillRect/>
          </a:stretch>
        </p:blipFill>
        <p:spPr bwMode="auto">
          <a:xfrm>
            <a:off x="571472" y="3000372"/>
            <a:ext cx="1714512" cy="2286016"/>
          </a:xfrm>
          <a:prstGeom prst="rect">
            <a:avLst/>
          </a:prstGeom>
          <a:noFill/>
          <a:ln>
            <a:noFill/>
          </a:ln>
          <a:effectLst>
            <a:outerShdw blurRad="44450" dist="27940" dir="5400000" algn="ctr">
              <a:srgbClr val="000000">
                <a:alpha val="32000"/>
              </a:srgbClr>
            </a:outerShdw>
            <a:softEdge rad="63500"/>
          </a:effectLst>
          <a:scene3d>
            <a:camera prst="orthographicFront">
              <a:rot lat="0" lon="0" rev="0"/>
            </a:camera>
            <a:lightRig rig="balanced" dir="t">
              <a:rot lat="0" lon="0" rev="8700000"/>
            </a:lightRig>
          </a:scene3d>
          <a:sp3d>
            <a:bevelT w="190500" h="38100"/>
          </a:sp3d>
        </p:spPr>
      </p:pic>
      <p:sp>
        <p:nvSpPr>
          <p:cNvPr id="6" name="pole tekstowe 5"/>
          <p:cNvSpPr txBox="1"/>
          <p:nvPr/>
        </p:nvSpPr>
        <p:spPr>
          <a:xfrm>
            <a:off x="7286644" y="5857892"/>
            <a:ext cx="1643074" cy="830997"/>
          </a:xfrm>
          <a:prstGeom prst="rect">
            <a:avLst/>
          </a:prstGeom>
          <a:noFill/>
        </p:spPr>
        <p:txBody>
          <a:bodyPr wrap="square" rtlCol="0">
            <a:spAutoFit/>
          </a:bodyPr>
          <a:lstStyle/>
          <a:p>
            <a:r>
              <a:rPr lang="pl-PL" sz="2400" b="1" dirty="0" smtClean="0">
                <a:solidFill>
                  <a:srgbClr val="FF0000"/>
                </a:solidFill>
              </a:rPr>
              <a:t>BY KINGA GRUCA 2D</a:t>
            </a:r>
            <a:endParaRPr lang="pl-PL" sz="24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928662" y="2143116"/>
            <a:ext cx="7572428" cy="3416320"/>
          </a:xfrm>
          <a:prstGeom prst="rect">
            <a:avLst/>
          </a:prstGeom>
          <a:noFill/>
        </p:spPr>
        <p:txBody>
          <a:bodyPr wrap="square" rtlCol="0">
            <a:spAutoFit/>
          </a:bodyPr>
          <a:lstStyle/>
          <a:p>
            <a:r>
              <a:rPr lang="en-US" sz="2400" b="1" i="1" dirty="0" smtClean="0">
                <a:solidFill>
                  <a:srgbClr val="FF0000"/>
                </a:solidFill>
              </a:rPr>
              <a:t>Stefan </a:t>
            </a:r>
            <a:r>
              <a:rPr lang="en-US" sz="2400" b="1" i="1" dirty="0" err="1" smtClean="0">
                <a:solidFill>
                  <a:srgbClr val="FF0000"/>
                </a:solidFill>
              </a:rPr>
              <a:t>Banach</a:t>
            </a:r>
            <a:r>
              <a:rPr lang="en-US" sz="2400" b="1" i="1" dirty="0" smtClean="0">
                <a:solidFill>
                  <a:srgbClr val="FF0000"/>
                </a:solidFill>
              </a:rPr>
              <a:t>  30 March 1892 – 31 August 1945</a:t>
            </a:r>
            <a:r>
              <a:rPr lang="pl-PL" sz="2400" b="1" i="1" dirty="0" smtClean="0">
                <a:solidFill>
                  <a:srgbClr val="FF0000"/>
                </a:solidFill>
              </a:rPr>
              <a:t> </a:t>
            </a:r>
            <a:r>
              <a:rPr lang="en-US" sz="2400" dirty="0" smtClean="0"/>
              <a:t>was a Polish mathematician who is generally considered one of the world's most important and influential 20th-century mathematicians. He was one of the founders of modern functional analysis, and an original member of the </a:t>
            </a:r>
            <a:r>
              <a:rPr lang="en-US" sz="2400" dirty="0" err="1" smtClean="0"/>
              <a:t>Lwów</a:t>
            </a:r>
            <a:r>
              <a:rPr lang="en-US" sz="2400" dirty="0" smtClean="0"/>
              <a:t> School of Mathematics. His major work was the in 1932 book, </a:t>
            </a:r>
            <a:r>
              <a:rPr lang="en-US" sz="2400" dirty="0" err="1" smtClean="0"/>
              <a:t>Théorie</a:t>
            </a:r>
            <a:r>
              <a:rPr lang="en-US" sz="2400" dirty="0" smtClean="0"/>
              <a:t> des </a:t>
            </a:r>
            <a:r>
              <a:rPr lang="en-US" sz="2400" dirty="0" err="1" smtClean="0"/>
              <a:t>opérations</a:t>
            </a:r>
            <a:r>
              <a:rPr lang="en-US" sz="2400" dirty="0" smtClean="0"/>
              <a:t> </a:t>
            </a:r>
            <a:r>
              <a:rPr lang="en-US" sz="2400" dirty="0" err="1" smtClean="0"/>
              <a:t>linéaires</a:t>
            </a:r>
            <a:r>
              <a:rPr lang="en-US" sz="2400" dirty="0" smtClean="0"/>
              <a:t> (Theory of Linear Operations), the first monograph on the general theory of functional analysis.</a:t>
            </a:r>
            <a:endParaRPr lang="pl-PL" sz="2400" dirty="0"/>
          </a:p>
        </p:txBody>
      </p:sp>
      <p:sp>
        <p:nvSpPr>
          <p:cNvPr id="5" name="Prostokąt 4"/>
          <p:cNvSpPr/>
          <p:nvPr/>
        </p:nvSpPr>
        <p:spPr>
          <a:xfrm>
            <a:off x="1071538" y="500042"/>
            <a:ext cx="771530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Who</a:t>
            </a:r>
            <a:r>
              <a:rPr lang="pl-PL"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was Stefan Banach ?</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357422" y="357166"/>
            <a:ext cx="492922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Early</a:t>
            </a:r>
            <a:r>
              <a:rPr lang="pl-PL"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life </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pole tekstowe 3"/>
          <p:cNvSpPr txBox="1"/>
          <p:nvPr/>
        </p:nvSpPr>
        <p:spPr>
          <a:xfrm>
            <a:off x="928662" y="1500175"/>
            <a:ext cx="7786742" cy="1077218"/>
          </a:xfrm>
          <a:prstGeom prst="rect">
            <a:avLst/>
          </a:prstGeom>
          <a:noFill/>
        </p:spPr>
        <p:txBody>
          <a:bodyPr wrap="square" rtlCol="0">
            <a:spAutoFit/>
          </a:bodyPr>
          <a:lstStyle/>
          <a:p>
            <a:r>
              <a:rPr lang="pl-PL" sz="1600" dirty="0" smtClean="0"/>
              <a:t>Stefan Banach was </a:t>
            </a:r>
            <a:r>
              <a:rPr lang="pl-PL" sz="1600" dirty="0" err="1" smtClean="0"/>
              <a:t>born</a:t>
            </a:r>
            <a:r>
              <a:rPr lang="pl-PL" sz="1600" dirty="0" smtClean="0"/>
              <a:t> on 30 </a:t>
            </a:r>
            <a:r>
              <a:rPr lang="pl-PL" sz="1600" dirty="0" err="1" smtClean="0"/>
              <a:t>March</a:t>
            </a:r>
            <a:r>
              <a:rPr lang="pl-PL" sz="1600" dirty="0" smtClean="0"/>
              <a:t> 1892 </a:t>
            </a:r>
            <a:r>
              <a:rPr lang="pl-PL" sz="1600" dirty="0" err="1" smtClean="0"/>
              <a:t>at</a:t>
            </a:r>
            <a:r>
              <a:rPr lang="pl-PL" sz="1600" dirty="0" smtClean="0"/>
              <a:t> St. </a:t>
            </a:r>
            <a:r>
              <a:rPr lang="pl-PL" sz="1600" dirty="0" err="1" smtClean="0"/>
              <a:t>Lazarus</a:t>
            </a:r>
            <a:r>
              <a:rPr lang="pl-PL" sz="1600" dirty="0" smtClean="0"/>
              <a:t> General </a:t>
            </a:r>
            <a:r>
              <a:rPr lang="pl-PL" sz="1600" dirty="0" err="1" smtClean="0"/>
              <a:t>Hospital</a:t>
            </a:r>
            <a:r>
              <a:rPr lang="pl-PL" sz="1600" dirty="0" smtClean="0"/>
              <a:t>  </a:t>
            </a:r>
            <a:r>
              <a:rPr lang="pl-PL" sz="1600" dirty="0" err="1" smtClean="0"/>
              <a:t>in</a:t>
            </a:r>
            <a:r>
              <a:rPr lang="pl-PL" sz="1600" dirty="0" smtClean="0"/>
              <a:t> Kraków, </a:t>
            </a:r>
            <a:r>
              <a:rPr lang="pl-PL" sz="1600" dirty="0" err="1" smtClean="0"/>
              <a:t>then</a:t>
            </a:r>
            <a:r>
              <a:rPr lang="pl-PL" sz="1600" dirty="0" smtClean="0"/>
              <a:t> part of </a:t>
            </a:r>
            <a:r>
              <a:rPr lang="pl-PL" sz="1600" dirty="0" err="1" smtClean="0"/>
              <a:t>the</a:t>
            </a:r>
            <a:r>
              <a:rPr lang="pl-PL" sz="1600" dirty="0" smtClean="0"/>
              <a:t> </a:t>
            </a:r>
            <a:r>
              <a:rPr lang="pl-PL" sz="1600" dirty="0" err="1" smtClean="0"/>
              <a:t>Austro-Hungarian</a:t>
            </a:r>
            <a:r>
              <a:rPr lang="pl-PL" sz="1600" dirty="0" smtClean="0"/>
              <a:t> Empire. </a:t>
            </a:r>
            <a:r>
              <a:rPr lang="pl-PL" sz="1600" dirty="0" err="1" smtClean="0"/>
              <a:t>Banach's</a:t>
            </a:r>
            <a:r>
              <a:rPr lang="pl-PL" sz="1600" dirty="0" smtClean="0"/>
              <a:t> </a:t>
            </a:r>
            <a:r>
              <a:rPr lang="pl-PL" sz="1600" dirty="0" err="1" smtClean="0"/>
              <a:t>parents</a:t>
            </a:r>
            <a:r>
              <a:rPr lang="pl-PL" sz="1600" dirty="0" smtClean="0"/>
              <a:t> </a:t>
            </a:r>
            <a:r>
              <a:rPr lang="pl-PL" sz="1600" dirty="0" err="1" smtClean="0"/>
              <a:t>were</a:t>
            </a:r>
            <a:r>
              <a:rPr lang="pl-PL" sz="1600" dirty="0" smtClean="0"/>
              <a:t> Stefan </a:t>
            </a:r>
            <a:r>
              <a:rPr lang="pl-PL" sz="1600" dirty="0" err="1" smtClean="0"/>
              <a:t>Greczek</a:t>
            </a:r>
            <a:r>
              <a:rPr lang="pl-PL" sz="1600" dirty="0" smtClean="0"/>
              <a:t> and Katarzyna Banach, </a:t>
            </a:r>
            <a:r>
              <a:rPr lang="pl-PL" sz="1600" dirty="0" err="1" smtClean="0"/>
              <a:t>both</a:t>
            </a:r>
            <a:r>
              <a:rPr lang="pl-PL" sz="1600" dirty="0" smtClean="0"/>
              <a:t> </a:t>
            </a:r>
            <a:r>
              <a:rPr lang="pl-PL" sz="1600" dirty="0" err="1" smtClean="0"/>
              <a:t>natives</a:t>
            </a:r>
            <a:r>
              <a:rPr lang="pl-PL" sz="1600" dirty="0" smtClean="0"/>
              <a:t> of </a:t>
            </a:r>
            <a:r>
              <a:rPr lang="pl-PL" sz="1600" dirty="0" err="1" smtClean="0"/>
              <a:t>the</a:t>
            </a:r>
            <a:r>
              <a:rPr lang="pl-PL" sz="1600" dirty="0" smtClean="0"/>
              <a:t> Podhale region. </a:t>
            </a:r>
            <a:r>
              <a:rPr lang="pl-PL" sz="1600" dirty="0" err="1" smtClean="0"/>
              <a:t>Greczek</a:t>
            </a:r>
            <a:r>
              <a:rPr lang="pl-PL" sz="1600" dirty="0" smtClean="0"/>
              <a:t> was a </a:t>
            </a:r>
            <a:r>
              <a:rPr lang="pl-PL" sz="1600" dirty="0" err="1" smtClean="0"/>
              <a:t>soldier</a:t>
            </a:r>
            <a:r>
              <a:rPr lang="pl-PL" sz="1600" dirty="0" smtClean="0"/>
              <a:t> </a:t>
            </a:r>
            <a:r>
              <a:rPr lang="pl-PL" sz="1600" dirty="0" err="1" smtClean="0"/>
              <a:t>in</a:t>
            </a:r>
            <a:r>
              <a:rPr lang="pl-PL" sz="1600" dirty="0" smtClean="0"/>
              <a:t> </a:t>
            </a:r>
            <a:r>
              <a:rPr lang="pl-PL" sz="1600" dirty="0" err="1" smtClean="0"/>
              <a:t>the</a:t>
            </a:r>
            <a:r>
              <a:rPr lang="pl-PL" sz="1600" dirty="0" smtClean="0"/>
              <a:t> </a:t>
            </a:r>
            <a:r>
              <a:rPr lang="pl-PL" sz="1600" dirty="0" err="1" smtClean="0"/>
              <a:t>Austro-Hungarian</a:t>
            </a:r>
            <a:r>
              <a:rPr lang="pl-PL" sz="1600" dirty="0" smtClean="0"/>
              <a:t> </a:t>
            </a:r>
            <a:r>
              <a:rPr lang="pl-PL" sz="1600" dirty="0" err="1" smtClean="0"/>
              <a:t>Army</a:t>
            </a:r>
            <a:r>
              <a:rPr lang="pl-PL" sz="1600" dirty="0" smtClean="0"/>
              <a:t> </a:t>
            </a:r>
            <a:r>
              <a:rPr lang="pl-PL" sz="1600" dirty="0" err="1" smtClean="0"/>
              <a:t>stationed</a:t>
            </a:r>
            <a:r>
              <a:rPr lang="pl-PL" sz="1600" dirty="0" smtClean="0"/>
              <a:t> </a:t>
            </a:r>
            <a:r>
              <a:rPr lang="pl-PL" sz="1600" dirty="0" err="1" smtClean="0"/>
              <a:t>in</a:t>
            </a:r>
            <a:r>
              <a:rPr lang="pl-PL" sz="1600" dirty="0" smtClean="0"/>
              <a:t> Kraków. Little </a:t>
            </a:r>
            <a:r>
              <a:rPr lang="pl-PL" sz="1600" dirty="0" err="1" smtClean="0"/>
              <a:t>is</a:t>
            </a:r>
            <a:r>
              <a:rPr lang="pl-PL" sz="1600" dirty="0" smtClean="0"/>
              <a:t> </a:t>
            </a:r>
            <a:r>
              <a:rPr lang="pl-PL" sz="1600" dirty="0" err="1" smtClean="0"/>
              <a:t>known</a:t>
            </a:r>
            <a:r>
              <a:rPr lang="pl-PL" sz="1600" dirty="0" smtClean="0"/>
              <a:t> </a:t>
            </a:r>
            <a:r>
              <a:rPr lang="pl-PL" sz="1600" dirty="0" err="1" smtClean="0"/>
              <a:t>about</a:t>
            </a:r>
            <a:r>
              <a:rPr lang="pl-PL" sz="1600" dirty="0" smtClean="0"/>
              <a:t> </a:t>
            </a:r>
            <a:r>
              <a:rPr lang="pl-PL" sz="1600" dirty="0" err="1" smtClean="0"/>
              <a:t>Banach's</a:t>
            </a:r>
            <a:r>
              <a:rPr lang="pl-PL" sz="1600" dirty="0" smtClean="0"/>
              <a:t> </a:t>
            </a:r>
            <a:r>
              <a:rPr lang="pl-PL" sz="1600" dirty="0" err="1" smtClean="0"/>
              <a:t>mother</a:t>
            </a:r>
            <a:r>
              <a:rPr lang="pl-PL" sz="1600" dirty="0" smtClean="0"/>
              <a:t>.</a:t>
            </a:r>
            <a:endParaRPr lang="pl-PL" sz="1600" dirty="0"/>
          </a:p>
        </p:txBody>
      </p:sp>
      <p:sp>
        <p:nvSpPr>
          <p:cNvPr id="5" name="pole tekstowe 4"/>
          <p:cNvSpPr txBox="1"/>
          <p:nvPr/>
        </p:nvSpPr>
        <p:spPr>
          <a:xfrm>
            <a:off x="928662" y="2643182"/>
            <a:ext cx="7143800" cy="3764757"/>
          </a:xfrm>
          <a:prstGeom prst="rect">
            <a:avLst/>
          </a:prstGeom>
          <a:noFill/>
        </p:spPr>
        <p:txBody>
          <a:bodyPr wrap="square" rtlCol="0">
            <a:spAutoFit/>
          </a:bodyPr>
          <a:lstStyle/>
          <a:p>
            <a:r>
              <a:rPr lang="en-US" dirty="0" smtClean="0"/>
              <a:t>Unusually, Stefan's surname was that of his mother instead of his father, though he received his father's given name, Stefan. Since Stefan </a:t>
            </a:r>
            <a:r>
              <a:rPr lang="en-US" dirty="0" err="1" smtClean="0"/>
              <a:t>Greczek</a:t>
            </a:r>
            <a:r>
              <a:rPr lang="en-US" dirty="0" smtClean="0"/>
              <a:t> was a private and was prevented by military regulations from marrying, and the mother was too poor to support the child, the couple decided that he should be reared by family and friends. Stefan spent the first few years of his life with his grandmother, but when she took ill </a:t>
            </a:r>
            <a:r>
              <a:rPr lang="en-US" dirty="0" err="1" smtClean="0"/>
              <a:t>Greczek</a:t>
            </a:r>
            <a:r>
              <a:rPr lang="en-US" dirty="0" smtClean="0"/>
              <a:t> arranged for his son to be raised by </a:t>
            </a:r>
            <a:r>
              <a:rPr lang="en-US" dirty="0" err="1" smtClean="0"/>
              <a:t>Franciszka</a:t>
            </a:r>
            <a:r>
              <a:rPr lang="en-US" dirty="0" smtClean="0"/>
              <a:t> </a:t>
            </a:r>
            <a:r>
              <a:rPr lang="en-US" dirty="0" err="1" smtClean="0"/>
              <a:t>Płowa</a:t>
            </a:r>
            <a:r>
              <a:rPr lang="en-US" dirty="0" smtClean="0"/>
              <a:t> and her niece Maria </a:t>
            </a:r>
            <a:r>
              <a:rPr lang="en-US" dirty="0" err="1" smtClean="0"/>
              <a:t>Puchalska</a:t>
            </a:r>
            <a:r>
              <a:rPr lang="en-US" dirty="0" smtClean="0"/>
              <a:t> in </a:t>
            </a:r>
            <a:r>
              <a:rPr lang="en-US" dirty="0" err="1" smtClean="0"/>
              <a:t>Kraków</a:t>
            </a:r>
            <a:r>
              <a:rPr lang="en-US" dirty="0" smtClean="0"/>
              <a:t>. Young Stefan would regard </a:t>
            </a:r>
            <a:r>
              <a:rPr lang="en-US" dirty="0" err="1" smtClean="0"/>
              <a:t>Franciszka</a:t>
            </a:r>
            <a:r>
              <a:rPr lang="en-US" dirty="0" smtClean="0"/>
              <a:t> as his foster mother and Maria as his older sister. In his early years </a:t>
            </a:r>
            <a:r>
              <a:rPr lang="en-US" dirty="0" err="1" smtClean="0"/>
              <a:t>Banach</a:t>
            </a:r>
            <a:r>
              <a:rPr lang="en-US" dirty="0" smtClean="0"/>
              <a:t> was tutored by </a:t>
            </a:r>
            <a:r>
              <a:rPr lang="en-US" dirty="0" err="1" smtClean="0"/>
              <a:t>Juliusz</a:t>
            </a:r>
            <a:r>
              <a:rPr lang="en-US" dirty="0" smtClean="0"/>
              <a:t> Mien, a French intellectual and friend of the </a:t>
            </a:r>
            <a:r>
              <a:rPr lang="en-US" dirty="0" err="1" smtClean="0"/>
              <a:t>Płowa</a:t>
            </a:r>
            <a:r>
              <a:rPr lang="en-US" dirty="0" smtClean="0"/>
              <a:t> family, who had emigrated to Poland and supported himself with photography and translations of Polish literature into French. Mien taught </a:t>
            </a:r>
            <a:r>
              <a:rPr lang="en-US" dirty="0" err="1" smtClean="0"/>
              <a:t>Banach</a:t>
            </a:r>
            <a:r>
              <a:rPr lang="en-US" dirty="0" smtClean="0"/>
              <a:t> French and most likely encouraged him in his early mathematical pursuits.</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357158" y="2428868"/>
            <a:ext cx="6000792" cy="4278094"/>
          </a:xfrm>
          <a:prstGeom prst="rect">
            <a:avLst/>
          </a:prstGeom>
          <a:noFill/>
        </p:spPr>
        <p:txBody>
          <a:bodyPr wrap="square" rtlCol="0">
            <a:spAutoFit/>
          </a:bodyPr>
          <a:lstStyle/>
          <a:p>
            <a:r>
              <a:rPr lang="en-US" sz="1600" dirty="0" smtClean="0"/>
              <a:t>After obtaining his </a:t>
            </a:r>
            <a:r>
              <a:rPr lang="en-US" sz="1600" dirty="0" err="1" smtClean="0"/>
              <a:t>matura</a:t>
            </a:r>
            <a:r>
              <a:rPr lang="en-US" sz="1600" dirty="0" smtClean="0"/>
              <a:t> (high school degree) at age 18 in 1910, </a:t>
            </a:r>
            <a:r>
              <a:rPr lang="en-US" sz="1600" dirty="0" err="1" smtClean="0"/>
              <a:t>Banach</a:t>
            </a:r>
            <a:r>
              <a:rPr lang="en-US" sz="1600" dirty="0" smtClean="0"/>
              <a:t> moved to </a:t>
            </a:r>
            <a:r>
              <a:rPr lang="en-US" sz="1600" dirty="0" err="1" smtClean="0"/>
              <a:t>Lwów</a:t>
            </a:r>
            <a:r>
              <a:rPr lang="en-US" sz="1600" dirty="0" smtClean="0"/>
              <a:t> with the intention of studying at the </a:t>
            </a:r>
            <a:r>
              <a:rPr lang="en-US" sz="1600" dirty="0" err="1" smtClean="0"/>
              <a:t>Lwów</a:t>
            </a:r>
            <a:r>
              <a:rPr lang="en-US" sz="1600" dirty="0" smtClean="0"/>
              <a:t> Polytechnic. He initially chose engineering as his field of study since at the time he was convinced that there was nothing new to discover in mathematics. At some point he also attended </a:t>
            </a:r>
            <a:r>
              <a:rPr lang="en-US" sz="1600" dirty="0" err="1" smtClean="0"/>
              <a:t>Jagiellonian</a:t>
            </a:r>
            <a:r>
              <a:rPr lang="en-US" sz="1600" dirty="0" smtClean="0"/>
              <a:t> University in </a:t>
            </a:r>
            <a:r>
              <a:rPr lang="en-US" sz="1600" dirty="0" err="1" smtClean="0"/>
              <a:t>Kraków</a:t>
            </a:r>
            <a:r>
              <a:rPr lang="en-US" sz="1600" dirty="0" smtClean="0"/>
              <a:t> on a part-time basis. As </a:t>
            </a:r>
            <a:r>
              <a:rPr lang="en-US" sz="1600" dirty="0" err="1" smtClean="0"/>
              <a:t>Banach</a:t>
            </a:r>
            <a:r>
              <a:rPr lang="en-US" sz="1600" dirty="0" smtClean="0"/>
              <a:t> had to earn money to support his studies it was not until 1914 that he finally, at age 22, passed his high school graduation exams.</a:t>
            </a:r>
          </a:p>
          <a:p>
            <a:r>
              <a:rPr lang="en-US" sz="1600" dirty="0" smtClean="0"/>
              <a:t>When World War I broke out, </a:t>
            </a:r>
            <a:r>
              <a:rPr lang="en-US" sz="1600" dirty="0" err="1" smtClean="0"/>
              <a:t>Banach</a:t>
            </a:r>
            <a:r>
              <a:rPr lang="en-US" sz="1600" dirty="0" smtClean="0"/>
              <a:t> was excused from military service due to his left-handedness and poor vision. When the Russian Army opened its offensive toward </a:t>
            </a:r>
            <a:r>
              <a:rPr lang="en-US" sz="1600" dirty="0" err="1" smtClean="0"/>
              <a:t>Lwów</a:t>
            </a:r>
            <a:r>
              <a:rPr lang="en-US" sz="1600" dirty="0" smtClean="0"/>
              <a:t>, </a:t>
            </a:r>
            <a:r>
              <a:rPr lang="en-US" sz="1600" dirty="0" err="1" smtClean="0"/>
              <a:t>Banach</a:t>
            </a:r>
            <a:r>
              <a:rPr lang="en-US" sz="1600" dirty="0" smtClean="0"/>
              <a:t> left for </a:t>
            </a:r>
            <a:r>
              <a:rPr lang="en-US" sz="1600" dirty="0" err="1" smtClean="0"/>
              <a:t>Kraków</a:t>
            </a:r>
            <a:r>
              <a:rPr lang="en-US" sz="1600" dirty="0" smtClean="0"/>
              <a:t>, where he spent the rest of the war. He made his living as a tutor at the local gymnasiums, worked in a bookstore and as a foreman of road building crew. He attended some lectures at the </a:t>
            </a:r>
            <a:r>
              <a:rPr lang="en-US" sz="1600" dirty="0" err="1" smtClean="0"/>
              <a:t>Jagiellonian</a:t>
            </a:r>
            <a:r>
              <a:rPr lang="en-US" sz="1600" dirty="0" smtClean="0"/>
              <a:t> University at that time, including those of the famous Polish mathematicians </a:t>
            </a:r>
            <a:r>
              <a:rPr lang="en-US" sz="1600" dirty="0" err="1" smtClean="0"/>
              <a:t>Stanisław</a:t>
            </a:r>
            <a:r>
              <a:rPr lang="en-US" sz="1600" dirty="0" smtClean="0"/>
              <a:t> </a:t>
            </a:r>
            <a:r>
              <a:rPr lang="en-US" sz="1600" dirty="0" err="1" smtClean="0"/>
              <a:t>Zaremba</a:t>
            </a:r>
            <a:r>
              <a:rPr lang="en-US" sz="1600" dirty="0" smtClean="0"/>
              <a:t> and </a:t>
            </a:r>
            <a:r>
              <a:rPr lang="en-US" sz="1600" dirty="0" err="1" smtClean="0"/>
              <a:t>Kazimierz</a:t>
            </a:r>
            <a:r>
              <a:rPr lang="en-US" sz="1600" dirty="0" smtClean="0"/>
              <a:t> </a:t>
            </a:r>
            <a:r>
              <a:rPr lang="en-US" sz="1600" dirty="0" err="1" smtClean="0"/>
              <a:t>Żorawski</a:t>
            </a:r>
            <a:r>
              <a:rPr lang="en-US" sz="1600" dirty="0" smtClean="0"/>
              <a:t>, but little is known of that period of his life.</a:t>
            </a:r>
            <a:endParaRPr lang="pl-PL" sz="1600" dirty="0"/>
          </a:p>
        </p:txBody>
      </p:sp>
      <p:pic>
        <p:nvPicPr>
          <p:cNvPr id="5122" name="Picture 2" descr="Znalezione obrazy dla zapytania stefan banach cytaty"/>
          <p:cNvPicPr>
            <a:picLocks noChangeAspect="1" noChangeArrowheads="1"/>
          </p:cNvPicPr>
          <p:nvPr/>
        </p:nvPicPr>
        <p:blipFill>
          <a:blip r:embed="rId2"/>
          <a:srcRect/>
          <a:stretch>
            <a:fillRect/>
          </a:stretch>
        </p:blipFill>
        <p:spPr bwMode="auto">
          <a:xfrm>
            <a:off x="6338529" y="2500306"/>
            <a:ext cx="2591189" cy="3786214"/>
          </a:xfrm>
          <a:prstGeom prst="roundRect">
            <a:avLst>
              <a:gd name="adj" fmla="val 8594"/>
            </a:avLst>
          </a:prstGeom>
          <a:solidFill>
            <a:srgbClr val="FFFFFF">
              <a:shade val="85000"/>
            </a:srgbClr>
          </a:solidFill>
          <a:ln>
            <a:noFill/>
          </a:ln>
          <a:effectLst>
            <a:reflection blurRad="6350" stA="50000" endA="300" endPos="55500" dist="50800" dir="5400000" sy="-100000" algn="bl" rotWithShape="0"/>
          </a:effectLst>
        </p:spPr>
      </p:pic>
      <p:sp>
        <p:nvSpPr>
          <p:cNvPr id="2" name="pole tekstowe 1"/>
          <p:cNvSpPr txBox="1"/>
          <p:nvPr/>
        </p:nvSpPr>
        <p:spPr>
          <a:xfrm>
            <a:off x="357158" y="357166"/>
            <a:ext cx="7429552" cy="2062103"/>
          </a:xfrm>
          <a:prstGeom prst="rect">
            <a:avLst/>
          </a:prstGeom>
          <a:noFill/>
        </p:spPr>
        <p:txBody>
          <a:bodyPr wrap="square" rtlCol="0">
            <a:spAutoFit/>
          </a:bodyPr>
          <a:lstStyle/>
          <a:p>
            <a:r>
              <a:rPr lang="en-US" sz="1600" dirty="0" smtClean="0"/>
              <a:t>In 1902 </a:t>
            </a:r>
            <a:r>
              <a:rPr lang="en-US" sz="1600" dirty="0" err="1" smtClean="0"/>
              <a:t>Banach</a:t>
            </a:r>
            <a:r>
              <a:rPr lang="en-US" sz="1600" dirty="0" smtClean="0"/>
              <a:t>, aged 10, enrolled in </a:t>
            </a:r>
            <a:r>
              <a:rPr lang="en-US" sz="1600" dirty="0" err="1" smtClean="0"/>
              <a:t>Kraków's</a:t>
            </a:r>
            <a:r>
              <a:rPr lang="en-US" sz="1600" dirty="0" smtClean="0"/>
              <a:t> IV Gymnasium (also known as the Goetz Gymnasium). While the school specialized in the humanities, </a:t>
            </a:r>
            <a:r>
              <a:rPr lang="en-US" sz="1600" dirty="0" err="1" smtClean="0"/>
              <a:t>Banach</a:t>
            </a:r>
            <a:r>
              <a:rPr lang="en-US" sz="1600" dirty="0" smtClean="0"/>
              <a:t> and his best friend </a:t>
            </a:r>
            <a:r>
              <a:rPr lang="en-US" sz="1600" dirty="0" err="1" smtClean="0"/>
              <a:t>Witold</a:t>
            </a:r>
            <a:r>
              <a:rPr lang="en-US" sz="1600" dirty="0" smtClean="0"/>
              <a:t> </a:t>
            </a:r>
            <a:r>
              <a:rPr lang="en-US" sz="1600" dirty="0" err="1" smtClean="0"/>
              <a:t>Wiłkosz</a:t>
            </a:r>
            <a:r>
              <a:rPr lang="en-US" sz="1600" dirty="0" smtClean="0"/>
              <a:t> (also a future mathematician) spent most of their time working on mathematics problems during breaks and after school. Later in life </a:t>
            </a:r>
            <a:r>
              <a:rPr lang="en-US" sz="1600" dirty="0" err="1" smtClean="0"/>
              <a:t>Banach</a:t>
            </a:r>
            <a:r>
              <a:rPr lang="en-US" sz="1600" dirty="0" smtClean="0"/>
              <a:t> would credit Dr. </a:t>
            </a:r>
            <a:r>
              <a:rPr lang="en-US" sz="1600" dirty="0" err="1" smtClean="0"/>
              <a:t>Kamil</a:t>
            </a:r>
            <a:r>
              <a:rPr lang="en-US" sz="1600" dirty="0" smtClean="0"/>
              <a:t> Kraft, the mathematics and physics teacher at the gymnasium with kindling his interests in mathematics. While generally </a:t>
            </a:r>
            <a:r>
              <a:rPr lang="en-US" sz="1600" dirty="0" err="1" smtClean="0"/>
              <a:t>Banach</a:t>
            </a:r>
            <a:r>
              <a:rPr lang="en-US" sz="1600" dirty="0" smtClean="0"/>
              <a:t> was a diligent student he did on occasion receive low grades (he failed Greek during his first semester at the gymnasium) and would later speak critically of the school's math teachers.</a:t>
            </a:r>
            <a:endParaRPr lang="pl-PL"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14348" y="1571612"/>
            <a:ext cx="5715040" cy="5016758"/>
          </a:xfrm>
          <a:prstGeom prst="rect">
            <a:avLst/>
          </a:prstGeom>
          <a:noFill/>
        </p:spPr>
        <p:txBody>
          <a:bodyPr wrap="square" rtlCol="0">
            <a:spAutoFit/>
          </a:bodyPr>
          <a:lstStyle/>
          <a:p>
            <a:r>
              <a:rPr lang="en-US" sz="1600" dirty="0" smtClean="0"/>
              <a:t>In 1916, in </a:t>
            </a:r>
            <a:r>
              <a:rPr lang="en-US" sz="1600" dirty="0" err="1" smtClean="0"/>
              <a:t>Kraków's</a:t>
            </a:r>
            <a:r>
              <a:rPr lang="en-US" sz="1600" dirty="0" smtClean="0"/>
              <a:t> </a:t>
            </a:r>
            <a:r>
              <a:rPr lang="en-US" sz="1600" dirty="0" err="1" smtClean="0"/>
              <a:t>Planty</a:t>
            </a:r>
            <a:r>
              <a:rPr lang="en-US" sz="1600" dirty="0" smtClean="0"/>
              <a:t> gardens, </a:t>
            </a:r>
            <a:r>
              <a:rPr lang="en-US" sz="1600" dirty="0" err="1" smtClean="0"/>
              <a:t>Banach</a:t>
            </a:r>
            <a:r>
              <a:rPr lang="en-US" sz="1600" dirty="0" smtClean="0"/>
              <a:t> encountered Professor Hugo </a:t>
            </a:r>
            <a:r>
              <a:rPr lang="en-US" sz="1600" dirty="0" err="1" smtClean="0"/>
              <a:t>Steinhaus</a:t>
            </a:r>
            <a:r>
              <a:rPr lang="en-US" sz="1600" dirty="0" smtClean="0"/>
              <a:t>, one of the renowned mathematicians of the time. According to </a:t>
            </a:r>
            <a:r>
              <a:rPr lang="en-US" sz="1600" dirty="0" err="1" smtClean="0"/>
              <a:t>Steinhaus</a:t>
            </a:r>
            <a:r>
              <a:rPr lang="en-US" sz="1600" dirty="0" smtClean="0"/>
              <a:t>, while he was strolling through the gardens he was surprised to overhear the term "</a:t>
            </a:r>
            <a:r>
              <a:rPr lang="en-US" sz="1600" dirty="0" err="1" smtClean="0"/>
              <a:t>Lebesgue</a:t>
            </a:r>
            <a:r>
              <a:rPr lang="en-US" sz="1600" dirty="0" smtClean="0"/>
              <a:t> integral" (</a:t>
            </a:r>
            <a:r>
              <a:rPr lang="en-US" sz="1600" dirty="0" err="1" smtClean="0"/>
              <a:t>Lebesgue</a:t>
            </a:r>
            <a:r>
              <a:rPr lang="en-US" sz="1600" dirty="0" smtClean="0"/>
              <a:t> integration was at the time still a fairly new idea in mathematics) and walked over to investigate. As a result, he met </a:t>
            </a:r>
            <a:r>
              <a:rPr lang="en-US" sz="1600" dirty="0" err="1" smtClean="0"/>
              <a:t>Banach</a:t>
            </a:r>
            <a:r>
              <a:rPr lang="en-US" sz="1600" dirty="0" smtClean="0"/>
              <a:t>, as well as Otto </a:t>
            </a:r>
            <a:r>
              <a:rPr lang="en-US" sz="1600" dirty="0" err="1" smtClean="0"/>
              <a:t>Nikodym.Steinhaus</a:t>
            </a:r>
            <a:r>
              <a:rPr lang="en-US" sz="1600" dirty="0" smtClean="0"/>
              <a:t> became fascinated with the self-taught young mathematician. The encounter resulted in a long-lasting collaboration and friendship. In fact, soon after the encounter </a:t>
            </a:r>
            <a:r>
              <a:rPr lang="en-US" sz="1600" dirty="0" err="1" smtClean="0"/>
              <a:t>Steinhaus</a:t>
            </a:r>
            <a:r>
              <a:rPr lang="en-US" sz="1600" dirty="0" smtClean="0"/>
              <a:t> invited </a:t>
            </a:r>
            <a:r>
              <a:rPr lang="en-US" sz="1600" dirty="0" err="1" smtClean="0"/>
              <a:t>Banach</a:t>
            </a:r>
            <a:r>
              <a:rPr lang="en-US" sz="1600" dirty="0" smtClean="0"/>
              <a:t> to solve some problems he had been working on but which had proven difficult. </a:t>
            </a:r>
            <a:r>
              <a:rPr lang="en-US" sz="1600" dirty="0" err="1" smtClean="0"/>
              <a:t>Banach</a:t>
            </a:r>
            <a:r>
              <a:rPr lang="en-US" sz="1600" dirty="0" smtClean="0"/>
              <a:t> solved them within a week and the two soon published their first joint work (On the Mean Convergence of Fourier Series). </a:t>
            </a:r>
            <a:r>
              <a:rPr lang="en-US" sz="1600" dirty="0" err="1" smtClean="0"/>
              <a:t>Steinhaus</a:t>
            </a:r>
            <a:r>
              <a:rPr lang="en-US" sz="1600" dirty="0" smtClean="0"/>
              <a:t>, </a:t>
            </a:r>
            <a:r>
              <a:rPr lang="en-US" sz="1600" dirty="0" err="1" smtClean="0"/>
              <a:t>Banach</a:t>
            </a:r>
            <a:r>
              <a:rPr lang="en-US" sz="1600" dirty="0" smtClean="0"/>
              <a:t> and </a:t>
            </a:r>
            <a:r>
              <a:rPr lang="en-US" sz="1600" dirty="0" err="1" smtClean="0"/>
              <a:t>Nikodym</a:t>
            </a:r>
            <a:r>
              <a:rPr lang="en-US" sz="1600" dirty="0" smtClean="0"/>
              <a:t>, along with several other </a:t>
            </a:r>
            <a:r>
              <a:rPr lang="en-US" sz="1600" dirty="0" err="1" smtClean="0"/>
              <a:t>Kraków</a:t>
            </a:r>
            <a:r>
              <a:rPr lang="en-US" sz="1600" dirty="0" smtClean="0"/>
              <a:t> mathematicians (</a:t>
            </a:r>
            <a:r>
              <a:rPr lang="en-US" sz="1600" dirty="0" err="1" smtClean="0"/>
              <a:t>Władysław</a:t>
            </a:r>
            <a:r>
              <a:rPr lang="en-US" sz="1600" dirty="0" smtClean="0"/>
              <a:t> </a:t>
            </a:r>
            <a:r>
              <a:rPr lang="en-US" sz="1600" dirty="0" err="1" smtClean="0"/>
              <a:t>Ślebodziński</a:t>
            </a:r>
            <a:r>
              <a:rPr lang="en-US" sz="1600" dirty="0" smtClean="0"/>
              <a:t>, Leon </a:t>
            </a:r>
            <a:r>
              <a:rPr lang="en-US" sz="1600" dirty="0" err="1" smtClean="0"/>
              <a:t>Chwistek</a:t>
            </a:r>
            <a:r>
              <a:rPr lang="en-US" sz="1600" dirty="0" smtClean="0"/>
              <a:t>, Alfred Rosenblatt and </a:t>
            </a:r>
            <a:r>
              <a:rPr lang="en-US" sz="1600" dirty="0" err="1" smtClean="0"/>
              <a:t>Włodzimierz</a:t>
            </a:r>
            <a:r>
              <a:rPr lang="en-US" sz="1600" dirty="0" smtClean="0"/>
              <a:t> </a:t>
            </a:r>
            <a:r>
              <a:rPr lang="en-US" sz="1600" dirty="0" err="1" smtClean="0"/>
              <a:t>Stożek</a:t>
            </a:r>
            <a:r>
              <a:rPr lang="en-US" sz="1600" dirty="0" smtClean="0"/>
              <a:t>) also established a mathematical society, which eventually became the Polish Mathematical Society.[The society was officially founded on April 2, 1919. It was also through </a:t>
            </a:r>
            <a:r>
              <a:rPr lang="en-US" sz="1600" dirty="0" err="1" smtClean="0"/>
              <a:t>Steinhaus</a:t>
            </a:r>
            <a:r>
              <a:rPr lang="en-US" sz="1600" dirty="0" smtClean="0"/>
              <a:t> that </a:t>
            </a:r>
            <a:r>
              <a:rPr lang="en-US" sz="1600" dirty="0" err="1" smtClean="0"/>
              <a:t>Banach</a:t>
            </a:r>
            <a:r>
              <a:rPr lang="en-US" sz="1600" dirty="0" smtClean="0"/>
              <a:t> met his future wife, </a:t>
            </a:r>
            <a:r>
              <a:rPr lang="en-US" sz="1600" dirty="0" err="1" smtClean="0"/>
              <a:t>Łucja</a:t>
            </a:r>
            <a:r>
              <a:rPr lang="en-US" sz="1600" dirty="0" smtClean="0"/>
              <a:t> </a:t>
            </a:r>
            <a:r>
              <a:rPr lang="en-US" sz="1600" dirty="0" err="1" smtClean="0"/>
              <a:t>Braus</a:t>
            </a:r>
            <a:r>
              <a:rPr lang="en-US" sz="1600" dirty="0" smtClean="0"/>
              <a:t>.</a:t>
            </a:r>
            <a:endParaRPr lang="pl-PL" sz="1600" dirty="0"/>
          </a:p>
        </p:txBody>
      </p:sp>
      <p:sp>
        <p:nvSpPr>
          <p:cNvPr id="3" name="Prostokąt 2"/>
          <p:cNvSpPr/>
          <p:nvPr/>
        </p:nvSpPr>
        <p:spPr>
          <a:xfrm>
            <a:off x="1928794" y="285728"/>
            <a:ext cx="514353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Scientific </a:t>
            </a:r>
            <a:r>
              <a:rPr lang="pl-PL"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career</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098" name="Picture 2" descr="Znalezione obrazy dla zapytania stefan banach grób"/>
          <p:cNvPicPr>
            <a:picLocks noChangeAspect="1" noChangeArrowheads="1"/>
          </p:cNvPicPr>
          <p:nvPr/>
        </p:nvPicPr>
        <p:blipFill>
          <a:blip r:embed="rId2"/>
          <a:srcRect/>
          <a:stretch>
            <a:fillRect/>
          </a:stretch>
        </p:blipFill>
        <p:spPr bwMode="auto">
          <a:xfrm>
            <a:off x="6786578" y="2428868"/>
            <a:ext cx="1833564" cy="2750346"/>
          </a:xfrm>
          <a:prstGeom prst="rect">
            <a:avLst/>
          </a:prstGeom>
          <a:ln>
            <a:noFill/>
          </a:ln>
          <a:effectLst>
            <a:outerShdw blurRad="292100" dist="139700" dir="2700000" algn="tl" rotWithShape="0">
              <a:srgbClr val="333333">
                <a:alpha val="65000"/>
              </a:srgbClr>
            </a:outerShdw>
            <a:softEdge rad="63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Znalezione obrazy dla zapytania stefan banach cytaty"/>
          <p:cNvPicPr>
            <a:picLocks noChangeAspect="1" noChangeArrowheads="1"/>
          </p:cNvPicPr>
          <p:nvPr/>
        </p:nvPicPr>
        <p:blipFill>
          <a:blip r:embed="rId2"/>
          <a:srcRect/>
          <a:stretch>
            <a:fillRect/>
          </a:stretch>
        </p:blipFill>
        <p:spPr bwMode="auto">
          <a:xfrm>
            <a:off x="1357290" y="3929066"/>
            <a:ext cx="6176822" cy="2714644"/>
          </a:xfrm>
          <a:prstGeom prst="rect">
            <a:avLst/>
          </a:prstGeom>
          <a:noFill/>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2" name="Prostokąt 1"/>
          <p:cNvSpPr/>
          <p:nvPr/>
        </p:nvSpPr>
        <p:spPr>
          <a:xfrm>
            <a:off x="714348" y="428604"/>
            <a:ext cx="799129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Professional </a:t>
            </a:r>
            <a:r>
              <a:rPr lang="pl-PL"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achievements</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pole tekstowe 2"/>
          <p:cNvSpPr txBox="1"/>
          <p:nvPr/>
        </p:nvSpPr>
        <p:spPr>
          <a:xfrm>
            <a:off x="214282" y="1428737"/>
            <a:ext cx="8358246" cy="2308324"/>
          </a:xfrm>
          <a:prstGeom prst="rect">
            <a:avLst/>
          </a:prstGeom>
          <a:noFill/>
        </p:spPr>
        <p:txBody>
          <a:bodyPr wrap="square" rtlCol="0">
            <a:spAutoFit/>
          </a:bodyPr>
          <a:lstStyle/>
          <a:p>
            <a:r>
              <a:rPr lang="en-US" sz="1600" dirty="0" smtClean="0"/>
              <a:t>He was a lecturer, author of </a:t>
            </a:r>
            <a:r>
              <a:rPr lang="en-US" sz="1600" dirty="0" err="1" smtClean="0"/>
              <a:t>Wielun</a:t>
            </a:r>
            <a:r>
              <a:rPr lang="en-US" sz="1600" dirty="0" smtClean="0"/>
              <a:t> textbooks, including textbooks for Mathematical High School.</a:t>
            </a:r>
          </a:p>
          <a:p>
            <a:r>
              <a:rPr lang="en-US" sz="1600" dirty="0" smtClean="0"/>
              <a:t>The first works related ITS Ranks Fourier (first published work together with </a:t>
            </a:r>
            <a:r>
              <a:rPr lang="en-US" sz="1600" dirty="0" err="1" smtClean="0"/>
              <a:t>Steinhaus</a:t>
            </a:r>
            <a:r>
              <a:rPr lang="en-US" sz="1600" dirty="0" smtClean="0"/>
              <a:t> decided adversely problem of convergence of the average partial sums of Fourier series ), functions and Ranks orthogonal, Maxwell's equations, functions, derivatives, measurable functions, Theory of measure. The dissertation (published in 1922) AND monograph </a:t>
            </a:r>
            <a:r>
              <a:rPr lang="en-US" sz="1600" dirty="0" err="1" smtClean="0"/>
              <a:t>Théorie</a:t>
            </a:r>
            <a:r>
              <a:rPr lang="en-US" sz="1600" dirty="0" smtClean="0"/>
              <a:t> des </a:t>
            </a:r>
            <a:r>
              <a:rPr lang="en-US" sz="1600" dirty="0" err="1" smtClean="0"/>
              <a:t>opérations</a:t>
            </a:r>
            <a:r>
              <a:rPr lang="en-US" sz="1600" dirty="0" smtClean="0"/>
              <a:t> </a:t>
            </a:r>
            <a:r>
              <a:rPr lang="en-US" sz="1600" dirty="0" err="1" smtClean="0"/>
              <a:t>linéaires</a:t>
            </a:r>
            <a:r>
              <a:rPr lang="en-US" sz="1600" dirty="0" smtClean="0"/>
              <a:t>  gave the first axiomatic definition of space, named later his name (</a:t>
            </a:r>
            <a:r>
              <a:rPr lang="en-US" sz="1600" dirty="0" err="1" smtClean="0"/>
              <a:t>Banach</a:t>
            </a:r>
            <a:r>
              <a:rPr lang="en-US" sz="1600" dirty="0" smtClean="0"/>
              <a:t> space), which he described as spaces of type B. cemented ultimately Basics extremely important in Modern applications of mathematics Analyses functional. He handed her the fundamental theorem, introduced IT terminologies, which accepted mathematicians worldwide.</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14348" y="1785926"/>
            <a:ext cx="5500726" cy="4247317"/>
          </a:xfrm>
          <a:prstGeom prst="rect">
            <a:avLst/>
          </a:prstGeom>
          <a:noFill/>
        </p:spPr>
        <p:txBody>
          <a:bodyPr wrap="square" rtlCol="0">
            <a:spAutoFit/>
          </a:bodyPr>
          <a:lstStyle/>
          <a:p>
            <a:r>
              <a:rPr lang="en-US" dirty="0" smtClean="0"/>
              <a:t>After the re-occupation of Lvov by the Red Army (27 July 1944) continued his work at the University of </a:t>
            </a:r>
            <a:r>
              <a:rPr lang="en-US" dirty="0" err="1" smtClean="0"/>
              <a:t>Lviv</a:t>
            </a:r>
            <a:r>
              <a:rPr lang="en-US" dirty="0" smtClean="0"/>
              <a:t> as head of the department of mathematics. He also lectured at the </a:t>
            </a:r>
            <a:r>
              <a:rPr lang="en-US" dirty="0" err="1" smtClean="0"/>
              <a:t>Lviv</a:t>
            </a:r>
            <a:r>
              <a:rPr lang="en-US" dirty="0" smtClean="0"/>
              <a:t> Polytechnic Institute. He lived in a friend's family </a:t>
            </a:r>
            <a:r>
              <a:rPr lang="en-US" dirty="0" err="1" smtClean="0"/>
              <a:t>Lviv</a:t>
            </a:r>
            <a:r>
              <a:rPr lang="en-US" dirty="0" smtClean="0"/>
              <a:t> merchants </a:t>
            </a:r>
            <a:r>
              <a:rPr lang="en-US" dirty="0" err="1" smtClean="0"/>
              <a:t>Riedlów</a:t>
            </a:r>
            <a:r>
              <a:rPr lang="en-US" dirty="0" smtClean="0"/>
              <a:t> in the building at </a:t>
            </a:r>
            <a:r>
              <a:rPr lang="en-US" dirty="0" err="1" smtClean="0"/>
              <a:t>ul</a:t>
            </a:r>
            <a:r>
              <a:rPr lang="en-US" dirty="0" smtClean="0"/>
              <a:t>. </a:t>
            </a:r>
            <a:r>
              <a:rPr lang="en-US" dirty="0" err="1" smtClean="0"/>
              <a:t>Dwernickiego</a:t>
            </a:r>
            <a:r>
              <a:rPr lang="en-US" dirty="0" smtClean="0"/>
              <a:t> 12. The prepared his departure was fixed to Krakow, where he was to take lectures at the </a:t>
            </a:r>
            <a:r>
              <a:rPr lang="en-US" dirty="0" err="1" smtClean="0"/>
              <a:t>Jagiellonian</a:t>
            </a:r>
            <a:r>
              <a:rPr lang="en-US" dirty="0" smtClean="0"/>
              <a:t> University. In January 1945, however, he fell ill with lung cancer and the trip did not take place. He died on August 31, 1945, was buried in a tomb </a:t>
            </a:r>
            <a:r>
              <a:rPr lang="en-US" dirty="0" err="1" smtClean="0"/>
              <a:t>Riedlów</a:t>
            </a:r>
            <a:r>
              <a:rPr lang="en-US" dirty="0" smtClean="0"/>
              <a:t> the </a:t>
            </a:r>
            <a:r>
              <a:rPr lang="en-US" dirty="0" err="1" smtClean="0"/>
              <a:t>Lychakiv</a:t>
            </a:r>
            <a:r>
              <a:rPr lang="en-US" dirty="0" smtClean="0"/>
              <a:t> Cemetery in </a:t>
            </a:r>
            <a:r>
              <a:rPr lang="en-US" dirty="0" err="1" smtClean="0"/>
              <a:t>Lviv</a:t>
            </a:r>
            <a:r>
              <a:rPr lang="en-US" dirty="0" smtClean="0"/>
              <a:t> next to the grave of Maria </a:t>
            </a:r>
            <a:r>
              <a:rPr lang="en-US" dirty="0" err="1" smtClean="0"/>
              <a:t>Konopnicka</a:t>
            </a:r>
            <a:r>
              <a:rPr lang="en-US" dirty="0" smtClean="0"/>
              <a:t>. His funeral, which was attended by crowds of residents of </a:t>
            </a:r>
            <a:r>
              <a:rPr lang="en-US" dirty="0" err="1" smtClean="0"/>
              <a:t>Lviv</a:t>
            </a:r>
            <a:r>
              <a:rPr lang="en-US" dirty="0" smtClean="0"/>
              <a:t>, was a great manifestation of the Polish scientific community, which still remains in </a:t>
            </a:r>
            <a:r>
              <a:rPr lang="en-US" dirty="0" err="1" smtClean="0"/>
              <a:t>Lviv</a:t>
            </a:r>
            <a:r>
              <a:rPr lang="en-US" dirty="0" smtClean="0"/>
              <a:t>. At the cemetery </a:t>
            </a:r>
            <a:r>
              <a:rPr lang="en-US" dirty="0" err="1" smtClean="0"/>
              <a:t>Łyczakowski</a:t>
            </a:r>
            <a:r>
              <a:rPr lang="en-US" dirty="0" smtClean="0"/>
              <a:t> </a:t>
            </a:r>
            <a:r>
              <a:rPr lang="en-US" dirty="0" err="1" smtClean="0"/>
              <a:t>żegnało</a:t>
            </a:r>
            <a:r>
              <a:rPr lang="en-US" dirty="0" smtClean="0"/>
              <a:t> it 16 speakers.</a:t>
            </a:r>
            <a:endParaRPr lang="en-US" dirty="0"/>
          </a:p>
        </p:txBody>
      </p:sp>
      <p:sp>
        <p:nvSpPr>
          <p:cNvPr id="3" name="Prostokąt 2"/>
          <p:cNvSpPr/>
          <p:nvPr/>
        </p:nvSpPr>
        <p:spPr>
          <a:xfrm>
            <a:off x="1857356" y="428604"/>
            <a:ext cx="342902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Death</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8" name="Picture 4" descr="Znalezione obrazy dla zapytania stefan banach cytaty"/>
          <p:cNvPicPr>
            <a:picLocks noChangeAspect="1" noChangeArrowheads="1"/>
          </p:cNvPicPr>
          <p:nvPr/>
        </p:nvPicPr>
        <p:blipFill>
          <a:blip r:embed="rId2"/>
          <a:srcRect/>
          <a:stretch>
            <a:fillRect/>
          </a:stretch>
        </p:blipFill>
        <p:spPr bwMode="auto">
          <a:xfrm>
            <a:off x="6357950" y="1071546"/>
            <a:ext cx="2500330" cy="250033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Znalezione obrazy dla zapytania stefan banach grób"/>
          <p:cNvPicPr>
            <a:picLocks noChangeAspect="1" noChangeArrowheads="1"/>
          </p:cNvPicPr>
          <p:nvPr/>
        </p:nvPicPr>
        <p:blipFill>
          <a:blip r:embed="rId2"/>
          <a:srcRect/>
          <a:stretch>
            <a:fillRect/>
          </a:stretch>
        </p:blipFill>
        <p:spPr bwMode="auto">
          <a:xfrm>
            <a:off x="1500166" y="285728"/>
            <a:ext cx="7429552" cy="4933687"/>
          </a:xfrm>
          <a:prstGeom prst="rect">
            <a:avLst/>
          </a:prstGeom>
          <a:noFill/>
          <a:ln>
            <a:noFill/>
          </a:ln>
          <a:effectLst>
            <a:outerShdw blurRad="149987" dist="250190" dir="8460000" algn="ctr">
              <a:srgbClr val="000000">
                <a:alpha val="28000"/>
              </a:srgbClr>
            </a:outerShdw>
            <a:softEdge rad="63500"/>
          </a:effectLst>
          <a:scene3d>
            <a:camera prst="orthographicFront">
              <a:rot lat="0" lon="0" rev="0"/>
            </a:camera>
            <a:lightRig rig="contrasting" dir="t">
              <a:rot lat="0" lon="0" rev="1500000"/>
            </a:lightRig>
          </a:scene3d>
          <a:sp3d prstMaterial="metal">
            <a:bevelT w="88900" h="88900"/>
          </a:sp3d>
        </p:spPr>
      </p:pic>
      <p:sp>
        <p:nvSpPr>
          <p:cNvPr id="6" name="Strzałka w prawo 5"/>
          <p:cNvSpPr/>
          <p:nvPr/>
        </p:nvSpPr>
        <p:spPr>
          <a:xfrm rot="19373478">
            <a:off x="1292937" y="3594889"/>
            <a:ext cx="2140320" cy="505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1506" name="Picture 2" descr="Podobny obraz"/>
          <p:cNvPicPr>
            <a:picLocks noChangeAspect="1" noChangeArrowheads="1"/>
          </p:cNvPicPr>
          <p:nvPr/>
        </p:nvPicPr>
        <p:blipFill>
          <a:blip r:embed="rId3"/>
          <a:srcRect/>
          <a:stretch>
            <a:fillRect/>
          </a:stretch>
        </p:blipFill>
        <p:spPr bwMode="auto">
          <a:xfrm>
            <a:off x="214282" y="4572008"/>
            <a:ext cx="1393041" cy="1857388"/>
          </a:xfrm>
          <a:prstGeom prst="rect">
            <a:avLst/>
          </a:prstGeom>
          <a:noFill/>
          <a:ln>
            <a:noFill/>
          </a:ln>
          <a:effectLst>
            <a:outerShdw blurRad="149987" dist="250190" dir="8460000" algn="ctr">
              <a:srgbClr val="000000">
                <a:alpha val="28000"/>
              </a:srgbClr>
            </a:outerShdw>
            <a:softEdge rad="63500"/>
          </a:effectLst>
          <a:scene3d>
            <a:camera prst="orthographicFront">
              <a:rot lat="0" lon="0" rev="0"/>
            </a:camera>
            <a:lightRig rig="contrasting" dir="t">
              <a:rot lat="0" lon="0" rev="1500000"/>
            </a:lightRig>
          </a:scene3d>
          <a:sp3d prstMaterial="metal">
            <a:bevelT w="88900" h="88900"/>
          </a:sp3d>
        </p:spPr>
      </p:pic>
      <p:sp>
        <p:nvSpPr>
          <p:cNvPr id="8" name="pole tekstowe 7"/>
          <p:cNvSpPr txBox="1"/>
          <p:nvPr/>
        </p:nvSpPr>
        <p:spPr>
          <a:xfrm>
            <a:off x="3428992" y="5715016"/>
            <a:ext cx="3500462" cy="707886"/>
          </a:xfrm>
          <a:prstGeom prst="rect">
            <a:avLst/>
          </a:prstGeom>
          <a:noFill/>
        </p:spPr>
        <p:txBody>
          <a:bodyPr wrap="square" rtlCol="0">
            <a:spAutoFit/>
          </a:bodyPr>
          <a:lstStyle/>
          <a:p>
            <a:r>
              <a:rPr lang="pl-PL" sz="4000" b="1" i="1" dirty="0" smtClean="0">
                <a:effectLst>
                  <a:outerShdw blurRad="38100" dist="38100" dir="2700000" algn="tl">
                    <a:srgbClr val="000000">
                      <a:alpha val="43137"/>
                    </a:srgbClr>
                  </a:outerShdw>
                </a:effectLst>
              </a:rPr>
              <a:t>His grave</a:t>
            </a:r>
            <a:endParaRPr lang="pl-PL" sz="40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57356" y="357166"/>
            <a:ext cx="571504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Commemoration</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pole tekstowe 2"/>
          <p:cNvSpPr txBox="1"/>
          <p:nvPr/>
        </p:nvSpPr>
        <p:spPr>
          <a:xfrm>
            <a:off x="1071538" y="2000240"/>
            <a:ext cx="5143536" cy="369332"/>
          </a:xfrm>
          <a:prstGeom prst="rect">
            <a:avLst/>
          </a:prstGeom>
          <a:noFill/>
        </p:spPr>
        <p:txBody>
          <a:bodyPr wrap="square" rtlCol="0">
            <a:spAutoFit/>
          </a:bodyPr>
          <a:lstStyle/>
          <a:p>
            <a:endParaRPr lang="pl-PL"/>
          </a:p>
        </p:txBody>
      </p:sp>
      <p:sp>
        <p:nvSpPr>
          <p:cNvPr id="4" name="pole tekstowe 3"/>
          <p:cNvSpPr txBox="1"/>
          <p:nvPr/>
        </p:nvSpPr>
        <p:spPr>
          <a:xfrm>
            <a:off x="214282" y="1714488"/>
            <a:ext cx="6072230" cy="4031873"/>
          </a:xfrm>
          <a:prstGeom prst="rect">
            <a:avLst/>
          </a:prstGeom>
          <a:noFill/>
        </p:spPr>
        <p:txBody>
          <a:bodyPr wrap="square" rtlCol="0">
            <a:spAutoFit/>
          </a:bodyPr>
          <a:lstStyle/>
          <a:p>
            <a:r>
              <a:rPr lang="en-US" sz="1600" dirty="0" smtClean="0"/>
              <a:t>Polish Mathematical Society funded research award them. </a:t>
            </a:r>
            <a:r>
              <a:rPr lang="en-US" sz="1600" dirty="0" err="1" smtClean="0"/>
              <a:t>Banach</a:t>
            </a:r>
            <a:r>
              <a:rPr lang="en-US" sz="1600" dirty="0" smtClean="0"/>
              <a:t> (1946), his name streets in university towns, in 1972, created the International Center for Mathematical them. S. </a:t>
            </a:r>
            <a:r>
              <a:rPr lang="en-US" sz="1600" dirty="0" err="1" smtClean="0"/>
              <a:t>Banach</a:t>
            </a:r>
            <a:r>
              <a:rPr lang="en-US" sz="1600" dirty="0" smtClean="0"/>
              <a:t> at the Institute of Mathematics of the Polish Academy of Sciences, and in 1992 - the centenary of the birth - established Kill them. </a:t>
            </a:r>
            <a:r>
              <a:rPr lang="en-US" sz="1600" dirty="0" err="1" smtClean="0"/>
              <a:t>Banach</a:t>
            </a:r>
            <a:r>
              <a:rPr lang="en-US" sz="1600" dirty="0" smtClean="0"/>
              <a:t> Prize for outstanding achievements in the field of mathematical sciences . Since 2009 he is awarded the International Prize. Stefan </a:t>
            </a:r>
            <a:r>
              <a:rPr lang="en-US" sz="1600" dirty="0" err="1" smtClean="0"/>
              <a:t>Banach</a:t>
            </a:r>
            <a:r>
              <a:rPr lang="en-US" sz="1600" dirty="0" smtClean="0"/>
              <a:t>.</a:t>
            </a:r>
          </a:p>
          <a:p>
            <a:r>
              <a:rPr lang="en-US" sz="1600" dirty="0" smtClean="0"/>
              <a:t>Since 2001, the asteroid number 16856 marked 1997YE8 named after Stefan </a:t>
            </a:r>
            <a:r>
              <a:rPr lang="en-US" sz="1600" dirty="0" err="1" smtClean="0"/>
              <a:t>Banach</a:t>
            </a:r>
            <a:r>
              <a:rPr lang="en-US" sz="1600" dirty="0" smtClean="0"/>
              <a:t> .</a:t>
            </a:r>
          </a:p>
          <a:p>
            <a:r>
              <a:rPr lang="en-US" sz="1600" dirty="0" smtClean="0"/>
              <a:t>April 3, 2012, the National Bank of Polish commemorated </a:t>
            </a:r>
            <a:r>
              <a:rPr lang="en-US" sz="1600" dirty="0" err="1" smtClean="0"/>
              <a:t>Banach</a:t>
            </a:r>
            <a:r>
              <a:rPr lang="en-US" sz="1600" dirty="0" smtClean="0"/>
              <a:t> on the gold coin of 200 </a:t>
            </a:r>
            <a:r>
              <a:rPr lang="en-US" sz="1600" dirty="0" err="1" smtClean="0"/>
              <a:t>zł</a:t>
            </a:r>
            <a:r>
              <a:rPr lang="en-US" sz="1600" dirty="0" smtClean="0"/>
              <a:t>, 10 </a:t>
            </a:r>
            <a:r>
              <a:rPr lang="en-US" sz="1600" dirty="0" err="1" smtClean="0"/>
              <a:t>zł</a:t>
            </a:r>
            <a:r>
              <a:rPr lang="en-US" sz="1600" dirty="0" smtClean="0"/>
              <a:t> silver and 2 </a:t>
            </a:r>
            <a:r>
              <a:rPr lang="en-US" sz="1600" dirty="0" err="1" smtClean="0"/>
              <a:t>zł</a:t>
            </a:r>
            <a:r>
              <a:rPr lang="en-US" sz="1600" dirty="0" smtClean="0"/>
              <a:t> Nordic Gold. The coins were designed by Robert </a:t>
            </a:r>
            <a:r>
              <a:rPr lang="en-US" sz="1600" dirty="0" err="1" smtClean="0"/>
              <a:t>Kotowicz</a:t>
            </a:r>
            <a:r>
              <a:rPr lang="en-US" sz="1600" dirty="0" smtClean="0"/>
              <a:t> </a:t>
            </a:r>
          </a:p>
          <a:p>
            <a:r>
              <a:rPr lang="en-US" sz="1600" dirty="0" smtClean="0"/>
              <a:t>October 14, 2016 year to </a:t>
            </a:r>
            <a:r>
              <a:rPr lang="en-US" sz="1600" dirty="0" err="1" smtClean="0"/>
              <a:t>Planty</a:t>
            </a:r>
            <a:r>
              <a:rPr lang="en-US" sz="1600" dirty="0" smtClean="0"/>
              <a:t> unveiled bench with figures of Stefan </a:t>
            </a:r>
            <a:r>
              <a:rPr lang="en-US" sz="1600" dirty="0" err="1" smtClean="0"/>
              <a:t>Banach</a:t>
            </a:r>
            <a:r>
              <a:rPr lang="en-US" sz="1600" dirty="0" smtClean="0"/>
              <a:t> and Otto </a:t>
            </a:r>
            <a:r>
              <a:rPr lang="en-US" sz="1600" dirty="0" err="1" smtClean="0"/>
              <a:t>Nikodym</a:t>
            </a:r>
            <a:r>
              <a:rPr lang="en-US" sz="1600" dirty="0" smtClean="0"/>
              <a:t> commemorating the 100 year anniversary of the conversation he held mathematicians, by the way you came to the meeting with Hugo </a:t>
            </a:r>
            <a:r>
              <a:rPr lang="en-US" sz="1600" dirty="0" err="1" smtClean="0"/>
              <a:t>Steinhaus</a:t>
            </a:r>
            <a:r>
              <a:rPr lang="en-US" sz="1600" dirty="0" smtClean="0"/>
              <a:t> .</a:t>
            </a:r>
            <a:endParaRPr lang="pl-PL" sz="1600" dirty="0"/>
          </a:p>
        </p:txBody>
      </p:sp>
      <p:sp>
        <p:nvSpPr>
          <p:cNvPr id="2050" name="AutoShape 2" descr="Znalezione obrazy dla zapytania stefan banach cyta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52" name="AutoShape 4" descr="Znalezione obrazy dla zapytania stefan banach cyta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2054" name="Picture 6" descr="Znalezione obrazy dla zapytania stefan banach cytaty"/>
          <p:cNvPicPr>
            <a:picLocks noChangeAspect="1" noChangeArrowheads="1"/>
          </p:cNvPicPr>
          <p:nvPr/>
        </p:nvPicPr>
        <p:blipFill>
          <a:blip r:embed="rId2" cstate="print"/>
          <a:srcRect/>
          <a:stretch>
            <a:fillRect/>
          </a:stretch>
        </p:blipFill>
        <p:spPr bwMode="auto">
          <a:xfrm>
            <a:off x="6357950" y="2786058"/>
            <a:ext cx="2500330" cy="2500330"/>
          </a:xfrm>
          <a:prstGeom prst="rect">
            <a:avLst/>
          </a:prstGeom>
          <a:noFill/>
          <a:ln>
            <a:noFill/>
          </a:ln>
          <a:effectLst>
            <a:outerShdw blurRad="190500" dist="228600" dir="2700000" algn="ctr">
              <a:srgbClr val="000000">
                <a:alpha val="30000"/>
              </a:srgbClr>
            </a:outerShdw>
            <a:softEdge rad="63500"/>
          </a:effectLst>
          <a:scene3d>
            <a:camera prst="orthographicFront">
              <a:rot lat="0" lon="0" rev="0"/>
            </a:camera>
            <a:lightRig rig="glow" dir="t">
              <a:rot lat="0" lon="0" rev="4800000"/>
            </a:lightRig>
          </a:scene3d>
          <a:sp3d prstMaterial="matte">
            <a:bevelT w="127000" h="63500"/>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246</TotalTime>
  <Words>1953</Words>
  <Application>Microsoft Office PowerPoint</Application>
  <PresentationFormat>Pokaz na ekranie (4:3)</PresentationFormat>
  <Paragraphs>36</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PC</dc:creator>
  <cp:lastModifiedBy>PC</cp:lastModifiedBy>
  <cp:revision>17</cp:revision>
  <dcterms:created xsi:type="dcterms:W3CDTF">2016-12-12T13:42:32Z</dcterms:created>
  <dcterms:modified xsi:type="dcterms:W3CDTF">2016-12-15T21:15:01Z</dcterms:modified>
</cp:coreProperties>
</file>