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78"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548D80E-A937-495F-AEC8-9EA4A2999627}" type="datetimeFigureOut">
              <a:rPr lang="pl-PL" smtClean="0"/>
              <a:pPr/>
              <a:t>2016-12-09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EB31306-3201-40A2-A359-1817B6AB652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7000"/>
            <a:lum/>
          </a:blip>
          <a:srcRect/>
          <a:stretch>
            <a:fillRect t="-25000" b="-25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8D80E-A937-495F-AEC8-9EA4A2999627}" type="datetimeFigureOut">
              <a:rPr lang="pl-PL" smtClean="0"/>
              <a:pPr/>
              <a:t>2016-12-09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31306-3201-40A2-A359-1817B6AB652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i="1" dirty="0" smtClean="0">
                <a:solidFill>
                  <a:srgbClr val="002060"/>
                </a:solidFill>
              </a:rPr>
              <a:t>MARIA SKŁODOWSKA-CURIE</a:t>
            </a:r>
            <a:endParaRPr lang="pl-PL" b="1" i="1" dirty="0">
              <a:solidFill>
                <a:srgbClr val="002060"/>
              </a:solidFill>
            </a:endParaRPr>
          </a:p>
        </p:txBody>
      </p:sp>
      <p:sp>
        <p:nvSpPr>
          <p:cNvPr id="3" name="Podtytuł 2"/>
          <p:cNvSpPr>
            <a:spLocks noGrp="1"/>
          </p:cNvSpPr>
          <p:nvPr>
            <p:ph type="subTitle" idx="1"/>
          </p:nvPr>
        </p:nvSpPr>
        <p:spPr/>
        <p:txBody>
          <a:bodyPr/>
          <a:lstStyle/>
          <a:p>
            <a:r>
              <a:rPr lang="pl-PL" dirty="0" smtClean="0">
                <a:solidFill>
                  <a:schemeClr val="tx1"/>
                </a:solidFill>
              </a:rPr>
              <a:t>Outstanding Polish chemist.</a:t>
            </a:r>
          </a:p>
          <a:p>
            <a:endParaRPr lang="pl-PL"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solidFill>
                  <a:srgbClr val="002060"/>
                </a:solidFill>
              </a:rPr>
              <a:t>Childhood</a:t>
            </a:r>
            <a:endParaRPr lang="pl-PL" b="1" i="1" dirty="0">
              <a:solidFill>
                <a:srgbClr val="002060"/>
              </a:solidFill>
            </a:endParaRPr>
          </a:p>
        </p:txBody>
      </p:sp>
      <p:sp>
        <p:nvSpPr>
          <p:cNvPr id="3" name="pole tekstowe 2"/>
          <p:cNvSpPr txBox="1"/>
          <p:nvPr/>
        </p:nvSpPr>
        <p:spPr>
          <a:xfrm>
            <a:off x="611560" y="1916832"/>
            <a:ext cx="7488832" cy="3970318"/>
          </a:xfrm>
          <a:prstGeom prst="rect">
            <a:avLst/>
          </a:prstGeom>
          <a:noFill/>
        </p:spPr>
        <p:txBody>
          <a:bodyPr wrap="square" rtlCol="0">
            <a:spAutoFit/>
          </a:bodyPr>
          <a:lstStyle/>
          <a:p>
            <a:pPr algn="just"/>
            <a:r>
              <a:rPr lang="en-US" sz="2800" dirty="0" smtClean="0"/>
              <a:t>Maria S</a:t>
            </a:r>
            <a:r>
              <a:rPr lang="pl-PL" sz="2800" dirty="0" smtClean="0"/>
              <a:t>k</a:t>
            </a:r>
            <a:r>
              <a:rPr lang="pl-PL" sz="2800" dirty="0"/>
              <a:t>ł</a:t>
            </a:r>
            <a:r>
              <a:rPr lang="en-US" sz="2800" dirty="0" smtClean="0"/>
              <a:t>odowska-Curie was born in Warsaw on November 7, 1867 year. She was the fifth and last child in the family</a:t>
            </a:r>
            <a:r>
              <a:rPr lang="pl-PL" sz="2800" dirty="0" smtClean="0"/>
              <a:t> Skłodowskich</a:t>
            </a:r>
            <a:r>
              <a:rPr lang="pl-PL" sz="2800" dirty="0" smtClean="0"/>
              <a:t>.</a:t>
            </a:r>
            <a:r>
              <a:rPr lang="en-US" sz="2800" dirty="0" smtClean="0"/>
              <a:t> When she was nine years died of her eldest sister Sophia.</a:t>
            </a:r>
            <a:r>
              <a:rPr lang="pl-PL" sz="2800" dirty="0" smtClean="0"/>
              <a:t> </a:t>
            </a:r>
            <a:r>
              <a:rPr lang="en-US" sz="2800" dirty="0" smtClean="0"/>
              <a:t>On the other hand, two years later, when Maria was 11 years old her mother </a:t>
            </a:r>
            <a:r>
              <a:rPr lang="en-US" sz="2800" dirty="0" smtClean="0"/>
              <a:t>died</a:t>
            </a:r>
            <a:r>
              <a:rPr lang="pl-PL" sz="2800" dirty="0" smtClean="0"/>
              <a:t>.</a:t>
            </a:r>
            <a:endParaRPr lang="en-US" sz="2800" dirty="0" smtClean="0"/>
          </a:p>
          <a:p>
            <a:pPr algn="just"/>
            <a:endParaRPr lang="en-US" sz="2800" dirty="0" smtClean="0"/>
          </a:p>
          <a:p>
            <a:pPr algn="just"/>
            <a:endParaRPr lang="en-US" sz="2800" dirty="0" smtClean="0"/>
          </a:p>
          <a:p>
            <a:pPr algn="just"/>
            <a:endParaRPr lang="pl-PL" sz="2800" dirty="0"/>
          </a:p>
        </p:txBody>
      </p:sp>
      <p:pic>
        <p:nvPicPr>
          <p:cNvPr id="6" name="Obraz 5" descr="Sklodowski_Family_Wladyslaw_and_his_daughters_Maria_Bronislawa_Helena.jpg"/>
          <p:cNvPicPr>
            <a:picLocks noChangeAspect="1"/>
          </p:cNvPicPr>
          <p:nvPr/>
        </p:nvPicPr>
        <p:blipFill>
          <a:blip r:embed="rId2" cstate="print"/>
          <a:stretch>
            <a:fillRect/>
          </a:stretch>
        </p:blipFill>
        <p:spPr>
          <a:xfrm>
            <a:off x="6876256" y="4221088"/>
            <a:ext cx="1948259" cy="2435324"/>
          </a:xfrm>
          <a:prstGeom prst="rect">
            <a:avLst/>
          </a:prstGeom>
          <a:ln>
            <a:noFill/>
          </a:ln>
          <a:effectLst>
            <a:softEdge rad="112500"/>
          </a:effectLst>
        </p:spPr>
      </p:pic>
      <p:sp>
        <p:nvSpPr>
          <p:cNvPr id="7" name="pole tekstowe 6"/>
          <p:cNvSpPr txBox="1"/>
          <p:nvPr/>
        </p:nvSpPr>
        <p:spPr>
          <a:xfrm>
            <a:off x="4067944" y="5805264"/>
            <a:ext cx="2736304" cy="707886"/>
          </a:xfrm>
          <a:prstGeom prst="rect">
            <a:avLst/>
          </a:prstGeom>
          <a:noFill/>
        </p:spPr>
        <p:txBody>
          <a:bodyPr wrap="square" rtlCol="0">
            <a:spAutoFit/>
          </a:bodyPr>
          <a:lstStyle/>
          <a:p>
            <a:r>
              <a:rPr lang="en-US" sz="2000" dirty="0" smtClean="0">
                <a:solidFill>
                  <a:srgbClr val="002060"/>
                </a:solidFill>
              </a:rPr>
              <a:t>The photo shows part of the family </a:t>
            </a:r>
            <a:r>
              <a:rPr lang="en-US" sz="2000" dirty="0" smtClean="0">
                <a:solidFill>
                  <a:srgbClr val="002060"/>
                </a:solidFill>
              </a:rPr>
              <a:t>Skłodows</a:t>
            </a:r>
            <a:r>
              <a:rPr lang="pl-PL" sz="2000" dirty="0" smtClean="0">
                <a:solidFill>
                  <a:srgbClr val="002060"/>
                </a:solidFill>
              </a:rPr>
              <a:t>kich.</a:t>
            </a:r>
            <a:endParaRPr lang="en-US"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solidFill>
                  <a:srgbClr val="002060"/>
                </a:solidFill>
              </a:rPr>
              <a:t>Youth</a:t>
            </a:r>
            <a:endParaRPr lang="pl-PL" b="1" i="1" dirty="0">
              <a:solidFill>
                <a:srgbClr val="002060"/>
              </a:solidFill>
            </a:endParaRPr>
          </a:p>
        </p:txBody>
      </p:sp>
      <p:sp>
        <p:nvSpPr>
          <p:cNvPr id="4" name="pole tekstowe 3"/>
          <p:cNvSpPr txBox="1"/>
          <p:nvPr/>
        </p:nvSpPr>
        <p:spPr>
          <a:xfrm>
            <a:off x="611560" y="1484784"/>
            <a:ext cx="6264696" cy="4401205"/>
          </a:xfrm>
          <a:prstGeom prst="rect">
            <a:avLst/>
          </a:prstGeom>
          <a:noFill/>
        </p:spPr>
        <p:txBody>
          <a:bodyPr wrap="square" rtlCol="0">
            <a:spAutoFit/>
          </a:bodyPr>
          <a:lstStyle/>
          <a:p>
            <a:r>
              <a:rPr lang="en-US" sz="2800" dirty="0" smtClean="0"/>
              <a:t>Maria </a:t>
            </a:r>
            <a:r>
              <a:rPr lang="en-US" sz="2800" dirty="0" smtClean="0"/>
              <a:t>Sk</a:t>
            </a:r>
            <a:r>
              <a:rPr lang="pl-PL" sz="2800" dirty="0" smtClean="0"/>
              <a:t>ł</a:t>
            </a:r>
            <a:r>
              <a:rPr lang="en-US" sz="2800" dirty="0" smtClean="0"/>
              <a:t>odowska </a:t>
            </a:r>
            <a:r>
              <a:rPr lang="en-US" sz="2800" dirty="0" smtClean="0"/>
              <a:t>began studying at the Sorbonne in November 1891 year. As a subject of study chose mathematics and physics. After graduating, Gabriel Lippmann helped Mary get scholarship on research related to the magnetic properties of different types of steel. At the same time Maria met with prof. Joseph </a:t>
            </a:r>
            <a:r>
              <a:rPr lang="en-US" sz="2800" dirty="0" smtClean="0"/>
              <a:t>Wierusza-</a:t>
            </a:r>
            <a:r>
              <a:rPr lang="pl-PL" sz="2800" dirty="0" smtClean="0"/>
              <a:t>Kowalskiego</a:t>
            </a:r>
            <a:r>
              <a:rPr lang="en-US" sz="2800" dirty="0" smtClean="0"/>
              <a:t> </a:t>
            </a:r>
            <a:r>
              <a:rPr lang="en-US" sz="2800" dirty="0" smtClean="0"/>
              <a:t>modest scientist - Pierre Curie</a:t>
            </a:r>
            <a:endParaRPr lang="en-US" sz="2800" dirty="0"/>
          </a:p>
        </p:txBody>
      </p:sp>
      <p:pic>
        <p:nvPicPr>
          <p:cNvPr id="5" name="Obraz 4" descr="Maria-Skłodowska-Curie-w-młodości.jpeg"/>
          <p:cNvPicPr>
            <a:picLocks noChangeAspect="1"/>
          </p:cNvPicPr>
          <p:nvPr/>
        </p:nvPicPr>
        <p:blipFill>
          <a:blip r:embed="rId2" cstate="print"/>
          <a:stretch>
            <a:fillRect/>
          </a:stretch>
        </p:blipFill>
        <p:spPr>
          <a:xfrm>
            <a:off x="6804248" y="1628800"/>
            <a:ext cx="2104957" cy="309485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i="1" dirty="0" smtClean="0">
                <a:solidFill>
                  <a:srgbClr val="002060"/>
                </a:solidFill>
              </a:rPr>
              <a:t>Marriage</a:t>
            </a:r>
            <a:endParaRPr lang="pl-PL" b="1" i="1" dirty="0">
              <a:solidFill>
                <a:srgbClr val="002060"/>
              </a:solidFill>
            </a:endParaRPr>
          </a:p>
        </p:txBody>
      </p:sp>
      <p:sp>
        <p:nvSpPr>
          <p:cNvPr id="3" name="Symbol zastępczy zawartości 2"/>
          <p:cNvSpPr>
            <a:spLocks noGrp="1"/>
          </p:cNvSpPr>
          <p:nvPr>
            <p:ph idx="1"/>
          </p:nvPr>
        </p:nvSpPr>
        <p:spPr>
          <a:xfrm>
            <a:off x="323528" y="1600200"/>
            <a:ext cx="6264696" cy="4525963"/>
          </a:xfrm>
        </p:spPr>
        <p:txBody>
          <a:bodyPr>
            <a:normAutofit fontScale="85000" lnSpcReduction="10000"/>
          </a:bodyPr>
          <a:lstStyle/>
          <a:p>
            <a:pPr>
              <a:buNone/>
            </a:pPr>
            <a:r>
              <a:rPr lang="pl-PL" dirty="0" smtClean="0"/>
              <a:t>    </a:t>
            </a:r>
            <a:r>
              <a:rPr lang="en-US" dirty="0" smtClean="0"/>
              <a:t>Pierre </a:t>
            </a:r>
            <a:r>
              <a:rPr lang="en-US" dirty="0" smtClean="0"/>
              <a:t>Curie </a:t>
            </a:r>
            <a:r>
              <a:rPr lang="en-US" dirty="0" smtClean="0"/>
              <a:t>was </a:t>
            </a:r>
            <a:r>
              <a:rPr lang="en-US" dirty="0" smtClean="0"/>
              <a:t>interested in </a:t>
            </a:r>
            <a:r>
              <a:rPr lang="pl-PL" dirty="0" smtClean="0"/>
              <a:t>C</a:t>
            </a:r>
            <a:r>
              <a:rPr lang="en-US" dirty="0" smtClean="0"/>
              <a:t>hemistry</a:t>
            </a:r>
            <a:r>
              <a:rPr lang="en-US" dirty="0" smtClean="0"/>
              <a:t>, </a:t>
            </a:r>
            <a:r>
              <a:rPr lang="pl-PL" dirty="0" smtClean="0"/>
              <a:t>P</a:t>
            </a:r>
            <a:r>
              <a:rPr lang="en-US" dirty="0" smtClean="0"/>
              <a:t>hys</a:t>
            </a:r>
            <a:r>
              <a:rPr lang="pl-PL" dirty="0" smtClean="0"/>
              <a:t>ic, Mathematics. </a:t>
            </a:r>
            <a:r>
              <a:rPr lang="en-US" dirty="0" smtClean="0"/>
              <a:t>Maria and Pierre quickly found common topics of conversation. July 26, 1895, Maria </a:t>
            </a:r>
            <a:r>
              <a:rPr lang="en-US" dirty="0" smtClean="0"/>
              <a:t>Sk</a:t>
            </a:r>
            <a:r>
              <a:rPr lang="pl-PL" dirty="0" smtClean="0"/>
              <a:t>ł</a:t>
            </a:r>
            <a:r>
              <a:rPr lang="en-US" dirty="0" smtClean="0"/>
              <a:t>odowska </a:t>
            </a:r>
            <a:r>
              <a:rPr lang="en-US" dirty="0" smtClean="0"/>
              <a:t>and Pierre Curie entered into a legal marriage without a wedding ring and a priest. During the </a:t>
            </a:r>
            <a:r>
              <a:rPr lang="en-US" dirty="0" smtClean="0"/>
              <a:t>ceremony, accompanied </a:t>
            </a:r>
            <a:r>
              <a:rPr lang="en-US" dirty="0" smtClean="0"/>
              <a:t>by the only immediate family and a few friends. In the honeymoon they went on bicycles - a wedding gift from one of his friends</a:t>
            </a:r>
          </a:p>
          <a:p>
            <a:pPr>
              <a:buNone/>
            </a:pPr>
            <a:endParaRPr lang="pl-PL" dirty="0"/>
          </a:p>
        </p:txBody>
      </p:sp>
      <p:pic>
        <p:nvPicPr>
          <p:cNvPr id="4" name="Obraz 3" descr="curie_wedding_photo.jpg"/>
          <p:cNvPicPr>
            <a:picLocks noChangeAspect="1"/>
          </p:cNvPicPr>
          <p:nvPr/>
        </p:nvPicPr>
        <p:blipFill>
          <a:blip r:embed="rId2" cstate="print"/>
          <a:stretch>
            <a:fillRect/>
          </a:stretch>
        </p:blipFill>
        <p:spPr>
          <a:xfrm>
            <a:off x="6660232" y="2204864"/>
            <a:ext cx="2167983" cy="2880320"/>
          </a:xfrm>
          <a:prstGeom prst="rect">
            <a:avLst/>
          </a:prstGeom>
          <a:ln>
            <a:noFill/>
          </a:ln>
          <a:effectLst>
            <a:softEdge rad="112500"/>
          </a:effectLst>
        </p:spPr>
      </p:pic>
      <p:sp>
        <p:nvSpPr>
          <p:cNvPr id="5" name="pole tekstowe 4"/>
          <p:cNvSpPr txBox="1"/>
          <p:nvPr/>
        </p:nvSpPr>
        <p:spPr>
          <a:xfrm>
            <a:off x="6732240" y="5085184"/>
            <a:ext cx="2088232" cy="400110"/>
          </a:xfrm>
          <a:prstGeom prst="rect">
            <a:avLst/>
          </a:prstGeom>
          <a:noFill/>
        </p:spPr>
        <p:txBody>
          <a:bodyPr wrap="square" rtlCol="0">
            <a:spAutoFit/>
          </a:bodyPr>
          <a:lstStyle/>
          <a:p>
            <a:pPr algn="ctr"/>
            <a:r>
              <a:rPr lang="pl-PL" sz="2000" dirty="0" smtClean="0">
                <a:solidFill>
                  <a:srgbClr val="002060"/>
                </a:solidFill>
              </a:rPr>
              <a:t>Wedding </a:t>
            </a:r>
            <a:r>
              <a:rPr lang="pl-PL" sz="2000" dirty="0" smtClean="0">
                <a:solidFill>
                  <a:srgbClr val="002060"/>
                </a:solidFill>
              </a:rPr>
              <a:t>photo</a:t>
            </a:r>
            <a:endParaRPr lang="pl-PL"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iterate type="lt">
                                    <p:tmPct val="10000"/>
                                  </p:iterate>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anim calcmode="lin" valueType="num">
                                      <p:cBhvr>
                                        <p:cTn id="29" dur="2000" fill="hold"/>
                                        <p:tgtEl>
                                          <p:spTgt spid="5"/>
                                        </p:tgtEl>
                                        <p:attrNameLst>
                                          <p:attrName>ppt_w</p:attrName>
                                        </p:attrNameLst>
                                      </p:cBhvr>
                                      <p:tavLst>
                                        <p:tav tm="0" fmla="#ppt_w*sin(2.5*pi*$)">
                                          <p:val>
                                            <p:fltVal val="0"/>
                                          </p:val>
                                        </p:tav>
                                        <p:tav tm="100000">
                                          <p:val>
                                            <p:fltVal val="1"/>
                                          </p:val>
                                        </p:tav>
                                      </p:tavLst>
                                    </p:anim>
                                    <p:anim calcmode="lin" valueType="num">
                                      <p:cBhvr>
                                        <p:cTn id="30"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solidFill>
                  <a:srgbClr val="002060"/>
                </a:solidFill>
              </a:rPr>
              <a:t>Discoveries</a:t>
            </a:r>
            <a:endParaRPr lang="pl-PL" b="1" i="1" dirty="0">
              <a:solidFill>
                <a:srgbClr val="002060"/>
              </a:solidFill>
            </a:endParaRPr>
          </a:p>
        </p:txBody>
      </p:sp>
      <p:sp>
        <p:nvSpPr>
          <p:cNvPr id="3" name="Symbol zastępczy zawartości 2"/>
          <p:cNvSpPr>
            <a:spLocks noGrp="1"/>
          </p:cNvSpPr>
          <p:nvPr>
            <p:ph idx="1"/>
          </p:nvPr>
        </p:nvSpPr>
        <p:spPr>
          <a:xfrm>
            <a:off x="457200" y="1600200"/>
            <a:ext cx="8219256" cy="4997152"/>
          </a:xfrm>
        </p:spPr>
        <p:txBody>
          <a:bodyPr>
            <a:normAutofit fontScale="70000" lnSpcReduction="20000"/>
          </a:bodyPr>
          <a:lstStyle/>
          <a:p>
            <a:pPr>
              <a:buNone/>
            </a:pPr>
            <a:r>
              <a:rPr lang="pl-PL" dirty="0" smtClean="0"/>
              <a:t>      </a:t>
            </a:r>
            <a:r>
              <a:rPr lang="en-US" dirty="0" smtClean="0"/>
              <a:t>Spouses </a:t>
            </a:r>
            <a:r>
              <a:rPr lang="en-US" dirty="0" smtClean="0"/>
              <a:t>Curie studied the radiation emitted by radium and polonium, stating, inter alia, that the compounds radioactive glow, radium salts give off heat, color the porcelain and glass, the radiation passes through the air and some of the body that can develop into molecular oxygen (O2) into ozone ( O3). Pierre Curie gave his arm several hours action of radium, and the resulting difficult wound healing observed and described. For his work spouses Curie were awarded numerous prizes, among others, Plante, Lacaze, Gegner, Osiris, Davy Medal. In 1903, Maria presented her thesis dissertation Fri. "Investigation of radioactive bodies." In August of this year she gave birth to a second daughter, who died after giving </a:t>
            </a:r>
            <a:r>
              <a:rPr lang="en-US" dirty="0" smtClean="0"/>
              <a:t>birth</a:t>
            </a:r>
            <a:r>
              <a:rPr lang="pl-PL" dirty="0" smtClean="0"/>
              <a:t>. </a:t>
            </a:r>
            <a:r>
              <a:rPr lang="en-US" dirty="0" smtClean="0"/>
              <a:t>W </a:t>
            </a:r>
            <a:r>
              <a:rPr lang="en-US" dirty="0" smtClean="0"/>
              <a:t>1903 Maria and Pierre Curie received together with Becquerel the Nobel Prize in physics. December 6, 1904, Maria gave birth to a third daughter, Eve - a future biographer mother, pianist and peace activist.</a:t>
            </a:r>
          </a:p>
          <a:p>
            <a:pPr>
              <a:buNone/>
            </a:pP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i="1" dirty="0" smtClean="0">
                <a:solidFill>
                  <a:srgbClr val="002060"/>
                </a:solidFill>
              </a:rPr>
              <a:t>The death of her husband</a:t>
            </a:r>
            <a:br>
              <a:rPr lang="en-US" b="1" i="1" dirty="0" smtClean="0">
                <a:solidFill>
                  <a:srgbClr val="002060"/>
                </a:solidFill>
              </a:rPr>
            </a:br>
            <a:endParaRPr lang="pl-PL" b="1" i="1" dirty="0">
              <a:solidFill>
                <a:srgbClr val="002060"/>
              </a:solidFill>
            </a:endParaRPr>
          </a:p>
        </p:txBody>
      </p:sp>
      <p:sp>
        <p:nvSpPr>
          <p:cNvPr id="3" name="Symbol zastępczy zawartości 2"/>
          <p:cNvSpPr>
            <a:spLocks noGrp="1"/>
          </p:cNvSpPr>
          <p:nvPr>
            <p:ph idx="1"/>
          </p:nvPr>
        </p:nvSpPr>
        <p:spPr/>
        <p:txBody>
          <a:bodyPr>
            <a:normAutofit fontScale="85000" lnSpcReduction="10000"/>
          </a:bodyPr>
          <a:lstStyle/>
          <a:p>
            <a:pPr>
              <a:buNone/>
            </a:pPr>
            <a:r>
              <a:rPr lang="pl-PL" dirty="0" smtClean="0"/>
              <a:t>    </a:t>
            </a:r>
            <a:r>
              <a:rPr lang="en-US" dirty="0" smtClean="0"/>
              <a:t>On </a:t>
            </a:r>
            <a:r>
              <a:rPr lang="en-US" dirty="0" smtClean="0"/>
              <a:t>Thursday, April 19, 1906 years Pierre Curie returning from meetings of the Association of Professors of the Faculties of Science died hit by a horse cart Cargo; when he was 47 years. Desperate Maria year led the so-called. "Official mourning," which described the pain, grief and emptiness which remained after the death of her beloved husband, a friend, a companion. In May 1906, the 38-year-old Maria got the chair of physics after her husband. The first lecture was conducted November 5, 1906 year. It was thus the first woman professor at the Sorbonne in Paris.</a:t>
            </a:r>
          </a:p>
          <a:p>
            <a:pPr>
              <a:buNone/>
            </a:pP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dirty="0" smtClean="0">
                <a:solidFill>
                  <a:srgbClr val="002060"/>
                </a:solidFill>
              </a:rPr>
              <a:t>Further </a:t>
            </a:r>
            <a:r>
              <a:rPr lang="pl-PL" b="1" i="1" dirty="0" smtClean="0">
                <a:solidFill>
                  <a:srgbClr val="002060"/>
                </a:solidFill>
              </a:rPr>
              <a:t>success</a:t>
            </a:r>
            <a:br>
              <a:rPr lang="pl-PL" b="1" i="1" dirty="0" smtClean="0">
                <a:solidFill>
                  <a:srgbClr val="002060"/>
                </a:solidFill>
              </a:rPr>
            </a:br>
            <a:endParaRPr lang="pl-PL" b="1" i="1"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a:buNone/>
            </a:pPr>
            <a:r>
              <a:rPr lang="pl-PL" sz="3400" dirty="0" smtClean="0"/>
              <a:t>     </a:t>
            </a:r>
            <a:r>
              <a:rPr lang="en-US" sz="3400" dirty="0" smtClean="0"/>
              <a:t>After </a:t>
            </a:r>
            <a:r>
              <a:rPr lang="en-US" sz="3400" dirty="0" smtClean="0"/>
              <a:t>the death of Pierre Maria gave herself entirely to: receive advice in the metallic state, developed and improved methods for isolating and obtaining new substances, said the definition of an international standard of radium. She also took an active part in international conferences and meetings, among others, Solvay conference. Together with a group of friends created a school where children were taught in an innovative way (in laboratories, museums, theaters). In 1911, Maria declared his candidacy for the French Academy of Sciences, but lost the vote. It should be emphasized that Mary was a Nobel laureate, three-time winner of the Academy of Sciences in Paris, held honorary doctorates universities including Edinburgh, Geneva, Manchester, was a member of the Academy of Sciences in St. Petersburg, Bologna, Prague, member of the Academy of Sciences in Krakow.</a:t>
            </a:r>
          </a:p>
          <a:p>
            <a:pPr>
              <a:buNone/>
            </a:pP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i="1" dirty="0" smtClean="0">
                <a:solidFill>
                  <a:srgbClr val="002060"/>
                </a:solidFill>
              </a:rPr>
              <a:t>The death of a genius</a:t>
            </a:r>
            <a:br>
              <a:rPr lang="en-US" b="1" i="1" dirty="0" smtClean="0">
                <a:solidFill>
                  <a:srgbClr val="002060"/>
                </a:solidFill>
              </a:rPr>
            </a:br>
            <a:endParaRPr lang="pl-PL" b="1" i="1" dirty="0">
              <a:solidFill>
                <a:srgbClr val="002060"/>
              </a:solidFill>
            </a:endParaRPr>
          </a:p>
        </p:txBody>
      </p:sp>
      <p:sp>
        <p:nvSpPr>
          <p:cNvPr id="3" name="Symbol zastępczy zawartości 2"/>
          <p:cNvSpPr>
            <a:spLocks noGrp="1"/>
          </p:cNvSpPr>
          <p:nvPr>
            <p:ph idx="1"/>
          </p:nvPr>
        </p:nvSpPr>
        <p:spPr/>
        <p:txBody>
          <a:bodyPr>
            <a:normAutofit fontScale="77500" lnSpcReduction="20000"/>
          </a:bodyPr>
          <a:lstStyle/>
          <a:p>
            <a:pPr>
              <a:buNone/>
            </a:pPr>
            <a:r>
              <a:rPr lang="pl-PL" dirty="0" smtClean="0"/>
              <a:t>     </a:t>
            </a:r>
            <a:r>
              <a:rPr lang="en-US" dirty="0" smtClean="0"/>
              <a:t>In </a:t>
            </a:r>
            <a:r>
              <a:rPr lang="en-US" dirty="0" smtClean="0"/>
              <a:t>1934, Maria began to feel worse and worse: she had a high temperature, chills appeared. Doctors diagnosed the flu, then tuberculous lesions in the lungs. They suggested a trip to the sanatorium. Maria and her daughter Eve as a nurse, she went to a sanatorium Sancellemoz in Passy. There is on-site doctors found the real cause of the weakening of Mary - pernicious anemia (also had radiation sickness caused by ionizing radiation) for fulminant course. Maria </a:t>
            </a:r>
            <a:r>
              <a:rPr lang="en-US" dirty="0" smtClean="0"/>
              <a:t>Sk</a:t>
            </a:r>
            <a:r>
              <a:rPr lang="pl-PL" dirty="0" smtClean="0"/>
              <a:t>ł</a:t>
            </a:r>
            <a:r>
              <a:rPr lang="en-US" dirty="0" smtClean="0"/>
              <a:t>odowska-Curie </a:t>
            </a:r>
            <a:r>
              <a:rPr lang="en-US" dirty="0" smtClean="0"/>
              <a:t>died there July 4, 1934 year. The funeral took place on July 6, 1934 in family and closest friends. Maria Pierre rested next to the cemetery in Sceaux. April 20, 1995, the remains of Pierre and Marie Curie were transferred to the Pantheon in Paris.</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en-US" i="1" dirty="0" smtClean="0"/>
              <a:t>Thank you for watching the entire presentation.</a:t>
            </a:r>
            <a:br>
              <a:rPr lang="en-US" i="1" dirty="0" smtClean="0"/>
            </a:br>
            <a:endParaRPr lang="pl-PL" dirty="0"/>
          </a:p>
        </p:txBody>
      </p:sp>
      <p:sp>
        <p:nvSpPr>
          <p:cNvPr id="3" name="Symbol zastępczy tekstu 2"/>
          <p:cNvSpPr>
            <a:spLocks noGrp="1"/>
          </p:cNvSpPr>
          <p:nvPr>
            <p:ph type="body" idx="1"/>
          </p:nvPr>
        </p:nvSpPr>
        <p:spPr/>
        <p:txBody>
          <a:bodyPr>
            <a:normAutofit/>
          </a:bodyPr>
          <a:lstStyle/>
          <a:p>
            <a:pPr algn="ctr"/>
            <a:r>
              <a:rPr lang="pl-PL" sz="3600" b="1" i="1" dirty="0" smtClean="0">
                <a:solidFill>
                  <a:schemeClr val="tx1"/>
                </a:solidFill>
              </a:rPr>
              <a:t>Execution: Gabriela Główczyk</a:t>
            </a:r>
            <a:endParaRPr lang="pl-PL" sz="3600" b="1" i="1" dirty="0">
              <a:solidFill>
                <a:schemeClr val="tx1"/>
              </a:solidFill>
            </a:endParaRPr>
          </a:p>
        </p:txBody>
      </p:sp>
      <p:pic>
        <p:nvPicPr>
          <p:cNvPr id="4" name="Obraz 3" descr="erasmus.png"/>
          <p:cNvPicPr>
            <a:picLocks noChangeAspect="1"/>
          </p:cNvPicPr>
          <p:nvPr/>
        </p:nvPicPr>
        <p:blipFill>
          <a:blip r:embed="rId2" cstate="print"/>
          <a:stretch>
            <a:fillRect/>
          </a:stretch>
        </p:blipFill>
        <p:spPr>
          <a:xfrm>
            <a:off x="1691680" y="764704"/>
            <a:ext cx="6040716" cy="26499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strVal val="#ppt_w*0.70"/>
                                          </p:val>
                                        </p:tav>
                                        <p:tav tm="100000">
                                          <p:val>
                                            <p:strVal val="#ppt_w"/>
                                          </p:val>
                                        </p:tav>
                                      </p:tavLst>
                                    </p:anim>
                                    <p:anim calcmode="lin" valueType="num">
                                      <p:cBhvr>
                                        <p:cTn id="22" dur="1000" fill="hold"/>
                                        <p:tgtEl>
                                          <p:spTgt spid="2"/>
                                        </p:tgtEl>
                                        <p:attrNameLst>
                                          <p:attrName>ppt_h</p:attrName>
                                        </p:attrNameLst>
                                      </p:cBhvr>
                                      <p:tavLst>
                                        <p:tav tm="0">
                                          <p:val>
                                            <p:strVal val="#ppt_h"/>
                                          </p:val>
                                        </p:tav>
                                        <p:tav tm="100000">
                                          <p:val>
                                            <p:strVal val="#ppt_h"/>
                                          </p:val>
                                        </p:tav>
                                      </p:tavLst>
                                    </p:anim>
                                    <p:animEffect transition="in" filter="fade">
                                      <p:cBhvr>
                                        <p:cTn id="2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848</Words>
  <Application>Microsoft Office PowerPoint</Application>
  <PresentationFormat>Pokaz na ekranie (4:3)</PresentationFormat>
  <Paragraphs>21</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 pakietu Office</vt:lpstr>
      <vt:lpstr>MARIA SKŁODOWSKA-CURIE</vt:lpstr>
      <vt:lpstr>Childhood</vt:lpstr>
      <vt:lpstr>Youth</vt:lpstr>
      <vt:lpstr>Marriage</vt:lpstr>
      <vt:lpstr>Discoveries</vt:lpstr>
      <vt:lpstr>The death of her husband </vt:lpstr>
      <vt:lpstr>Further success </vt:lpstr>
      <vt:lpstr>The death of a genius </vt:lpstr>
      <vt:lpstr>Thank you for watching the entire presentation.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MARIA SKŁODOWSKA-CURIE</dc:title>
  <dc:creator>Dominika</dc:creator>
  <cp:lastModifiedBy>Dominika</cp:lastModifiedBy>
  <cp:revision>28</cp:revision>
  <dcterms:created xsi:type="dcterms:W3CDTF">2016-12-08T20:30:10Z</dcterms:created>
  <dcterms:modified xsi:type="dcterms:W3CDTF">2016-12-10T17:16:38Z</dcterms:modified>
</cp:coreProperties>
</file>