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4" r:id="rId1"/>
  </p:sldMasterIdLst>
  <p:notesMasterIdLst>
    <p:notesMasterId r:id="rId9"/>
  </p:notesMasterIdLst>
  <p:sldIdLst>
    <p:sldId id="256" r:id="rId2"/>
    <p:sldId id="261" r:id="rId3"/>
    <p:sldId id="257" r:id="rId4"/>
    <p:sldId id="258" r:id="rId5"/>
    <p:sldId id="259" r:id="rId6"/>
    <p:sldId id="260" r:id="rId7"/>
    <p:sldId id="262" r:id="rId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E4D4"/>
    <a:srgbClr val="E5E6D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DCD496-0DB1-4F43-A2E3-7D6E3F82F68F}" type="datetimeFigureOut">
              <a:rPr lang="pl-PL" smtClean="0"/>
              <a:pPr/>
              <a:t>2016-12-15</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AEE385-3BD8-4F33-B0F4-833894825DD2}"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CBAEE385-3BD8-4F33-B0F4-833894825DD2}" type="slidenum">
              <a:rPr lang="pl-PL" smtClean="0"/>
              <a:pPr/>
              <a:t>3</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Trójkąt równoramienny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540544" y="776288"/>
            <a:ext cx="8062912" cy="1470025"/>
          </a:xfrm>
        </p:spPr>
        <p:txBody>
          <a:bodyPr anchor="b">
            <a:normAutofit/>
          </a:bodyPr>
          <a:lstStyle>
            <a:lvl1pPr algn="r">
              <a:defRPr sz="4400"/>
            </a:lvl1pPr>
          </a:lstStyle>
          <a:p>
            <a:r>
              <a:rPr kumimoji="0" lang="pl-PL" smtClean="0"/>
              <a:t>Kliknij, aby edytować styl</a:t>
            </a:r>
            <a:endParaRPr kumimoji="0" lang="en-US"/>
          </a:p>
        </p:txBody>
      </p:sp>
      <p:sp>
        <p:nvSpPr>
          <p:cNvPr id="9" name="Podtytuł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1371600" y="6012656"/>
            <a:ext cx="5791200" cy="365125"/>
          </a:xfrm>
        </p:spPr>
        <p:txBody>
          <a:bodyPr tIns="0" bIns="0" anchor="t"/>
          <a:lstStyle>
            <a:lvl1pPr algn="r">
              <a:defRPr sz="1000"/>
            </a:lvl1pPr>
          </a:lstStyle>
          <a:p>
            <a:fld id="{4DCDD23F-3E3C-40D5-854D-D5D7A2E1BF16}" type="datetimeFigureOut">
              <a:rPr lang="pl-PL" smtClean="0"/>
              <a:pPr/>
              <a:t>2016-12-15</a:t>
            </a:fld>
            <a:endParaRPr lang="pl-PL"/>
          </a:p>
        </p:txBody>
      </p:sp>
      <p:sp>
        <p:nvSpPr>
          <p:cNvPr id="17" name="Symbol zastępczy stopki 16"/>
          <p:cNvSpPr>
            <a:spLocks noGrp="1"/>
          </p:cNvSpPr>
          <p:nvPr>
            <p:ph type="ftr" sz="quarter" idx="11"/>
          </p:nvPr>
        </p:nvSpPr>
        <p:spPr>
          <a:xfrm>
            <a:off x="1371600" y="5650704"/>
            <a:ext cx="5791200" cy="365125"/>
          </a:xfrm>
        </p:spPr>
        <p:txBody>
          <a:bodyPr tIns="0" bIns="0" anchor="b"/>
          <a:lstStyle>
            <a:lvl1pPr algn="r">
              <a:defRPr sz="1100"/>
            </a:lvl1pPr>
          </a:lstStyle>
          <a:p>
            <a:endParaRPr lang="pl-PL"/>
          </a:p>
        </p:txBody>
      </p:sp>
      <p:sp>
        <p:nvSpPr>
          <p:cNvPr id="29" name="Symbol zastępczy numeru slajd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722D226-22DC-4772-8B87-364933A8BB34}"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4DCDD23F-3E3C-40D5-854D-D5D7A2E1BF16}" type="datetimeFigureOut">
              <a:rPr lang="pl-PL" smtClean="0"/>
              <a:pPr/>
              <a:t>2016-12-15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722D226-22DC-4772-8B87-364933A8BB34}"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81800" y="381000"/>
            <a:ext cx="1905000" cy="5486400"/>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381000"/>
            <a:ext cx="6248400" cy="5486400"/>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4DCDD23F-3E3C-40D5-854D-D5D7A2E1BF16}" type="datetimeFigureOut">
              <a:rPr lang="pl-PL" smtClean="0"/>
              <a:pPr/>
              <a:t>2016-12-15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722D226-22DC-4772-8B87-364933A8BB34}"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1399032"/>
          </a:xfrm>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a:xfrm>
            <a:off x="457200" y="1882808"/>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791456" y="6480048"/>
            <a:ext cx="2133600" cy="301752"/>
          </a:xfrm>
        </p:spPr>
        <p:txBody>
          <a:bodyPr/>
          <a:lstStyle/>
          <a:p>
            <a:fld id="{4DCDD23F-3E3C-40D5-854D-D5D7A2E1BF16}" type="datetimeFigureOut">
              <a:rPr lang="pl-PL" smtClean="0"/>
              <a:pPr/>
              <a:t>2016-12-15</a:t>
            </a:fld>
            <a:endParaRPr lang="pl-PL"/>
          </a:p>
        </p:txBody>
      </p:sp>
      <p:sp>
        <p:nvSpPr>
          <p:cNvPr id="5" name="Symbol zastępczy stopki 4"/>
          <p:cNvSpPr>
            <a:spLocks noGrp="1"/>
          </p:cNvSpPr>
          <p:nvPr>
            <p:ph type="ftr" sz="quarter" idx="11"/>
          </p:nvPr>
        </p:nvSpPr>
        <p:spPr>
          <a:xfrm>
            <a:off x="457200" y="6480969"/>
            <a:ext cx="4260056" cy="300831"/>
          </a:xfrm>
        </p:spPr>
        <p:txBody>
          <a:bodyPr/>
          <a:lstStyle/>
          <a:p>
            <a:endParaRPr lang="pl-PL"/>
          </a:p>
        </p:txBody>
      </p:sp>
      <p:sp>
        <p:nvSpPr>
          <p:cNvPr id="6" name="Symbol zastępczy numeru slajdu 5"/>
          <p:cNvSpPr>
            <a:spLocks noGrp="1"/>
          </p:cNvSpPr>
          <p:nvPr>
            <p:ph type="sldNum" sz="quarter" idx="12"/>
          </p:nvPr>
        </p:nvSpPr>
        <p:spPr/>
        <p:txBody>
          <a:bodyPr/>
          <a:lstStyle/>
          <a:p>
            <a:fld id="{7722D226-22DC-4772-8B87-364933A8BB34}"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1"/>
      </p:bgRef>
    </p:bg>
    <p:spTree>
      <p:nvGrpSpPr>
        <p:cNvPr id="1" name=""/>
        <p:cNvGrpSpPr/>
        <p:nvPr/>
      </p:nvGrpSpPr>
      <p:grpSpPr>
        <a:xfrm>
          <a:off x="0" y="0"/>
          <a:ext cx="0" cy="0"/>
          <a:chOff x="0" y="0"/>
          <a:chExt cx="0" cy="0"/>
        </a:xfrm>
      </p:grpSpPr>
      <p:sp>
        <p:nvSpPr>
          <p:cNvPr id="9" name="Trójkąt prostokątny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ójkąt równoramienny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Symbol zastępczy daty 3"/>
          <p:cNvSpPr>
            <a:spLocks noGrp="1"/>
          </p:cNvSpPr>
          <p:nvPr>
            <p:ph type="dt" sz="half" idx="10"/>
          </p:nvPr>
        </p:nvSpPr>
        <p:spPr>
          <a:xfrm>
            <a:off x="6955632" y="6477000"/>
            <a:ext cx="2133600" cy="304800"/>
          </a:xfrm>
        </p:spPr>
        <p:txBody>
          <a:bodyPr/>
          <a:lstStyle/>
          <a:p>
            <a:fld id="{4DCDD23F-3E3C-40D5-854D-D5D7A2E1BF16}" type="datetimeFigureOut">
              <a:rPr lang="pl-PL" smtClean="0"/>
              <a:pPr/>
              <a:t>2016-12-15</a:t>
            </a:fld>
            <a:endParaRPr lang="pl-PL"/>
          </a:p>
        </p:txBody>
      </p:sp>
      <p:sp>
        <p:nvSpPr>
          <p:cNvPr id="5" name="Symbol zastępczy stopki 4"/>
          <p:cNvSpPr>
            <a:spLocks noGrp="1"/>
          </p:cNvSpPr>
          <p:nvPr>
            <p:ph type="ftr" sz="quarter" idx="11"/>
          </p:nvPr>
        </p:nvSpPr>
        <p:spPr>
          <a:xfrm>
            <a:off x="2619376" y="6480969"/>
            <a:ext cx="4260056" cy="300831"/>
          </a:xfrm>
        </p:spPr>
        <p:txBody>
          <a:bodyPr/>
          <a:lstStyle/>
          <a:p>
            <a:endParaRPr lang="pl-PL"/>
          </a:p>
        </p:txBody>
      </p:sp>
      <p:sp>
        <p:nvSpPr>
          <p:cNvPr id="6" name="Symbol zastępczy numeru slajdu 5"/>
          <p:cNvSpPr>
            <a:spLocks noGrp="1"/>
          </p:cNvSpPr>
          <p:nvPr>
            <p:ph type="sldNum" sz="quarter" idx="12"/>
          </p:nvPr>
        </p:nvSpPr>
        <p:spPr>
          <a:xfrm>
            <a:off x="8451056" y="809624"/>
            <a:ext cx="502920" cy="300831"/>
          </a:xfrm>
        </p:spPr>
        <p:txBody>
          <a:bodyPr/>
          <a:lstStyle/>
          <a:p>
            <a:fld id="{7722D226-22DC-4772-8B87-364933A8BB34}" type="slidenum">
              <a:rPr lang="pl-PL" smtClean="0"/>
              <a:pPr/>
              <a:t>‹#›</a:t>
            </a:fld>
            <a:endParaRPr lang="pl-PL"/>
          </a:p>
        </p:txBody>
      </p:sp>
      <p:cxnSp>
        <p:nvCxnSpPr>
          <p:cNvPr id="11" name="Łącznik prosty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Łącznik prosty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ytuł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marL="0" algn="l">
              <a:defRPr/>
            </a:lvl1p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4791456" y="6480969"/>
            <a:ext cx="2133600" cy="301752"/>
          </a:xfrm>
        </p:spPr>
        <p:txBody>
          <a:bodyPr/>
          <a:lstStyle/>
          <a:p>
            <a:fld id="{4DCDD23F-3E3C-40D5-854D-D5D7A2E1BF16}" type="datetimeFigureOut">
              <a:rPr lang="pl-PL" smtClean="0"/>
              <a:pPr/>
              <a:t>2016-12-15</a:t>
            </a:fld>
            <a:endParaRPr lang="pl-PL"/>
          </a:p>
        </p:txBody>
      </p:sp>
      <p:sp>
        <p:nvSpPr>
          <p:cNvPr id="6" name="Symbol zastępczy stopki 5"/>
          <p:cNvSpPr>
            <a:spLocks noGrp="1"/>
          </p:cNvSpPr>
          <p:nvPr>
            <p:ph type="ftr" sz="quarter" idx="11"/>
          </p:nvPr>
        </p:nvSpPr>
        <p:spPr>
          <a:xfrm>
            <a:off x="457200" y="6480969"/>
            <a:ext cx="4260056" cy="301752"/>
          </a:xfrm>
        </p:spPr>
        <p:txBody>
          <a:bodyPr/>
          <a:lstStyle/>
          <a:p>
            <a:endParaRPr lang="pl-PL"/>
          </a:p>
        </p:txBody>
      </p:sp>
      <p:sp>
        <p:nvSpPr>
          <p:cNvPr id="7" name="Symbol zastępczy numeru slajdu 6"/>
          <p:cNvSpPr>
            <a:spLocks noGrp="1"/>
          </p:cNvSpPr>
          <p:nvPr>
            <p:ph type="sldNum" sz="quarter" idx="12"/>
          </p:nvPr>
        </p:nvSpPr>
        <p:spPr>
          <a:xfrm>
            <a:off x="7589520" y="6480969"/>
            <a:ext cx="502920" cy="301752"/>
          </a:xfrm>
        </p:spPr>
        <p:txBody>
          <a:bodyPr/>
          <a:lstStyle/>
          <a:p>
            <a:fld id="{7722D226-22DC-4772-8B87-364933A8BB34}"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a:xfrm>
            <a:off x="4791456" y="6480969"/>
            <a:ext cx="2130552" cy="301752"/>
          </a:xfrm>
        </p:spPr>
        <p:txBody>
          <a:bodyPr/>
          <a:lstStyle/>
          <a:p>
            <a:fld id="{4DCDD23F-3E3C-40D5-854D-D5D7A2E1BF16}" type="datetimeFigureOut">
              <a:rPr lang="pl-PL" smtClean="0"/>
              <a:pPr/>
              <a:t>2016-12-15</a:t>
            </a:fld>
            <a:endParaRPr lang="pl-PL"/>
          </a:p>
        </p:txBody>
      </p:sp>
      <p:sp>
        <p:nvSpPr>
          <p:cNvPr id="8" name="Symbol zastępczy stopki 7"/>
          <p:cNvSpPr>
            <a:spLocks noGrp="1"/>
          </p:cNvSpPr>
          <p:nvPr>
            <p:ph type="ftr" sz="quarter" idx="11"/>
          </p:nvPr>
        </p:nvSpPr>
        <p:spPr>
          <a:xfrm>
            <a:off x="457200" y="6480969"/>
            <a:ext cx="4261104" cy="301752"/>
          </a:xfrm>
        </p:spPr>
        <p:txBody>
          <a:bodyPr/>
          <a:lstStyle/>
          <a:p>
            <a:endParaRPr lang="pl-PL"/>
          </a:p>
        </p:txBody>
      </p:sp>
      <p:sp>
        <p:nvSpPr>
          <p:cNvPr id="9" name="Symbol zastępczy numeru slajdu 8"/>
          <p:cNvSpPr>
            <a:spLocks noGrp="1"/>
          </p:cNvSpPr>
          <p:nvPr>
            <p:ph type="sldNum" sz="quarter" idx="12"/>
          </p:nvPr>
        </p:nvSpPr>
        <p:spPr>
          <a:xfrm>
            <a:off x="7589520" y="6483096"/>
            <a:ext cx="502920" cy="301752"/>
          </a:xfrm>
        </p:spPr>
        <p:txBody>
          <a:bodyPr/>
          <a:lstStyle>
            <a:lvl1pPr algn="ctr">
              <a:defRPr/>
            </a:lvl1pPr>
          </a:lstStyle>
          <a:p>
            <a:fld id="{7722D226-22DC-4772-8B87-364933A8BB34}"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b="0"/>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4DCDD23F-3E3C-40D5-854D-D5D7A2E1BF16}" type="datetimeFigureOut">
              <a:rPr lang="pl-PL" smtClean="0"/>
              <a:pPr/>
              <a:t>2016-12-15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722D226-22DC-4772-8B87-364933A8BB34}"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791456" y="6480969"/>
            <a:ext cx="2133600" cy="301752"/>
          </a:xfrm>
        </p:spPr>
        <p:txBody>
          <a:bodyPr/>
          <a:lstStyle/>
          <a:p>
            <a:fld id="{4DCDD23F-3E3C-40D5-854D-D5D7A2E1BF16}" type="datetimeFigureOut">
              <a:rPr lang="pl-PL" smtClean="0"/>
              <a:pPr/>
              <a:t>2016-12-15</a:t>
            </a:fld>
            <a:endParaRPr lang="pl-PL"/>
          </a:p>
        </p:txBody>
      </p:sp>
      <p:sp>
        <p:nvSpPr>
          <p:cNvPr id="3" name="Symbol zastępczy stopki 2"/>
          <p:cNvSpPr>
            <a:spLocks noGrp="1"/>
          </p:cNvSpPr>
          <p:nvPr>
            <p:ph type="ftr" sz="quarter" idx="11"/>
          </p:nvPr>
        </p:nvSpPr>
        <p:spPr>
          <a:xfrm>
            <a:off x="457200" y="6481890"/>
            <a:ext cx="4260056" cy="300831"/>
          </a:xfrm>
        </p:spPr>
        <p:txBody>
          <a:bodyPr/>
          <a:lstStyle/>
          <a:p>
            <a:endParaRPr lang="pl-PL"/>
          </a:p>
        </p:txBody>
      </p:sp>
      <p:sp>
        <p:nvSpPr>
          <p:cNvPr id="4" name="Symbol zastępczy numeru slajdu 3"/>
          <p:cNvSpPr>
            <a:spLocks noGrp="1"/>
          </p:cNvSpPr>
          <p:nvPr>
            <p:ph type="sldNum" sz="quarter" idx="12"/>
          </p:nvPr>
        </p:nvSpPr>
        <p:spPr>
          <a:xfrm>
            <a:off x="7589520" y="6480969"/>
            <a:ext cx="502920" cy="301752"/>
          </a:xfrm>
        </p:spPr>
        <p:txBody>
          <a:bodyPr/>
          <a:lstStyle/>
          <a:p>
            <a:fld id="{7722D226-22DC-4772-8B87-364933A8BB34}"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278976" y="6556248"/>
            <a:ext cx="2133600" cy="301752"/>
          </a:xfrm>
        </p:spPr>
        <p:txBody>
          <a:bodyPr/>
          <a:lstStyle>
            <a:lvl1pPr>
              <a:defRPr sz="900"/>
            </a:lvl1pPr>
          </a:lstStyle>
          <a:p>
            <a:fld id="{4DCDD23F-3E3C-40D5-854D-D5D7A2E1BF16}" type="datetimeFigureOut">
              <a:rPr lang="pl-PL" smtClean="0"/>
              <a:pPr/>
              <a:t>2016-12-15</a:t>
            </a:fld>
            <a:endParaRPr lang="pl-PL"/>
          </a:p>
        </p:txBody>
      </p:sp>
      <p:sp>
        <p:nvSpPr>
          <p:cNvPr id="6" name="Symbol zastępczy stopki 5"/>
          <p:cNvSpPr>
            <a:spLocks noGrp="1"/>
          </p:cNvSpPr>
          <p:nvPr>
            <p:ph type="ftr" sz="quarter" idx="11"/>
          </p:nvPr>
        </p:nvSpPr>
        <p:spPr>
          <a:xfrm>
            <a:off x="1135856" y="6556248"/>
            <a:ext cx="5143120"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410576" y="6556248"/>
            <a:ext cx="502920" cy="301752"/>
          </a:xfrm>
        </p:spPr>
        <p:txBody>
          <a:bodyPr/>
          <a:lstStyle>
            <a:lvl1pPr>
              <a:defRPr sz="900"/>
            </a:lvl1pPr>
          </a:lstStyle>
          <a:p>
            <a:fld id="{7722D226-22DC-4772-8B87-364933A8BB34}"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6108192" y="6556248"/>
            <a:ext cx="2103120" cy="301752"/>
          </a:xfrm>
        </p:spPr>
        <p:txBody>
          <a:bodyPr/>
          <a:lstStyle>
            <a:lvl1pPr>
              <a:defRPr sz="900"/>
            </a:lvl1pPr>
          </a:lstStyle>
          <a:p>
            <a:fld id="{4DCDD23F-3E3C-40D5-854D-D5D7A2E1BF16}" type="datetimeFigureOut">
              <a:rPr lang="pl-PL" smtClean="0"/>
              <a:pPr/>
              <a:t>2016-12-15</a:t>
            </a:fld>
            <a:endParaRPr lang="pl-PL"/>
          </a:p>
        </p:txBody>
      </p:sp>
      <p:sp>
        <p:nvSpPr>
          <p:cNvPr id="6" name="Symbol zastępczy stopki 5"/>
          <p:cNvSpPr>
            <a:spLocks noGrp="1"/>
          </p:cNvSpPr>
          <p:nvPr>
            <p:ph type="ftr" sz="quarter" idx="11"/>
          </p:nvPr>
        </p:nvSpPr>
        <p:spPr>
          <a:xfrm>
            <a:off x="1170432" y="6557169"/>
            <a:ext cx="4948072"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217192" y="6556248"/>
            <a:ext cx="365760" cy="301752"/>
          </a:xfrm>
        </p:spPr>
        <p:txBody>
          <a:bodyPr/>
          <a:lstStyle>
            <a:lvl1pPr algn="ctr">
              <a:defRPr sz="900"/>
            </a:lvl1pPr>
          </a:lstStyle>
          <a:p>
            <a:fld id="{7722D226-22DC-4772-8B87-364933A8BB34}"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ójkąt prostokątny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Łącznik prosty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Łącznik prosty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ymbol zastępczy tytułu 21"/>
          <p:cNvSpPr>
            <a:spLocks noGrp="1"/>
          </p:cNvSpPr>
          <p:nvPr>
            <p:ph type="title"/>
          </p:nvPr>
        </p:nvSpPr>
        <p:spPr>
          <a:xfrm>
            <a:off x="457200" y="267494"/>
            <a:ext cx="8229600" cy="1399032"/>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DCDD23F-3E3C-40D5-854D-D5D7A2E1BF16}" type="datetimeFigureOut">
              <a:rPr lang="pl-PL" smtClean="0"/>
              <a:pPr/>
              <a:t>2016-12-15</a:t>
            </a:fld>
            <a:endParaRPr lang="pl-PL"/>
          </a:p>
        </p:txBody>
      </p:sp>
      <p:sp>
        <p:nvSpPr>
          <p:cNvPr id="3" name="Symbol zastępczy stopki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pl-PL"/>
          </a:p>
        </p:txBody>
      </p:sp>
      <p:sp>
        <p:nvSpPr>
          <p:cNvPr id="23" name="Symbol zastępczy numeru slajd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722D226-22DC-4772-8B87-364933A8BB34}"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7.gif"/></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85720" y="214290"/>
            <a:ext cx="8603456" cy="1470025"/>
          </a:xfrm>
        </p:spPr>
        <p:txBody>
          <a:bodyPr>
            <a:normAutofit/>
          </a:bodyPr>
          <a:lstStyle/>
          <a:p>
            <a:pPr algn="ctr"/>
            <a:r>
              <a:rPr lang="en-US" dirty="0" smtClean="0"/>
              <a:t>Famous Polish Mathematicians</a:t>
            </a:r>
            <a:endParaRPr lang="en-US" dirty="0"/>
          </a:p>
        </p:txBody>
      </p:sp>
      <p:sp>
        <p:nvSpPr>
          <p:cNvPr id="3" name="Podtytuł 2"/>
          <p:cNvSpPr>
            <a:spLocks noGrp="1"/>
          </p:cNvSpPr>
          <p:nvPr>
            <p:ph type="subTitle" idx="1"/>
          </p:nvPr>
        </p:nvSpPr>
        <p:spPr/>
        <p:txBody>
          <a:bodyPr>
            <a:normAutofit fontScale="92500" lnSpcReduction="10000"/>
          </a:bodyPr>
          <a:lstStyle/>
          <a:p>
            <a:endParaRPr lang="pl-PL" dirty="0" smtClean="0"/>
          </a:p>
          <a:p>
            <a:endParaRPr lang="pl-PL" dirty="0" smtClean="0"/>
          </a:p>
          <a:p>
            <a:r>
              <a:rPr lang="pl-PL" dirty="0" smtClean="0"/>
              <a:t>  Kinga Sekuła kl. 2d</a:t>
            </a:r>
          </a:p>
          <a:p>
            <a:r>
              <a:rPr lang="pl-PL" dirty="0" smtClean="0"/>
              <a:t>Poland  </a:t>
            </a:r>
            <a:endParaRPr lang="pl-PL" dirty="0"/>
          </a:p>
        </p:txBody>
      </p:sp>
      <p:pic>
        <p:nvPicPr>
          <p:cNvPr id="4" name="Obraz 3" descr="FB_IMG_1475586719972.jpg"/>
          <p:cNvPicPr>
            <a:picLocks noChangeAspect="1"/>
          </p:cNvPicPr>
          <p:nvPr/>
        </p:nvPicPr>
        <p:blipFill>
          <a:blip r:embed="rId2"/>
          <a:stretch>
            <a:fillRect/>
          </a:stretch>
        </p:blipFill>
        <p:spPr>
          <a:xfrm>
            <a:off x="500034" y="2214554"/>
            <a:ext cx="2517505" cy="2205028"/>
          </a:xfrm>
          <a:prstGeom prst="rect">
            <a:avLst/>
          </a:prstGeom>
          <a:ln>
            <a:noFill/>
          </a:ln>
          <a:effectLst>
            <a:outerShdw blurRad="190500" algn="tl" rotWithShape="0">
              <a:srgbClr val="000000">
                <a:alpha val="70000"/>
              </a:srgbClr>
            </a:outerShdw>
          </a:effectLst>
        </p:spPr>
      </p:pic>
      <p:pic>
        <p:nvPicPr>
          <p:cNvPr id="5" name="Obraz 4" descr="Logo.jpg"/>
          <p:cNvPicPr>
            <a:picLocks noChangeAspect="1"/>
          </p:cNvPicPr>
          <p:nvPr/>
        </p:nvPicPr>
        <p:blipFill>
          <a:blip r:embed="rId3" cstate="print"/>
          <a:stretch>
            <a:fillRect/>
          </a:stretch>
        </p:blipFill>
        <p:spPr>
          <a:xfrm>
            <a:off x="500034" y="4572008"/>
            <a:ext cx="6322677" cy="1806019"/>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5">
                <a:lumMod val="20000"/>
                <a:lumOff val="80000"/>
              </a:schemeClr>
            </a:gs>
            <a:gs pos="64999">
              <a:schemeClr val="tx2">
                <a:lumMod val="75000"/>
              </a:schemeClr>
            </a:gs>
            <a:gs pos="100000">
              <a:schemeClr val="tx2">
                <a:lumMod val="50000"/>
              </a:schemeClr>
            </a:gs>
          </a:gsLst>
          <a:lin ang="5400000" scaled="0"/>
        </a:gradFill>
        <a:effectLst/>
      </p:bgPr>
    </p:bg>
    <p:spTree>
      <p:nvGrpSpPr>
        <p:cNvPr id="1" name=""/>
        <p:cNvGrpSpPr/>
        <p:nvPr/>
      </p:nvGrpSpPr>
      <p:grpSpPr>
        <a:xfrm>
          <a:off x="0" y="0"/>
          <a:ext cx="0" cy="0"/>
          <a:chOff x="0" y="0"/>
          <a:chExt cx="0" cy="0"/>
        </a:xfrm>
      </p:grpSpPr>
      <p:pic>
        <p:nvPicPr>
          <p:cNvPr id="20482" name="Picture 2" descr="http://www.hosting8336314.az.pl/przedmioty/info/matma/Borsuk.jpg"/>
          <p:cNvPicPr>
            <a:picLocks noChangeAspect="1" noChangeArrowheads="1"/>
          </p:cNvPicPr>
          <p:nvPr/>
        </p:nvPicPr>
        <p:blipFill>
          <a:blip r:embed="rId2"/>
          <a:srcRect/>
          <a:stretch>
            <a:fillRect/>
          </a:stretch>
        </p:blipFill>
        <p:spPr bwMode="auto">
          <a:xfrm>
            <a:off x="500035" y="576812"/>
            <a:ext cx="2286016" cy="2780750"/>
          </a:xfrm>
          <a:prstGeom prst="rect">
            <a:avLst/>
          </a:prstGeom>
          <a:ln>
            <a:noFill/>
          </a:ln>
          <a:effectLst>
            <a:outerShdw blurRad="190500" algn="tl" rotWithShape="0">
              <a:srgbClr val="000000">
                <a:alpha val="70000"/>
              </a:srgbClr>
            </a:outerShdw>
          </a:effectLst>
        </p:spPr>
      </p:pic>
      <p:sp>
        <p:nvSpPr>
          <p:cNvPr id="3" name="Prostokąt 2"/>
          <p:cNvSpPr/>
          <p:nvPr/>
        </p:nvSpPr>
        <p:spPr>
          <a:xfrm>
            <a:off x="2285984" y="1214422"/>
            <a:ext cx="4572000" cy="1077218"/>
          </a:xfrm>
          <a:prstGeom prst="rect">
            <a:avLst/>
          </a:prstGeom>
        </p:spPr>
        <p:txBody>
          <a:bodyPr>
            <a:spAutoFit/>
          </a:bodyPr>
          <a:lstStyle/>
          <a:p>
            <a:pPr algn="ctr"/>
            <a:r>
              <a:rPr lang="pl-PL" sz="3200" dirty="0" smtClean="0">
                <a:solidFill>
                  <a:schemeClr val="bg1"/>
                </a:solidFill>
                <a:latin typeface="Algerian" pitchFamily="82" charset="0"/>
              </a:rPr>
              <a:t>Karol Borsuk   </a:t>
            </a:r>
            <a:br>
              <a:rPr lang="pl-PL" sz="3200" dirty="0" smtClean="0">
                <a:solidFill>
                  <a:schemeClr val="bg1"/>
                </a:solidFill>
                <a:latin typeface="Algerian" pitchFamily="82" charset="0"/>
              </a:rPr>
            </a:br>
            <a:r>
              <a:rPr lang="pl-PL" sz="3200" dirty="0" smtClean="0">
                <a:solidFill>
                  <a:schemeClr val="bg1"/>
                </a:solidFill>
                <a:latin typeface="Algerian" pitchFamily="82" charset="0"/>
              </a:rPr>
              <a:t>(1905 - 1982)</a:t>
            </a:r>
            <a:endParaRPr lang="pl-PL" sz="3200" dirty="0">
              <a:solidFill>
                <a:schemeClr val="bg1"/>
              </a:solidFill>
              <a:latin typeface="Algerian" pitchFamily="82" charset="0"/>
            </a:endParaRPr>
          </a:p>
        </p:txBody>
      </p:sp>
      <p:graphicFrame>
        <p:nvGraphicFramePr>
          <p:cNvPr id="4" name="Tabela 3"/>
          <p:cNvGraphicFramePr>
            <a:graphicFrameLocks noGrp="1"/>
          </p:cNvGraphicFramePr>
          <p:nvPr/>
        </p:nvGraphicFramePr>
        <p:xfrm>
          <a:off x="357158" y="3286124"/>
          <a:ext cx="8187132" cy="3214710"/>
        </p:xfrm>
        <a:graphic>
          <a:graphicData uri="http://schemas.openxmlformats.org/drawingml/2006/table">
            <a:tbl>
              <a:tblPr/>
              <a:tblGrid>
                <a:gridCol w="8187132"/>
              </a:tblGrid>
              <a:tr h="3214710">
                <a:tc>
                  <a:txBody>
                    <a:bodyPr/>
                    <a:lstStyle/>
                    <a:p>
                      <a:pPr algn="l"/>
                      <a:r>
                        <a:rPr lang="en-US" sz="1600" noProof="0" dirty="0" smtClean="0">
                          <a:solidFill>
                            <a:schemeClr val="accent4">
                              <a:lumMod val="50000"/>
                            </a:schemeClr>
                          </a:solidFill>
                          <a:latin typeface="Cooper Black" pitchFamily="18" charset="0"/>
                        </a:rPr>
                        <a:t>One of the most prominent topologists, creator of the theory of </a:t>
                      </a:r>
                      <a:br>
                        <a:rPr lang="en-US" sz="1600" noProof="0" dirty="0" smtClean="0">
                          <a:solidFill>
                            <a:schemeClr val="accent4">
                              <a:lumMod val="50000"/>
                            </a:schemeClr>
                          </a:solidFill>
                          <a:latin typeface="Cooper Black" pitchFamily="18" charset="0"/>
                        </a:rPr>
                      </a:br>
                      <a:r>
                        <a:rPr kumimoji="0" lang="en-US" sz="1600" b="0" i="0" kern="1200" noProof="0" dirty="0" smtClean="0">
                          <a:solidFill>
                            <a:schemeClr val="accent4">
                              <a:lumMod val="50000"/>
                            </a:schemeClr>
                          </a:solidFill>
                          <a:latin typeface="Cooper Black" pitchFamily="18" charset="0"/>
                          <a:ea typeface="+mn-ea"/>
                          <a:cs typeface="+mn-cs"/>
                        </a:rPr>
                        <a:t>retract s</a:t>
                      </a:r>
                      <a:r>
                        <a:rPr lang="en-US" sz="1600" noProof="0" dirty="0" smtClean="0">
                          <a:solidFill>
                            <a:schemeClr val="accent4">
                              <a:lumMod val="50000"/>
                            </a:schemeClr>
                          </a:solidFill>
                          <a:latin typeface="Cooper Black" pitchFamily="18" charset="0"/>
                        </a:rPr>
                        <a:t>and the theory of the shape. Professor Of The University Of Warsaw. After World War II, reactivated along with k. </a:t>
                      </a:r>
                      <a:r>
                        <a:rPr lang="en-US" sz="1600" noProof="0" dirty="0" err="1" smtClean="0">
                          <a:solidFill>
                            <a:schemeClr val="accent4">
                              <a:lumMod val="50000"/>
                            </a:schemeClr>
                          </a:solidFill>
                          <a:latin typeface="Cooper Black" pitchFamily="18" charset="0"/>
                        </a:rPr>
                        <a:t>Kuratowskim</a:t>
                      </a:r>
                      <a:r>
                        <a:rPr lang="en-US" sz="1600" noProof="0" dirty="0" smtClean="0">
                          <a:solidFill>
                            <a:schemeClr val="accent4">
                              <a:lumMod val="50000"/>
                            </a:schemeClr>
                          </a:solidFill>
                          <a:latin typeface="Cooper Black" pitchFamily="18" charset="0"/>
                        </a:rPr>
                        <a:t> the mathematical Centre in Warsaw. He was Secretary, and in the years 1980-1982, the editor-in-Chief of the Polish Journal </a:t>
                      </a:r>
                      <a:r>
                        <a:rPr lang="en-US" sz="1600" noProof="0" dirty="0" err="1" smtClean="0">
                          <a:solidFill>
                            <a:schemeClr val="accent4">
                              <a:lumMod val="50000"/>
                            </a:schemeClr>
                          </a:solidFill>
                          <a:latin typeface="Cooper Black" pitchFamily="18" charset="0"/>
                        </a:rPr>
                        <a:t>Fundamenta</a:t>
                      </a:r>
                      <a:r>
                        <a:rPr lang="en-US" sz="1600" noProof="0" dirty="0" smtClean="0">
                          <a:solidFill>
                            <a:schemeClr val="accent4">
                              <a:lumMod val="50000"/>
                            </a:schemeClr>
                          </a:solidFill>
                          <a:latin typeface="Cooper Black" pitchFamily="18" charset="0"/>
                        </a:rPr>
                        <a:t> math.  Karol </a:t>
                      </a:r>
                      <a:r>
                        <a:rPr lang="en-US" sz="1600" noProof="0" dirty="0" err="1" smtClean="0">
                          <a:solidFill>
                            <a:schemeClr val="accent4">
                              <a:lumMod val="50000"/>
                            </a:schemeClr>
                          </a:solidFill>
                          <a:latin typeface="Cooper Black" pitchFamily="18" charset="0"/>
                        </a:rPr>
                        <a:t>Borsuk</a:t>
                      </a:r>
                      <a:r>
                        <a:rPr lang="en-US" sz="1600" noProof="0" dirty="0" smtClean="0">
                          <a:solidFill>
                            <a:schemeClr val="accent4">
                              <a:lumMod val="50000"/>
                            </a:schemeClr>
                          </a:solidFill>
                          <a:latin typeface="Cooper Black" pitchFamily="18" charset="0"/>
                        </a:rPr>
                        <a:t> has created and developed the theory of retract;</a:t>
                      </a:r>
                      <a:r>
                        <a:rPr lang="en-US" sz="1600" baseline="0" noProof="0" dirty="0" smtClean="0">
                          <a:solidFill>
                            <a:schemeClr val="accent4">
                              <a:lumMod val="50000"/>
                            </a:schemeClr>
                          </a:solidFill>
                          <a:latin typeface="Cooper Black" pitchFamily="18" charset="0"/>
                        </a:rPr>
                        <a:t> </a:t>
                      </a:r>
                      <a:r>
                        <a:rPr lang="en-US" sz="1600" noProof="0" dirty="0" smtClean="0">
                          <a:solidFill>
                            <a:schemeClr val="accent4">
                              <a:lumMod val="50000"/>
                            </a:schemeClr>
                          </a:solidFill>
                          <a:latin typeface="Cooper Black" pitchFamily="18" charset="0"/>
                        </a:rPr>
                        <a:t>made by him. retracts absolute, that are generalizations model spaces. absolute retracts of surroundings that are generalizations </a:t>
                      </a:r>
                      <a:r>
                        <a:rPr lang="en-US" sz="1600" noProof="0" dirty="0" err="1" smtClean="0">
                          <a:solidFill>
                            <a:schemeClr val="accent4">
                              <a:lumMod val="50000"/>
                            </a:schemeClr>
                          </a:solidFill>
                          <a:latin typeface="Cooper Black" pitchFamily="18" charset="0"/>
                        </a:rPr>
                        <a:t>Polyhedra</a:t>
                      </a:r>
                      <a:r>
                        <a:rPr lang="en-US" sz="1600" noProof="0" dirty="0" smtClean="0">
                          <a:solidFill>
                            <a:schemeClr val="accent4">
                              <a:lumMod val="50000"/>
                            </a:schemeClr>
                          </a:solidFill>
                          <a:latin typeface="Cooper Black" pitchFamily="18" charset="0"/>
                        </a:rPr>
                        <a:t>, have proved to be important classes of topological spaces.  Badger was also the theory of shape, in which suitable strict meaning of the term related intuition</a:t>
                      </a:r>
                      <a:r>
                        <a:rPr kumimoji="0" lang="en-US" sz="1600" b="0" i="0" kern="1200" noProof="0" dirty="0" smtClean="0">
                          <a:solidFill>
                            <a:schemeClr val="accent4">
                              <a:lumMod val="50000"/>
                            </a:schemeClr>
                          </a:solidFill>
                          <a:latin typeface="Cooper Black" pitchFamily="18" charset="0"/>
                          <a:ea typeface="+mn-ea"/>
                          <a:cs typeface="+mn-cs"/>
                        </a:rPr>
                        <a:t> </a:t>
                      </a:r>
                      <a:r>
                        <a:rPr lang="en-US" sz="1600" noProof="0" dirty="0" smtClean="0">
                          <a:solidFill>
                            <a:schemeClr val="accent4">
                              <a:lumMod val="50000"/>
                            </a:schemeClr>
                          </a:solidFill>
                          <a:latin typeface="Cooper Black" pitchFamily="18" charset="0"/>
                        </a:rPr>
                        <a:t>the shape of space.  Introduced to algebraic topology group </a:t>
                      </a:r>
                      <a:r>
                        <a:rPr lang="en-US" sz="1600" noProof="0" dirty="0" err="1" smtClean="0">
                          <a:solidFill>
                            <a:schemeClr val="accent4">
                              <a:lumMod val="50000"/>
                            </a:schemeClr>
                          </a:solidFill>
                          <a:latin typeface="Cooper Black" pitchFamily="18" charset="0"/>
                        </a:rPr>
                        <a:t>kohomotopii</a:t>
                      </a:r>
                      <a:r>
                        <a:rPr lang="en-US" sz="1600" noProof="0" dirty="0" smtClean="0">
                          <a:solidFill>
                            <a:schemeClr val="accent4">
                              <a:lumMod val="50000"/>
                            </a:schemeClr>
                          </a:solidFill>
                          <a:latin typeface="Cooper Black" pitchFamily="18" charset="0"/>
                        </a:rPr>
                        <a:t> space, also known as Badger groups-</a:t>
                      </a:r>
                      <a:r>
                        <a:rPr lang="en-US" sz="1600" noProof="0" dirty="0" err="1" smtClean="0">
                          <a:solidFill>
                            <a:schemeClr val="accent4">
                              <a:lumMod val="50000"/>
                            </a:schemeClr>
                          </a:solidFill>
                          <a:latin typeface="Cooper Black" pitchFamily="18" charset="0"/>
                        </a:rPr>
                        <a:t>Spaniera</a:t>
                      </a:r>
                      <a:r>
                        <a:rPr lang="en-US" sz="1600" noProof="0" dirty="0" smtClean="0">
                          <a:solidFill>
                            <a:schemeClr val="accent4">
                              <a:lumMod val="50000"/>
                            </a:schemeClr>
                          </a:solidFill>
                          <a:latin typeface="Cooper Black" pitchFamily="18" charset="0"/>
                        </a:rPr>
                        <a:t>. The author of the ok. 200 scientific publications.</a:t>
                      </a:r>
                      <a:endParaRPr lang="en-US" sz="1600" noProof="0" dirty="0">
                        <a:solidFill>
                          <a:schemeClr val="accent4">
                            <a:lumMod val="50000"/>
                          </a:schemeClr>
                        </a:solidFill>
                        <a:latin typeface="Cooper Black" pitchFamily="18" charset="0"/>
                      </a:endParaRPr>
                    </a:p>
                  </a:txBody>
                  <a:tcPr marL="0" marR="0" marT="0" marB="0" anchor="ctr">
                    <a:lnL>
                      <a:noFill/>
                    </a:lnL>
                    <a:lnR>
                      <a:noFill/>
                    </a:lnR>
                    <a:lnT>
                      <a:noFill/>
                    </a:lnT>
                    <a:lnB>
                      <a:noFill/>
                    </a:lnB>
                  </a:tcPr>
                </a:tc>
              </a:tr>
            </a:tbl>
          </a:graphicData>
        </a:graphic>
      </p:graphicFrame>
      <p:pic>
        <p:nvPicPr>
          <p:cNvPr id="20487" name="Picture 7" descr="Podobny obraz"/>
          <p:cNvPicPr>
            <a:picLocks noChangeAspect="1" noChangeArrowheads="1"/>
          </p:cNvPicPr>
          <p:nvPr/>
        </p:nvPicPr>
        <p:blipFill>
          <a:blip r:embed="rId3" cstate="print"/>
          <a:srcRect/>
          <a:stretch>
            <a:fillRect/>
          </a:stretch>
        </p:blipFill>
        <p:spPr bwMode="auto">
          <a:xfrm>
            <a:off x="6357950" y="571480"/>
            <a:ext cx="2071702" cy="2690831"/>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90000"/>
              </a:schemeClr>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pic>
        <p:nvPicPr>
          <p:cNvPr id="90113" name="Picture 1" descr="http://www.hosting8336314.az.pl/przedmioty/info/matma/Banach.jpg"/>
          <p:cNvPicPr>
            <a:picLocks noChangeAspect="1" noChangeArrowheads="1"/>
          </p:cNvPicPr>
          <p:nvPr/>
        </p:nvPicPr>
        <p:blipFill>
          <a:blip r:embed="rId3"/>
          <a:srcRect/>
          <a:stretch>
            <a:fillRect/>
          </a:stretch>
        </p:blipFill>
        <p:spPr bwMode="auto">
          <a:xfrm>
            <a:off x="428596" y="142852"/>
            <a:ext cx="2035590" cy="2469850"/>
          </a:xfrm>
          <a:prstGeom prst="rect">
            <a:avLst/>
          </a:prstGeom>
          <a:ln>
            <a:noFill/>
          </a:ln>
          <a:effectLst>
            <a:outerShdw blurRad="190500" algn="tl" rotWithShape="0">
              <a:srgbClr val="000000">
                <a:alpha val="70000"/>
              </a:srgbClr>
            </a:outerShdw>
          </a:effectLst>
        </p:spPr>
      </p:pic>
      <p:sp>
        <p:nvSpPr>
          <p:cNvPr id="90114" name="Rectangle 2"/>
          <p:cNvSpPr>
            <a:spLocks noChangeArrowheads="1"/>
          </p:cNvSpPr>
          <p:nvPr/>
        </p:nvSpPr>
        <p:spPr bwMode="auto">
          <a:xfrm>
            <a:off x="0" y="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smtClean="0">
                <a:ln>
                  <a:noFill/>
                </a:ln>
                <a:solidFill>
                  <a:srgbClr val="ADD8E6"/>
                </a:solidFill>
                <a:effectLst/>
                <a:latin typeface="Times New Roman" pitchFamily="18" charset="0"/>
                <a:cs typeface="Times New Roman" pitchFamily="18" charset="0"/>
              </a:rPr>
              <a:t>   </a:t>
            </a:r>
            <a:endParaRPr kumimoji="0" lang="pl-PL"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smtClean="0">
                <a:ln>
                  <a:noFill/>
                </a:ln>
                <a:solidFill>
                  <a:srgbClr val="ADD8E6"/>
                </a:solidFill>
                <a:effectLst/>
                <a:latin typeface="Times New Roman" pitchFamily="18" charset="0"/>
                <a:cs typeface="Times New Roman" pitchFamily="18" charset="0"/>
              </a:rPr>
              <a:t> </a:t>
            </a: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90115" name="Rectangle 3"/>
          <p:cNvSpPr>
            <a:spLocks noChangeArrowheads="1"/>
          </p:cNvSpPr>
          <p:nvPr/>
        </p:nvSpPr>
        <p:spPr bwMode="auto">
          <a:xfrm>
            <a:off x="0" y="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smtClean="0">
                <a:ln>
                  <a:noFill/>
                </a:ln>
                <a:solidFill>
                  <a:srgbClr val="ADD8E6"/>
                </a:solidFill>
                <a:effectLst/>
                <a:latin typeface="Times New Roman" pitchFamily="18" charset="0"/>
                <a:cs typeface="Times New Roman" pitchFamily="18" charset="0"/>
              </a:rPr>
              <a:t>   </a:t>
            </a:r>
            <a:endParaRPr kumimoji="0" lang="pl-PL"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smtClean="0">
                <a:ln>
                  <a:noFill/>
                </a:ln>
                <a:solidFill>
                  <a:srgbClr val="ADD8E6"/>
                </a:solidFill>
                <a:effectLst/>
                <a:latin typeface="Times New Roman" pitchFamily="18" charset="0"/>
                <a:cs typeface="Times New Roman" pitchFamily="18" charset="0"/>
              </a:rPr>
              <a:t> </a:t>
            </a: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9" name="Tabela 8"/>
          <p:cNvGraphicFramePr>
            <a:graphicFrameLocks noGrp="1"/>
          </p:cNvGraphicFramePr>
          <p:nvPr/>
        </p:nvGraphicFramePr>
        <p:xfrm>
          <a:off x="1428728" y="714356"/>
          <a:ext cx="6096000" cy="1341120"/>
        </p:xfrm>
        <a:graphic>
          <a:graphicData uri="http://schemas.openxmlformats.org/drawingml/2006/table">
            <a:tbl>
              <a:tblPr/>
              <a:tblGrid>
                <a:gridCol w="6096000"/>
              </a:tblGrid>
              <a:tr h="0">
                <a:tc>
                  <a:txBody>
                    <a:bodyPr/>
                    <a:lstStyle/>
                    <a:p>
                      <a:pPr algn="ctr"/>
                      <a:r>
                        <a:rPr lang="pl-PL" dirty="0"/>
                        <a:t/>
                      </a:r>
                      <a:br>
                        <a:rPr lang="pl-PL" dirty="0"/>
                      </a:br>
                      <a:r>
                        <a:rPr lang="pl-PL" sz="3200" dirty="0">
                          <a:solidFill>
                            <a:schemeClr val="bg1"/>
                          </a:solidFill>
                          <a:latin typeface="Algerian" pitchFamily="82" charset="0"/>
                        </a:rPr>
                        <a:t>Stefan Banach   </a:t>
                      </a:r>
                      <a:br>
                        <a:rPr lang="pl-PL" sz="3200" dirty="0">
                          <a:solidFill>
                            <a:schemeClr val="bg1"/>
                          </a:solidFill>
                          <a:latin typeface="Algerian" pitchFamily="82" charset="0"/>
                        </a:rPr>
                      </a:br>
                      <a:r>
                        <a:rPr lang="pl-PL" sz="3200" dirty="0">
                          <a:solidFill>
                            <a:schemeClr val="bg1"/>
                          </a:solidFill>
                          <a:latin typeface="Algerian" pitchFamily="82" charset="0"/>
                        </a:rPr>
                        <a:t>(1892 - 1945)</a:t>
                      </a:r>
                    </a:p>
                  </a:txBody>
                  <a:tcPr anchor="ctr">
                    <a:lnL>
                      <a:noFill/>
                    </a:lnL>
                    <a:lnR>
                      <a:noFill/>
                    </a:lnR>
                    <a:lnT>
                      <a:noFill/>
                    </a:lnT>
                    <a:lnB>
                      <a:noFill/>
                    </a:lnB>
                    <a:noFill/>
                  </a:tcPr>
                </a:tc>
              </a:tr>
            </a:tbl>
          </a:graphicData>
        </a:graphic>
      </p:graphicFrame>
      <p:sp>
        <p:nvSpPr>
          <p:cNvPr id="2049" name="Rectangle 1"/>
          <p:cNvSpPr>
            <a:spLocks noChangeArrowheads="1"/>
          </p:cNvSpPr>
          <p:nvPr/>
        </p:nvSpPr>
        <p:spPr bwMode="auto">
          <a:xfrm>
            <a:off x="1000100" y="2857496"/>
            <a:ext cx="707233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000" b="0" i="0" u="none" strike="noStrike" cap="none" normalizeH="0" baseline="0" dirty="0" smtClean="0">
                <a:ln>
                  <a:noFill/>
                </a:ln>
                <a:solidFill>
                  <a:srgbClr val="333333"/>
                </a:solidFill>
                <a:effectLst/>
                <a:latin typeface="SeroWebPro"/>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000" b="0" i="0" u="none" strike="noStrike" cap="none" normalizeH="0" baseline="0" dirty="0" smtClean="0">
                <a:ln>
                  <a:noFill/>
                </a:ln>
                <a:solidFill>
                  <a:srgbClr val="333333"/>
                </a:solidFill>
                <a:effectLst/>
                <a:latin typeface="SeroWebPro"/>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000" b="0" i="0" u="none" strike="noStrike" cap="none" normalizeH="0" baseline="0" dirty="0" smtClean="0">
                <a:ln>
                  <a:noFill/>
                </a:ln>
                <a:solidFill>
                  <a:srgbClr val="333333"/>
                </a:solidFill>
                <a:effectLst/>
                <a:latin typeface="SeroWebPro"/>
                <a:cs typeface="Arial" pitchFamily="34" charset="0"/>
              </a:rPr>
              <a:t> </a:t>
            </a:r>
            <a:endParaRPr kumimoji="0" lang="pl-PL" sz="9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pole tekstowe 6"/>
          <p:cNvSpPr txBox="1"/>
          <p:nvPr/>
        </p:nvSpPr>
        <p:spPr>
          <a:xfrm>
            <a:off x="714348" y="2714620"/>
            <a:ext cx="7572428" cy="4016484"/>
          </a:xfrm>
          <a:prstGeom prst="rect">
            <a:avLst/>
          </a:prstGeom>
          <a:noFill/>
        </p:spPr>
        <p:txBody>
          <a:bodyPr wrap="square" rtlCol="0">
            <a:spAutoFit/>
          </a:bodyPr>
          <a:lstStyle/>
          <a:p>
            <a:r>
              <a:rPr lang="en-US" sz="1700" dirty="0" smtClean="0">
                <a:solidFill>
                  <a:schemeClr val="accent2">
                    <a:lumMod val="50000"/>
                  </a:schemeClr>
                </a:solidFill>
                <a:latin typeface="Cooper Black" pitchFamily="18" charset="0"/>
              </a:rPr>
              <a:t>One of the most outstanding  Polish mathematicians, self- taught, lecturer at the Institute of Technology in </a:t>
            </a:r>
            <a:r>
              <a:rPr lang="en-US" sz="1700" dirty="0" err="1" smtClean="0">
                <a:solidFill>
                  <a:schemeClr val="accent2">
                    <a:lumMod val="50000"/>
                  </a:schemeClr>
                </a:solidFill>
                <a:latin typeface="Cooper Black" pitchFamily="18" charset="0"/>
              </a:rPr>
              <a:t>Lviv</a:t>
            </a:r>
            <a:r>
              <a:rPr lang="en-US" sz="1700" dirty="0" smtClean="0">
                <a:solidFill>
                  <a:schemeClr val="accent2">
                    <a:lumMod val="50000"/>
                  </a:schemeClr>
                </a:solidFill>
                <a:latin typeface="Cooper Black" pitchFamily="18" charset="0"/>
              </a:rPr>
              <a:t> (since 1919) and </a:t>
            </a:r>
            <a:r>
              <a:rPr lang="en-US" sz="1700" dirty="0" err="1" smtClean="0">
                <a:solidFill>
                  <a:schemeClr val="accent2">
                    <a:lumMod val="50000"/>
                  </a:schemeClr>
                </a:solidFill>
                <a:latin typeface="Cooper Black" pitchFamily="18" charset="0"/>
              </a:rPr>
              <a:t>Lviv</a:t>
            </a:r>
            <a:r>
              <a:rPr lang="en-US" sz="1700" dirty="0" smtClean="0">
                <a:solidFill>
                  <a:schemeClr val="accent2">
                    <a:lumMod val="50000"/>
                  </a:schemeClr>
                </a:solidFill>
                <a:latin typeface="Cooper Black" pitchFamily="18" charset="0"/>
              </a:rPr>
              <a:t> University (since 1922), 1927 </a:t>
            </a:r>
            <a:r>
              <a:rPr lang="en-US" sz="1700" dirty="0" err="1" smtClean="0">
                <a:solidFill>
                  <a:schemeClr val="accent2">
                    <a:lumMod val="50000"/>
                  </a:schemeClr>
                </a:solidFill>
                <a:latin typeface="Cooper Black" pitchFamily="18" charset="0"/>
              </a:rPr>
              <a:t>prof</a:t>
            </a:r>
            <a:r>
              <a:rPr lang="en-US" sz="1700" dirty="0" smtClean="0">
                <a:solidFill>
                  <a:schemeClr val="accent2">
                    <a:lumMod val="50000"/>
                  </a:schemeClr>
                </a:solidFill>
                <a:latin typeface="Cooper Black" pitchFamily="18" charset="0"/>
              </a:rPr>
              <a:t>. Ordinary mathematics at the University of Lvov, a member of the Polish Academy of Sciences and the Academy of Sciences of the Ukrainian SSR. One of the founders of the so- called. Lvov school of </a:t>
            </a:r>
            <a:r>
              <a:rPr lang="en-US" sz="1700" dirty="0" err="1" smtClean="0">
                <a:solidFill>
                  <a:schemeClr val="accent2">
                    <a:lumMod val="50000"/>
                  </a:schemeClr>
                </a:solidFill>
                <a:latin typeface="Cooper Black" pitchFamily="18" charset="0"/>
              </a:rPr>
              <a:t>matematics</a:t>
            </a:r>
            <a:r>
              <a:rPr lang="en-US" sz="1700" dirty="0" smtClean="0">
                <a:solidFill>
                  <a:schemeClr val="accent2">
                    <a:lumMod val="50000"/>
                  </a:schemeClr>
                </a:solidFill>
                <a:latin typeface="Cooper Black" pitchFamily="18" charset="0"/>
              </a:rPr>
              <a:t>. Winner of Grand Prize PAU  in 1939 was the beginning of modern functional analysis, made an important contribution to the development of the </a:t>
            </a:r>
            <a:r>
              <a:rPr lang="en-US" sz="1700" dirty="0" err="1" smtClean="0">
                <a:solidFill>
                  <a:schemeClr val="accent2">
                    <a:lumMod val="50000"/>
                  </a:schemeClr>
                </a:solidFill>
                <a:latin typeface="Cooper Black" pitchFamily="18" charset="0"/>
              </a:rPr>
              <a:t>teory</a:t>
            </a:r>
            <a:r>
              <a:rPr lang="en-US" sz="1700" dirty="0" smtClean="0">
                <a:solidFill>
                  <a:schemeClr val="accent2">
                    <a:lumMod val="50000"/>
                  </a:schemeClr>
                </a:solidFill>
                <a:latin typeface="Cooper Black" pitchFamily="18" charset="0"/>
              </a:rPr>
              <a:t> of topological vector spaces, moreover, he dealt with the </a:t>
            </a:r>
            <a:r>
              <a:rPr lang="en-US" sz="1700" dirty="0" err="1" smtClean="0">
                <a:solidFill>
                  <a:schemeClr val="accent2">
                    <a:lumMod val="50000"/>
                  </a:schemeClr>
                </a:solidFill>
                <a:latin typeface="Cooper Black" pitchFamily="18" charset="0"/>
              </a:rPr>
              <a:t>teory</a:t>
            </a:r>
            <a:r>
              <a:rPr lang="en-US" sz="1700" dirty="0" smtClean="0">
                <a:solidFill>
                  <a:schemeClr val="accent2">
                    <a:lumMod val="50000"/>
                  </a:schemeClr>
                </a:solidFill>
                <a:latin typeface="Cooper Black" pitchFamily="18" charset="0"/>
              </a:rPr>
              <a:t> of real numbers, and orthogonal series. During the German occupation was lice in </a:t>
            </a:r>
            <a:r>
              <a:rPr lang="en-US" sz="1700" dirty="0" err="1" smtClean="0">
                <a:solidFill>
                  <a:schemeClr val="accent2">
                    <a:lumMod val="50000"/>
                  </a:schemeClr>
                </a:solidFill>
                <a:latin typeface="Cooper Black" pitchFamily="18" charset="0"/>
              </a:rPr>
              <a:t>Lviv</a:t>
            </a:r>
            <a:r>
              <a:rPr lang="en-US" sz="1700" dirty="0" smtClean="0">
                <a:solidFill>
                  <a:schemeClr val="accent2">
                    <a:lumMod val="50000"/>
                  </a:schemeClr>
                </a:solidFill>
                <a:latin typeface="Cooper Black" pitchFamily="18" charset="0"/>
              </a:rPr>
              <a:t> Research Institute typhus R. </a:t>
            </a:r>
            <a:r>
              <a:rPr lang="en-US" sz="1700" dirty="0" err="1" smtClean="0">
                <a:solidFill>
                  <a:schemeClr val="accent2">
                    <a:lumMod val="50000"/>
                  </a:schemeClr>
                </a:solidFill>
                <a:latin typeface="Cooper Black" pitchFamily="18" charset="0"/>
              </a:rPr>
              <a:t>Weigl</a:t>
            </a:r>
            <a:r>
              <a:rPr lang="en-US" sz="1700" dirty="0" smtClean="0">
                <a:solidFill>
                  <a:schemeClr val="accent2">
                    <a:lumMod val="50000"/>
                  </a:schemeClr>
                </a:solidFill>
                <a:latin typeface="Cooper Black" pitchFamily="18" charset="0"/>
              </a:rPr>
              <a:t>. He died before repatriation. The most important work of </a:t>
            </a:r>
            <a:r>
              <a:rPr lang="en-US" sz="1700" dirty="0" err="1" smtClean="0">
                <a:solidFill>
                  <a:schemeClr val="accent2">
                    <a:lumMod val="50000"/>
                  </a:schemeClr>
                </a:solidFill>
                <a:latin typeface="Cooper Black" pitchFamily="18" charset="0"/>
              </a:rPr>
              <a:t>Banach</a:t>
            </a:r>
            <a:r>
              <a:rPr lang="en-US" sz="1700" dirty="0" smtClean="0">
                <a:solidFill>
                  <a:schemeClr val="accent2">
                    <a:lumMod val="50000"/>
                  </a:schemeClr>
                </a:solidFill>
                <a:latin typeface="Cooper Black" pitchFamily="18" charset="0"/>
              </a:rPr>
              <a:t> is considered </a:t>
            </a:r>
            <a:r>
              <a:rPr lang="en-US" sz="1700" dirty="0" err="1" smtClean="0">
                <a:solidFill>
                  <a:schemeClr val="accent2">
                    <a:lumMod val="50000"/>
                  </a:schemeClr>
                </a:solidFill>
                <a:latin typeface="Cooper Black" pitchFamily="18" charset="0"/>
              </a:rPr>
              <a:t>Theorie</a:t>
            </a:r>
            <a:r>
              <a:rPr lang="en-US" sz="1700" dirty="0" smtClean="0">
                <a:solidFill>
                  <a:schemeClr val="accent2">
                    <a:lumMod val="50000"/>
                  </a:schemeClr>
                </a:solidFill>
                <a:latin typeface="Cooper Black" pitchFamily="18" charset="0"/>
              </a:rPr>
              <a:t> des operations </a:t>
            </a:r>
            <a:r>
              <a:rPr lang="en-US" sz="1700" dirty="0" err="1" smtClean="0">
                <a:solidFill>
                  <a:schemeClr val="accent2">
                    <a:lumMod val="50000"/>
                  </a:schemeClr>
                </a:solidFill>
                <a:latin typeface="Cooper Black" pitchFamily="18" charset="0"/>
              </a:rPr>
              <a:t>lineaires</a:t>
            </a:r>
            <a:r>
              <a:rPr lang="en-US" sz="1700" dirty="0" smtClean="0">
                <a:solidFill>
                  <a:schemeClr val="accent2">
                    <a:lumMod val="50000"/>
                  </a:schemeClr>
                </a:solidFill>
                <a:latin typeface="Cooper Black" pitchFamily="18" charset="0"/>
              </a:rPr>
              <a:t>( theory of linear operations, 1932). He was one of the initiators of publications and studies </a:t>
            </a:r>
            <a:r>
              <a:rPr lang="en-US" sz="1700" dirty="0" err="1" smtClean="0">
                <a:solidFill>
                  <a:schemeClr val="accent2">
                    <a:lumMod val="50000"/>
                  </a:schemeClr>
                </a:solidFill>
                <a:latin typeface="Cooper Black" pitchFamily="18" charset="0"/>
              </a:rPr>
              <a:t>Mathematica</a:t>
            </a:r>
            <a:r>
              <a:rPr lang="en-US" sz="1700" dirty="0" smtClean="0">
                <a:solidFill>
                  <a:schemeClr val="accent2">
                    <a:lumMod val="50000"/>
                  </a:schemeClr>
                </a:solidFill>
                <a:latin typeface="Cooper Black" pitchFamily="18" charset="0"/>
              </a:rPr>
              <a:t> </a:t>
            </a:r>
            <a:r>
              <a:rPr lang="en-US" sz="1700" dirty="0" err="1" smtClean="0">
                <a:solidFill>
                  <a:schemeClr val="accent2">
                    <a:lumMod val="50000"/>
                  </a:schemeClr>
                </a:solidFill>
                <a:latin typeface="Cooper Black" pitchFamily="18" charset="0"/>
              </a:rPr>
              <a:t>Mathematicial</a:t>
            </a:r>
            <a:r>
              <a:rPr lang="en-US" sz="1700" dirty="0" smtClean="0">
                <a:solidFill>
                  <a:schemeClr val="accent2">
                    <a:lumMod val="50000"/>
                  </a:schemeClr>
                </a:solidFill>
                <a:latin typeface="Cooper Black" pitchFamily="18" charset="0"/>
              </a:rPr>
              <a:t> Monographs. </a:t>
            </a:r>
            <a:endParaRPr lang="en-US" sz="1700" dirty="0">
              <a:solidFill>
                <a:schemeClr val="accent2">
                  <a:lumMod val="50000"/>
                </a:schemeClr>
              </a:solidFill>
              <a:latin typeface="Cooper Black" pitchFamily="18" charset="0"/>
            </a:endParaRPr>
          </a:p>
        </p:txBody>
      </p:sp>
      <p:pic>
        <p:nvPicPr>
          <p:cNvPr id="5126" name="Picture 6" descr="Znalezione obrazy dla zapytania matematyka"/>
          <p:cNvPicPr>
            <a:picLocks noChangeAspect="1" noChangeArrowheads="1"/>
          </p:cNvPicPr>
          <p:nvPr/>
        </p:nvPicPr>
        <p:blipFill>
          <a:blip r:embed="rId4"/>
          <a:srcRect/>
          <a:stretch>
            <a:fillRect/>
          </a:stretch>
        </p:blipFill>
        <p:spPr bwMode="auto">
          <a:xfrm>
            <a:off x="6062602" y="0"/>
            <a:ext cx="3081398" cy="270033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2">
                <a:lumMod val="75000"/>
              </a:schemeClr>
            </a:gs>
            <a:gs pos="64999">
              <a:schemeClr val="accent6">
                <a:lumMod val="20000"/>
                <a:lumOff val="80000"/>
              </a:schemeClr>
            </a:gs>
            <a:gs pos="100000">
              <a:schemeClr val="accent6">
                <a:lumMod val="20000"/>
                <a:lumOff val="80000"/>
              </a:schemeClr>
            </a:gs>
          </a:gsLst>
          <a:lin ang="5400000" scaled="0"/>
        </a:gradFill>
        <a:effectLst/>
      </p:bgPr>
    </p:bg>
    <p:spTree>
      <p:nvGrpSpPr>
        <p:cNvPr id="1" name=""/>
        <p:cNvGrpSpPr/>
        <p:nvPr/>
      </p:nvGrpSpPr>
      <p:grpSpPr>
        <a:xfrm>
          <a:off x="0" y="0"/>
          <a:ext cx="0" cy="0"/>
          <a:chOff x="0" y="0"/>
          <a:chExt cx="0" cy="0"/>
        </a:xfrm>
      </p:grpSpPr>
      <p:graphicFrame>
        <p:nvGraphicFramePr>
          <p:cNvPr id="5" name="Tabela 4"/>
          <p:cNvGraphicFramePr>
            <a:graphicFrameLocks noGrp="1"/>
          </p:cNvGraphicFramePr>
          <p:nvPr/>
        </p:nvGraphicFramePr>
        <p:xfrm>
          <a:off x="1500166" y="714356"/>
          <a:ext cx="6096000" cy="1341120"/>
        </p:xfrm>
        <a:graphic>
          <a:graphicData uri="http://schemas.openxmlformats.org/drawingml/2006/table">
            <a:tbl>
              <a:tblPr/>
              <a:tblGrid>
                <a:gridCol w="6096000"/>
              </a:tblGrid>
              <a:tr h="0">
                <a:tc>
                  <a:txBody>
                    <a:bodyPr/>
                    <a:lstStyle/>
                    <a:p>
                      <a:pPr algn="ctr"/>
                      <a:r>
                        <a:rPr lang="pl-PL" dirty="0"/>
                        <a:t/>
                      </a:r>
                      <a:br>
                        <a:rPr lang="pl-PL" dirty="0"/>
                      </a:br>
                      <a:r>
                        <a:rPr lang="pl-PL" sz="3200" dirty="0">
                          <a:solidFill>
                            <a:schemeClr val="bg1"/>
                          </a:solidFill>
                          <a:latin typeface="Algerian" pitchFamily="82" charset="0"/>
                        </a:rPr>
                        <a:t>Alfred Tarski   </a:t>
                      </a:r>
                      <a:br>
                        <a:rPr lang="pl-PL" sz="3200" dirty="0">
                          <a:solidFill>
                            <a:schemeClr val="bg1"/>
                          </a:solidFill>
                          <a:latin typeface="Algerian" pitchFamily="82" charset="0"/>
                        </a:rPr>
                      </a:br>
                      <a:r>
                        <a:rPr lang="pl-PL" sz="3200" dirty="0">
                          <a:solidFill>
                            <a:schemeClr val="bg1"/>
                          </a:solidFill>
                          <a:latin typeface="Algerian" pitchFamily="82" charset="0"/>
                        </a:rPr>
                        <a:t>(1901-1983)</a:t>
                      </a:r>
                    </a:p>
                  </a:txBody>
                  <a:tcPr anchor="ctr">
                    <a:lnL>
                      <a:noFill/>
                    </a:lnL>
                    <a:lnR>
                      <a:noFill/>
                    </a:lnR>
                    <a:lnT>
                      <a:noFill/>
                    </a:lnT>
                    <a:lnB>
                      <a:noFill/>
                    </a:lnB>
                    <a:noFill/>
                  </a:tcPr>
                </a:tc>
              </a:tr>
            </a:tbl>
          </a:graphicData>
        </a:graphic>
      </p:graphicFrame>
      <p:pic>
        <p:nvPicPr>
          <p:cNvPr id="4098" name="Picture 2" descr="http://www.hosting8336314.az.pl/przedmioty/info/matma/Tarski.jpg"/>
          <p:cNvPicPr>
            <a:picLocks noChangeAspect="1" noChangeArrowheads="1"/>
          </p:cNvPicPr>
          <p:nvPr/>
        </p:nvPicPr>
        <p:blipFill>
          <a:blip r:embed="rId2"/>
          <a:srcRect/>
          <a:stretch>
            <a:fillRect/>
          </a:stretch>
        </p:blipFill>
        <p:spPr bwMode="auto">
          <a:xfrm>
            <a:off x="6000760" y="142852"/>
            <a:ext cx="1981196" cy="2409962"/>
          </a:xfrm>
          <a:prstGeom prst="rect">
            <a:avLst/>
          </a:prstGeom>
          <a:ln>
            <a:noFill/>
          </a:ln>
          <a:effectLst>
            <a:outerShdw blurRad="292100" dist="139700" dir="2700000" algn="tl" rotWithShape="0">
              <a:srgbClr val="333333">
                <a:alpha val="65000"/>
              </a:srgbClr>
            </a:outerShdw>
          </a:effectLst>
        </p:spPr>
      </p:pic>
      <p:sp>
        <p:nvSpPr>
          <p:cNvPr id="7" name="pole tekstowe 6"/>
          <p:cNvSpPr txBox="1"/>
          <p:nvPr/>
        </p:nvSpPr>
        <p:spPr>
          <a:xfrm>
            <a:off x="1500166" y="2571744"/>
            <a:ext cx="6000792" cy="4708981"/>
          </a:xfrm>
          <a:prstGeom prst="rect">
            <a:avLst/>
          </a:prstGeom>
          <a:noFill/>
        </p:spPr>
        <p:txBody>
          <a:bodyPr wrap="square" rtlCol="0">
            <a:spAutoFit/>
          </a:bodyPr>
          <a:lstStyle/>
          <a:p>
            <a:pPr algn="just"/>
            <a:r>
              <a:rPr lang="en-US" sz="1500" dirty="0" smtClean="0">
                <a:solidFill>
                  <a:schemeClr val="accent2">
                    <a:lumMod val="50000"/>
                  </a:schemeClr>
                </a:solidFill>
                <a:latin typeface="Cooper Black" pitchFamily="18" charset="0"/>
              </a:rPr>
              <a:t>Alfred </a:t>
            </a:r>
            <a:r>
              <a:rPr lang="en-US" sz="1500" dirty="0" err="1" smtClean="0">
                <a:solidFill>
                  <a:schemeClr val="accent2">
                    <a:lumMod val="50000"/>
                  </a:schemeClr>
                </a:solidFill>
                <a:latin typeface="Cooper Black" pitchFamily="18" charset="0"/>
              </a:rPr>
              <a:t>Tarski</a:t>
            </a:r>
            <a:r>
              <a:rPr lang="en-US" sz="1500" dirty="0" smtClean="0">
                <a:solidFill>
                  <a:schemeClr val="accent2">
                    <a:lumMod val="50000"/>
                  </a:schemeClr>
                </a:solidFill>
                <a:latin typeface="Cooper Black" pitchFamily="18" charset="0"/>
              </a:rPr>
              <a:t> (actually Alfred </a:t>
            </a:r>
            <a:r>
              <a:rPr lang="en-US" sz="1500" dirty="0" err="1" smtClean="0">
                <a:solidFill>
                  <a:schemeClr val="accent2">
                    <a:lumMod val="50000"/>
                  </a:schemeClr>
                </a:solidFill>
                <a:latin typeface="Cooper Black" pitchFamily="18" charset="0"/>
              </a:rPr>
              <a:t>Teitelbaum</a:t>
            </a:r>
            <a:r>
              <a:rPr lang="en-US" sz="1500" dirty="0" smtClean="0">
                <a:solidFill>
                  <a:schemeClr val="accent2">
                    <a:lumMod val="50000"/>
                  </a:schemeClr>
                </a:solidFill>
                <a:latin typeface="Cooper Black" pitchFamily="18" charset="0"/>
              </a:rPr>
              <a:t>)- Polish mat</a:t>
            </a:r>
            <a:r>
              <a:rPr lang="pl-PL" sz="1500" dirty="0" smtClean="0">
                <a:solidFill>
                  <a:schemeClr val="accent2">
                    <a:lumMod val="50000"/>
                  </a:schemeClr>
                </a:solidFill>
                <a:latin typeface="Cooper Black" pitchFamily="18" charset="0"/>
              </a:rPr>
              <a:t>h</a:t>
            </a:r>
            <a:r>
              <a:rPr lang="en-US" sz="1500" dirty="0" err="1" smtClean="0">
                <a:solidFill>
                  <a:schemeClr val="accent2">
                    <a:lumMod val="50000"/>
                  </a:schemeClr>
                </a:solidFill>
                <a:latin typeface="Cooper Black" pitchFamily="18" charset="0"/>
              </a:rPr>
              <a:t>ematician</a:t>
            </a:r>
            <a:r>
              <a:rPr lang="en-US" sz="1500" dirty="0" smtClean="0">
                <a:solidFill>
                  <a:schemeClr val="accent2">
                    <a:lumMod val="50000"/>
                  </a:schemeClr>
                </a:solidFill>
                <a:latin typeface="Cooper Black" pitchFamily="18" charset="0"/>
              </a:rPr>
              <a:t> origin of Jewish, one of the </a:t>
            </a:r>
            <a:r>
              <a:rPr lang="en-US" sz="1500" dirty="0" err="1" smtClean="0">
                <a:solidFill>
                  <a:schemeClr val="accent2">
                    <a:lumMod val="50000"/>
                  </a:schemeClr>
                </a:solidFill>
                <a:latin typeface="Cooper Black" pitchFamily="18" charset="0"/>
              </a:rPr>
              <a:t>gratest</a:t>
            </a:r>
            <a:r>
              <a:rPr lang="en-US" sz="1500" dirty="0" smtClean="0">
                <a:solidFill>
                  <a:schemeClr val="accent2">
                    <a:lumMod val="50000"/>
                  </a:schemeClr>
                </a:solidFill>
                <a:latin typeface="Cooper Black" pitchFamily="18" charset="0"/>
              </a:rPr>
              <a:t> logicians of all time. Alfred </a:t>
            </a:r>
            <a:r>
              <a:rPr lang="en-US" sz="1500" dirty="0" err="1" smtClean="0">
                <a:solidFill>
                  <a:schemeClr val="accent2">
                    <a:lumMod val="50000"/>
                  </a:schemeClr>
                </a:solidFill>
                <a:latin typeface="Cooper Black" pitchFamily="18" charset="0"/>
              </a:rPr>
              <a:t>Teitelbaum</a:t>
            </a:r>
            <a:r>
              <a:rPr lang="en-US" sz="1500" dirty="0" smtClean="0">
                <a:solidFill>
                  <a:schemeClr val="accent2">
                    <a:lumMod val="50000"/>
                  </a:schemeClr>
                </a:solidFill>
                <a:latin typeface="Cooper Black" pitchFamily="18" charset="0"/>
              </a:rPr>
              <a:t>  was born on 14 January 1901 year in Warsaw. He </a:t>
            </a:r>
            <a:r>
              <a:rPr lang="en-US" sz="1500" dirty="0" err="1" smtClean="0">
                <a:solidFill>
                  <a:schemeClr val="accent2">
                    <a:lumMod val="50000"/>
                  </a:schemeClr>
                </a:solidFill>
                <a:latin typeface="Cooper Black" pitchFamily="18" charset="0"/>
              </a:rPr>
              <a:t>underwnet</a:t>
            </a:r>
            <a:r>
              <a:rPr lang="en-US" sz="1500" dirty="0" smtClean="0">
                <a:solidFill>
                  <a:schemeClr val="accent2">
                    <a:lumMod val="50000"/>
                  </a:schemeClr>
                </a:solidFill>
                <a:latin typeface="Cooper Black" pitchFamily="18" charset="0"/>
              </a:rPr>
              <a:t> a thorough education- m. In  </a:t>
            </a:r>
            <a:r>
              <a:rPr lang="en-US" sz="1500" dirty="0" err="1" smtClean="0">
                <a:solidFill>
                  <a:schemeClr val="accent2">
                    <a:lumMod val="50000"/>
                  </a:schemeClr>
                </a:solidFill>
                <a:latin typeface="Cooper Black" pitchFamily="18" charset="0"/>
              </a:rPr>
              <a:t>stu</a:t>
            </a:r>
            <a:r>
              <a:rPr lang="pl-PL" sz="1500" dirty="0" smtClean="0">
                <a:solidFill>
                  <a:schemeClr val="accent2">
                    <a:lumMod val="50000"/>
                  </a:schemeClr>
                </a:solidFill>
                <a:latin typeface="Cooper Black" pitchFamily="18" charset="0"/>
              </a:rPr>
              <a:t>di</a:t>
            </a:r>
            <a:r>
              <a:rPr lang="en-US" sz="1500" dirty="0" err="1" smtClean="0">
                <a:solidFill>
                  <a:schemeClr val="accent2">
                    <a:lumMod val="50000"/>
                  </a:schemeClr>
                </a:solidFill>
                <a:latin typeface="Cooper Black" pitchFamily="18" charset="0"/>
              </a:rPr>
              <a:t>ed</a:t>
            </a:r>
            <a:r>
              <a:rPr lang="en-US" sz="1500" dirty="0" smtClean="0">
                <a:solidFill>
                  <a:schemeClr val="accent2">
                    <a:lumMod val="50000"/>
                  </a:schemeClr>
                </a:solidFill>
                <a:latin typeface="Cooper Black" pitchFamily="18" charset="0"/>
              </a:rPr>
              <a:t> Russian, German, French, Greek and Latin. </a:t>
            </a:r>
          </a:p>
          <a:p>
            <a:pPr algn="just"/>
            <a:r>
              <a:rPr lang="en-US" sz="1500" dirty="0" smtClean="0">
                <a:solidFill>
                  <a:schemeClr val="accent2">
                    <a:lumMod val="50000"/>
                  </a:schemeClr>
                </a:solidFill>
                <a:latin typeface="Cooper Black" pitchFamily="18" charset="0"/>
              </a:rPr>
              <a:t>He was also a visiting professor at universities in Mexico, Los Angeles, Chile, London and the Sorbonne. Alfred </a:t>
            </a:r>
            <a:r>
              <a:rPr lang="en-US" sz="1500" dirty="0" err="1" smtClean="0">
                <a:solidFill>
                  <a:schemeClr val="accent2">
                    <a:lumMod val="50000"/>
                  </a:schemeClr>
                </a:solidFill>
                <a:latin typeface="Cooper Black" pitchFamily="18" charset="0"/>
              </a:rPr>
              <a:t>Tarski</a:t>
            </a:r>
            <a:r>
              <a:rPr lang="en-US" sz="1500" dirty="0" smtClean="0">
                <a:solidFill>
                  <a:schemeClr val="accent2">
                    <a:lumMod val="50000"/>
                  </a:schemeClr>
                </a:solidFill>
                <a:latin typeface="Cooper Black" pitchFamily="18" charset="0"/>
              </a:rPr>
              <a:t> worked in many areas of </a:t>
            </a:r>
            <a:r>
              <a:rPr lang="en-US" sz="1500" dirty="0" err="1" smtClean="0">
                <a:solidFill>
                  <a:schemeClr val="accent2">
                    <a:lumMod val="50000"/>
                  </a:schemeClr>
                </a:solidFill>
                <a:latin typeface="Cooper Black" pitchFamily="18" charset="0"/>
              </a:rPr>
              <a:t>matematics</a:t>
            </a:r>
            <a:r>
              <a:rPr lang="en-US" sz="1500" dirty="0" smtClean="0">
                <a:solidFill>
                  <a:schemeClr val="accent2">
                    <a:lumMod val="50000"/>
                  </a:schemeClr>
                </a:solidFill>
                <a:latin typeface="Cooper Black" pitchFamily="18" charset="0"/>
              </a:rPr>
              <a:t> </a:t>
            </a:r>
            <a:r>
              <a:rPr lang="en-US" sz="1500" dirty="0" err="1" smtClean="0">
                <a:solidFill>
                  <a:schemeClr val="accent2">
                    <a:lumMod val="50000"/>
                  </a:schemeClr>
                </a:solidFill>
                <a:latin typeface="Cooper Black" pitchFamily="18" charset="0"/>
              </a:rPr>
              <a:t>m.in</a:t>
            </a:r>
            <a:r>
              <a:rPr lang="en-US" sz="1500" dirty="0" smtClean="0">
                <a:solidFill>
                  <a:schemeClr val="accent2">
                    <a:lumMod val="50000"/>
                  </a:schemeClr>
                </a:solidFill>
                <a:latin typeface="Cooper Black" pitchFamily="18" charset="0"/>
              </a:rPr>
              <a:t>.  set theory, algebra, mat</a:t>
            </a:r>
            <a:r>
              <a:rPr lang="pl-PL" sz="1500" dirty="0" smtClean="0">
                <a:solidFill>
                  <a:schemeClr val="accent2">
                    <a:lumMod val="50000"/>
                  </a:schemeClr>
                </a:solidFill>
                <a:latin typeface="Cooper Black" pitchFamily="18" charset="0"/>
              </a:rPr>
              <a:t>h</a:t>
            </a:r>
            <a:r>
              <a:rPr lang="en-US" sz="1500" dirty="0" err="1" smtClean="0">
                <a:solidFill>
                  <a:schemeClr val="accent2">
                    <a:lumMod val="50000"/>
                  </a:schemeClr>
                </a:solidFill>
                <a:latin typeface="Cooper Black" pitchFamily="18" charset="0"/>
              </a:rPr>
              <a:t>emathematics</a:t>
            </a:r>
            <a:r>
              <a:rPr lang="en-US" sz="1500" dirty="0" smtClean="0">
                <a:solidFill>
                  <a:schemeClr val="accent2">
                    <a:lumMod val="50000"/>
                  </a:schemeClr>
                </a:solidFill>
                <a:latin typeface="Cooper Black" pitchFamily="18" charset="0"/>
              </a:rPr>
              <a:t>, as well as logic and philosophy. With many achievements </a:t>
            </a:r>
            <a:r>
              <a:rPr lang="en-US" sz="1500" dirty="0" err="1" smtClean="0">
                <a:solidFill>
                  <a:schemeClr val="accent2">
                    <a:lumMod val="50000"/>
                  </a:schemeClr>
                </a:solidFill>
                <a:latin typeface="Cooper Black" pitchFamily="18" charset="0"/>
              </a:rPr>
              <a:t>Tarski</a:t>
            </a:r>
            <a:r>
              <a:rPr lang="en-US" sz="1500" dirty="0" smtClean="0">
                <a:solidFill>
                  <a:schemeClr val="accent2">
                    <a:lumMod val="50000"/>
                  </a:schemeClr>
                </a:solidFill>
                <a:latin typeface="Cooper Black" pitchFamily="18" charset="0"/>
              </a:rPr>
              <a:t>, the most famous is called. The paradox of </a:t>
            </a:r>
            <a:r>
              <a:rPr lang="en-US" sz="1500" dirty="0" err="1" smtClean="0">
                <a:solidFill>
                  <a:schemeClr val="accent2">
                    <a:lumMod val="50000"/>
                  </a:schemeClr>
                </a:solidFill>
                <a:latin typeface="Cooper Black" pitchFamily="18" charset="0"/>
              </a:rPr>
              <a:t>Banach</a:t>
            </a:r>
            <a:r>
              <a:rPr lang="en-US" sz="1500" dirty="0" smtClean="0">
                <a:solidFill>
                  <a:schemeClr val="accent2">
                    <a:lumMod val="50000"/>
                  </a:schemeClr>
                </a:solidFill>
                <a:latin typeface="Cooper Black" pitchFamily="18" charset="0"/>
              </a:rPr>
              <a:t>- </a:t>
            </a:r>
            <a:r>
              <a:rPr lang="en-US" sz="1500" dirty="0" err="1" smtClean="0">
                <a:solidFill>
                  <a:schemeClr val="accent2">
                    <a:lumMod val="50000"/>
                  </a:schemeClr>
                </a:solidFill>
                <a:latin typeface="Cooper Black" pitchFamily="18" charset="0"/>
              </a:rPr>
              <a:t>Tarski</a:t>
            </a:r>
            <a:r>
              <a:rPr lang="en-US" sz="1500" dirty="0" smtClean="0">
                <a:solidFill>
                  <a:schemeClr val="accent2">
                    <a:lumMod val="50000"/>
                  </a:schemeClr>
                </a:solidFill>
                <a:latin typeface="Cooper Black" pitchFamily="18" charset="0"/>
              </a:rPr>
              <a:t>, co- authored by Polish mat</a:t>
            </a:r>
            <a:r>
              <a:rPr lang="pl-PL" sz="1500" dirty="0" smtClean="0">
                <a:solidFill>
                  <a:schemeClr val="accent2">
                    <a:lumMod val="50000"/>
                  </a:schemeClr>
                </a:solidFill>
                <a:latin typeface="Cooper Black" pitchFamily="18" charset="0"/>
              </a:rPr>
              <a:t>h</a:t>
            </a:r>
            <a:r>
              <a:rPr lang="en-US" sz="1500" dirty="0" err="1" smtClean="0">
                <a:solidFill>
                  <a:schemeClr val="accent2">
                    <a:lumMod val="50000"/>
                  </a:schemeClr>
                </a:solidFill>
                <a:latin typeface="Cooper Black" pitchFamily="18" charset="0"/>
              </a:rPr>
              <a:t>ematician</a:t>
            </a:r>
            <a:r>
              <a:rPr lang="en-US" sz="1500" dirty="0" smtClean="0">
                <a:solidFill>
                  <a:schemeClr val="accent2">
                    <a:lumMod val="50000"/>
                  </a:schemeClr>
                </a:solidFill>
                <a:latin typeface="Cooper Black" pitchFamily="18" charset="0"/>
              </a:rPr>
              <a:t> Stefan </a:t>
            </a:r>
            <a:r>
              <a:rPr lang="en-US" sz="1500" dirty="0" err="1" smtClean="0">
                <a:solidFill>
                  <a:schemeClr val="accent2">
                    <a:lumMod val="50000"/>
                  </a:schemeClr>
                </a:solidFill>
                <a:latin typeface="Cooper Black" pitchFamily="18" charset="0"/>
              </a:rPr>
              <a:t>Banach</a:t>
            </a:r>
            <a:r>
              <a:rPr lang="en-US" sz="1500" dirty="0" smtClean="0">
                <a:solidFill>
                  <a:schemeClr val="accent2">
                    <a:lumMod val="50000"/>
                  </a:schemeClr>
                </a:solidFill>
                <a:latin typeface="Cooper Black" pitchFamily="18" charset="0"/>
              </a:rPr>
              <a:t>. This is not actually a paradox, but paradoxically sounding </a:t>
            </a:r>
            <a:r>
              <a:rPr lang="en-US" sz="1500" dirty="0" err="1" smtClean="0">
                <a:solidFill>
                  <a:schemeClr val="accent2">
                    <a:lumMod val="50000"/>
                  </a:schemeClr>
                </a:solidFill>
                <a:latin typeface="Cooper Black" pitchFamily="18" charset="0"/>
              </a:rPr>
              <a:t>asse</a:t>
            </a:r>
            <a:r>
              <a:rPr lang="pl-PL" sz="1500" dirty="0" err="1" smtClean="0">
                <a:solidFill>
                  <a:schemeClr val="accent2">
                    <a:lumMod val="50000"/>
                  </a:schemeClr>
                </a:solidFill>
                <a:latin typeface="Cooper Black" pitchFamily="18" charset="0"/>
              </a:rPr>
              <a:t>r</a:t>
            </a:r>
            <a:r>
              <a:rPr lang="en-US" sz="1500" dirty="0" err="1" smtClean="0">
                <a:solidFill>
                  <a:schemeClr val="accent2">
                    <a:lumMod val="50000"/>
                  </a:schemeClr>
                </a:solidFill>
                <a:latin typeface="Cooper Black" pitchFamily="18" charset="0"/>
              </a:rPr>
              <a:t>tion</a:t>
            </a:r>
            <a:r>
              <a:rPr lang="en-US" sz="1500" dirty="0" smtClean="0">
                <a:solidFill>
                  <a:schemeClr val="accent2">
                    <a:lumMod val="50000"/>
                  </a:schemeClr>
                </a:solidFill>
                <a:latin typeface="Cooper Black" pitchFamily="18" charset="0"/>
              </a:rPr>
              <a:t>, saying that</a:t>
            </a:r>
            <a:endParaRPr lang="pl-PL" sz="1500" dirty="0" smtClean="0">
              <a:solidFill>
                <a:schemeClr val="accent2">
                  <a:lumMod val="50000"/>
                </a:schemeClr>
              </a:solidFill>
              <a:latin typeface="Cooper Black" pitchFamily="18" charset="0"/>
            </a:endParaRPr>
          </a:p>
          <a:p>
            <a:pPr algn="just"/>
            <a:r>
              <a:rPr lang="en-US" sz="1500" dirty="0" smtClean="0">
                <a:solidFill>
                  <a:schemeClr val="accent2">
                    <a:lumMod val="50000"/>
                  </a:schemeClr>
                </a:solidFill>
                <a:latin typeface="Cooper Black" pitchFamily="18" charset="0"/>
              </a:rPr>
              <a:t>(assuming the axiom of choice</a:t>
            </a:r>
            <a:r>
              <a:rPr lang="pl-PL" sz="1500" dirty="0" smtClean="0">
                <a:solidFill>
                  <a:schemeClr val="accent2">
                    <a:lumMod val="50000"/>
                  </a:schemeClr>
                </a:solidFill>
                <a:latin typeface="Cooper Black" pitchFamily="18" charset="0"/>
              </a:rPr>
              <a:t>)</a:t>
            </a:r>
            <a:r>
              <a:rPr lang="en-US" sz="1500" dirty="0" smtClean="0">
                <a:solidFill>
                  <a:schemeClr val="accent2">
                    <a:lumMod val="50000"/>
                  </a:schemeClr>
                </a:solidFill>
                <a:latin typeface="Cooper Black" pitchFamily="18" charset="0"/>
              </a:rPr>
              <a:t>, the ball can be broken down into parts, which can lodge two balls of the same diameter as the original. The assertion ordered many mathematicians cautious approach to the axiom of choice, which seems </a:t>
            </a:r>
            <a:r>
              <a:rPr lang="en-US" sz="1500" dirty="0" err="1" smtClean="0">
                <a:solidFill>
                  <a:schemeClr val="accent2">
                    <a:lumMod val="50000"/>
                  </a:schemeClr>
                </a:solidFill>
                <a:latin typeface="Cooper Black" pitchFamily="18" charset="0"/>
              </a:rPr>
              <a:t>tobe</a:t>
            </a:r>
            <a:r>
              <a:rPr lang="en-US" sz="1500" dirty="0" smtClean="0">
                <a:solidFill>
                  <a:schemeClr val="accent2">
                    <a:lumMod val="50000"/>
                  </a:schemeClr>
                </a:solidFill>
                <a:latin typeface="Cooper Black" pitchFamily="18" charset="0"/>
              </a:rPr>
              <a:t> a seemingly intuitively.</a:t>
            </a:r>
          </a:p>
          <a:p>
            <a:pPr algn="just"/>
            <a:endParaRPr lang="en-US" sz="1500" dirty="0" smtClean="0">
              <a:solidFill>
                <a:schemeClr val="accent2">
                  <a:lumMod val="50000"/>
                </a:schemeClr>
              </a:solidFill>
              <a:latin typeface="Cooper Black" pitchFamily="18" charset="0"/>
            </a:endParaRPr>
          </a:p>
          <a:p>
            <a:pPr algn="just"/>
            <a:endParaRPr lang="en-US" sz="1500" dirty="0">
              <a:solidFill>
                <a:schemeClr val="accent2">
                  <a:lumMod val="50000"/>
                </a:schemeClr>
              </a:solidFill>
              <a:latin typeface="Cooper Black" pitchFamily="18" charset="0"/>
            </a:endParaRPr>
          </a:p>
        </p:txBody>
      </p:sp>
      <p:sp>
        <p:nvSpPr>
          <p:cNvPr id="4102" name="AutoShape 6" descr="Znalezione obrazy dla zapytania matematyka rysunk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4104" name="AutoShape 8" descr="Znalezione obrazy dla zapytania matematyka rysunk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4106" name="Picture 10" descr="Znalezione obrazy dla zapytania matematyka rysunki"/>
          <p:cNvPicPr>
            <a:picLocks noChangeAspect="1" noChangeArrowheads="1"/>
          </p:cNvPicPr>
          <p:nvPr/>
        </p:nvPicPr>
        <p:blipFill>
          <a:blip r:embed="rId3"/>
          <a:srcRect/>
          <a:stretch>
            <a:fillRect/>
          </a:stretch>
        </p:blipFill>
        <p:spPr bwMode="auto">
          <a:xfrm>
            <a:off x="285720" y="142852"/>
            <a:ext cx="2428892" cy="2428892"/>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20000"/>
                <a:lumOff val="80000"/>
              </a:schemeClr>
            </a:gs>
            <a:gs pos="64999">
              <a:schemeClr val="tx2">
                <a:lumMod val="75000"/>
              </a:schemeClr>
            </a:gs>
            <a:gs pos="100000">
              <a:schemeClr val="tx2">
                <a:lumMod val="50000"/>
              </a:schemeClr>
            </a:gs>
          </a:gsLst>
          <a:lin ang="5400000" scaled="0"/>
        </a:gradFill>
        <a:effectLst/>
      </p:bgPr>
    </p:bg>
    <p:spTree>
      <p:nvGrpSpPr>
        <p:cNvPr id="1" name=""/>
        <p:cNvGrpSpPr/>
        <p:nvPr/>
      </p:nvGrpSpPr>
      <p:grpSpPr>
        <a:xfrm>
          <a:off x="0" y="0"/>
          <a:ext cx="0" cy="0"/>
          <a:chOff x="0" y="0"/>
          <a:chExt cx="0" cy="0"/>
        </a:xfrm>
      </p:grpSpPr>
      <p:pic>
        <p:nvPicPr>
          <p:cNvPr id="16386" name="Picture 2" descr="http://www.hosting8336314.az.pl/przedmioty/info/matma/Kuperberg.jpg"/>
          <p:cNvPicPr>
            <a:picLocks noChangeAspect="1" noChangeArrowheads="1"/>
          </p:cNvPicPr>
          <p:nvPr/>
        </p:nvPicPr>
        <p:blipFill>
          <a:blip r:embed="rId2"/>
          <a:srcRect/>
          <a:stretch>
            <a:fillRect/>
          </a:stretch>
        </p:blipFill>
        <p:spPr bwMode="auto">
          <a:xfrm>
            <a:off x="6929454" y="214290"/>
            <a:ext cx="2035982" cy="2714644"/>
          </a:xfrm>
          <a:prstGeom prst="rect">
            <a:avLst/>
          </a:prstGeom>
          <a:ln>
            <a:noFill/>
          </a:ln>
          <a:effectLst>
            <a:outerShdw blurRad="190500" algn="tl" rotWithShape="0">
              <a:srgbClr val="000000">
                <a:alpha val="70000"/>
              </a:srgbClr>
            </a:outerShdw>
          </a:effectLst>
        </p:spPr>
      </p:pic>
      <p:sp>
        <p:nvSpPr>
          <p:cNvPr id="3" name="Prostokąt 2"/>
          <p:cNvSpPr/>
          <p:nvPr/>
        </p:nvSpPr>
        <p:spPr>
          <a:xfrm>
            <a:off x="1071538" y="285728"/>
            <a:ext cx="5572132" cy="1384995"/>
          </a:xfrm>
          <a:prstGeom prst="rect">
            <a:avLst/>
          </a:prstGeom>
        </p:spPr>
        <p:txBody>
          <a:bodyPr wrap="square">
            <a:spAutoFit/>
          </a:bodyPr>
          <a:lstStyle/>
          <a:p>
            <a:pPr algn="ctr"/>
            <a:r>
              <a:rPr lang="pl-PL" sz="2800" dirty="0" smtClean="0">
                <a:solidFill>
                  <a:schemeClr val="bg1"/>
                </a:solidFill>
                <a:latin typeface="Algerian" pitchFamily="82" charset="0"/>
              </a:rPr>
              <a:t>Krystyna </a:t>
            </a:r>
            <a:r>
              <a:rPr lang="pl-PL" sz="2800" dirty="0" err="1" smtClean="0">
                <a:solidFill>
                  <a:schemeClr val="bg1"/>
                </a:solidFill>
                <a:latin typeface="Algerian" pitchFamily="82" charset="0"/>
              </a:rPr>
              <a:t>M.Trybulec-Kuperberg</a:t>
            </a:r>
            <a:r>
              <a:rPr lang="pl-PL" sz="2800" dirty="0" smtClean="0">
                <a:solidFill>
                  <a:schemeClr val="bg1"/>
                </a:solidFill>
                <a:latin typeface="Algerian" pitchFamily="82" charset="0"/>
              </a:rPr>
              <a:t>   </a:t>
            </a:r>
            <a:br>
              <a:rPr lang="pl-PL" sz="2800" dirty="0" smtClean="0">
                <a:solidFill>
                  <a:schemeClr val="bg1"/>
                </a:solidFill>
                <a:latin typeface="Algerian" pitchFamily="82" charset="0"/>
              </a:rPr>
            </a:br>
            <a:r>
              <a:rPr lang="pl-PL" sz="2800" dirty="0" smtClean="0">
                <a:solidFill>
                  <a:schemeClr val="bg1"/>
                </a:solidFill>
                <a:latin typeface="Algerian" pitchFamily="82" charset="0"/>
              </a:rPr>
              <a:t>(1944 </a:t>
            </a:r>
            <a:r>
              <a:rPr lang="pl-PL" sz="2800" dirty="0" smtClean="0">
                <a:solidFill>
                  <a:schemeClr val="bg1"/>
                </a:solidFill>
                <a:latin typeface="Algerian" pitchFamily="82" charset="0"/>
              </a:rPr>
              <a:t>)</a:t>
            </a:r>
            <a:endParaRPr lang="pl-PL" sz="2800" dirty="0">
              <a:solidFill>
                <a:schemeClr val="bg1"/>
              </a:solidFill>
              <a:latin typeface="Algerian" pitchFamily="82" charset="0"/>
            </a:endParaRPr>
          </a:p>
        </p:txBody>
      </p:sp>
      <p:pic>
        <p:nvPicPr>
          <p:cNvPr id="1026" name="Picture 2" descr="Znalezione obrazy dla zapytania matematyka"/>
          <p:cNvPicPr>
            <a:picLocks noChangeAspect="1" noChangeArrowheads="1"/>
          </p:cNvPicPr>
          <p:nvPr/>
        </p:nvPicPr>
        <p:blipFill>
          <a:blip r:embed="rId3"/>
          <a:srcRect/>
          <a:stretch>
            <a:fillRect/>
          </a:stretch>
        </p:blipFill>
        <p:spPr bwMode="auto">
          <a:xfrm>
            <a:off x="6500826" y="3786190"/>
            <a:ext cx="2500298" cy="2206130"/>
          </a:xfrm>
          <a:prstGeom prst="rect">
            <a:avLst/>
          </a:prstGeom>
          <a:ln>
            <a:noFill/>
          </a:ln>
          <a:effectLst>
            <a:outerShdw blurRad="190500" algn="tl" rotWithShape="0">
              <a:srgbClr val="000000">
                <a:alpha val="70000"/>
              </a:srgbClr>
            </a:outerShdw>
          </a:effectLst>
        </p:spPr>
      </p:pic>
      <p:graphicFrame>
        <p:nvGraphicFramePr>
          <p:cNvPr id="5" name="Tabela 4"/>
          <p:cNvGraphicFramePr>
            <a:graphicFrameLocks noGrp="1"/>
          </p:cNvGraphicFramePr>
          <p:nvPr/>
        </p:nvGraphicFramePr>
        <p:xfrm>
          <a:off x="285720" y="1785926"/>
          <a:ext cx="6143668" cy="4572000"/>
        </p:xfrm>
        <a:graphic>
          <a:graphicData uri="http://schemas.openxmlformats.org/drawingml/2006/table">
            <a:tbl>
              <a:tblPr/>
              <a:tblGrid>
                <a:gridCol w="6143668"/>
              </a:tblGrid>
              <a:tr h="4357694">
                <a:tc>
                  <a:txBody>
                    <a:bodyPr/>
                    <a:lstStyle/>
                    <a:p>
                      <a:r>
                        <a:rPr lang="en-US" sz="1500" b="1" dirty="0" err="1" smtClean="0">
                          <a:solidFill>
                            <a:schemeClr val="accent4">
                              <a:lumMod val="50000"/>
                            </a:schemeClr>
                          </a:solidFill>
                          <a:latin typeface="Baskerville Old Face" pitchFamily="18" charset="0"/>
                          <a:ea typeface="Arial Unicode MS" pitchFamily="34" charset="-128"/>
                          <a:cs typeface="Arial Unicode MS" pitchFamily="34" charset="-128"/>
                        </a:rPr>
                        <a:t>Krystyna</a:t>
                      </a:r>
                      <a:r>
                        <a:rPr lang="en-US" sz="1500" b="1" dirty="0" smtClean="0">
                          <a:solidFill>
                            <a:schemeClr val="accent4">
                              <a:lumMod val="50000"/>
                            </a:schemeClr>
                          </a:solidFill>
                          <a:latin typeface="Baskerville Old Face" pitchFamily="18" charset="0"/>
                          <a:ea typeface="Arial Unicode MS" pitchFamily="34" charset="-128"/>
                          <a:cs typeface="Arial Unicode MS" pitchFamily="34" charset="-128"/>
                        </a:rPr>
                        <a:t> </a:t>
                      </a:r>
                      <a:r>
                        <a:rPr lang="en-US" sz="1500" b="1" dirty="0" err="1" smtClean="0">
                          <a:solidFill>
                            <a:schemeClr val="accent4">
                              <a:lumMod val="50000"/>
                            </a:schemeClr>
                          </a:solidFill>
                          <a:latin typeface="Baskerville Old Face" pitchFamily="18" charset="0"/>
                          <a:ea typeface="Arial Unicode MS" pitchFamily="34" charset="-128"/>
                          <a:cs typeface="Arial Unicode MS" pitchFamily="34" charset="-128"/>
                        </a:rPr>
                        <a:t>Kuperberg</a:t>
                      </a:r>
                      <a:r>
                        <a:rPr lang="en-US" sz="1500" b="1" dirty="0" smtClean="0">
                          <a:solidFill>
                            <a:schemeClr val="accent4">
                              <a:lumMod val="50000"/>
                            </a:schemeClr>
                          </a:solidFill>
                          <a:latin typeface="Baskerville Old Face" pitchFamily="18" charset="0"/>
                          <a:ea typeface="Arial Unicode MS" pitchFamily="34" charset="-128"/>
                          <a:cs typeface="Arial Unicode MS" pitchFamily="34" charset="-128"/>
                        </a:rPr>
                        <a:t>, great American mathematician Polish, considered by journalists for herself then closely watched modern amazements of the world, was born in 1944 in </a:t>
                      </a:r>
                      <a:r>
                        <a:rPr lang="en-US" sz="1500" b="1" dirty="0" err="1" smtClean="0">
                          <a:solidFill>
                            <a:schemeClr val="accent4">
                              <a:lumMod val="50000"/>
                            </a:schemeClr>
                          </a:solidFill>
                          <a:latin typeface="Baskerville Old Face" pitchFamily="18" charset="0"/>
                          <a:ea typeface="Arial Unicode MS" pitchFamily="34" charset="-128"/>
                          <a:cs typeface="Arial Unicode MS" pitchFamily="34" charset="-128"/>
                        </a:rPr>
                        <a:t>Tarnów</a:t>
                      </a:r>
                      <a:r>
                        <a:rPr lang="en-US" sz="1500" b="1" dirty="0" smtClean="0">
                          <a:solidFill>
                            <a:schemeClr val="accent4">
                              <a:lumMod val="50000"/>
                            </a:schemeClr>
                          </a:solidFill>
                          <a:latin typeface="Baskerville Old Face" pitchFamily="18" charset="0"/>
                          <a:ea typeface="Arial Unicode MS" pitchFamily="34" charset="-128"/>
                          <a:cs typeface="Arial Unicode MS" pitchFamily="34" charset="-128"/>
                        </a:rPr>
                        <a:t> as </a:t>
                      </a:r>
                      <a:r>
                        <a:rPr lang="en-US" sz="1500" b="1" dirty="0" err="1" smtClean="0">
                          <a:solidFill>
                            <a:schemeClr val="accent4">
                              <a:lumMod val="50000"/>
                            </a:schemeClr>
                          </a:solidFill>
                          <a:latin typeface="Baskerville Old Face" pitchFamily="18" charset="0"/>
                          <a:ea typeface="Arial Unicode MS" pitchFamily="34" charset="-128"/>
                          <a:cs typeface="Arial Unicode MS" pitchFamily="34" charset="-128"/>
                        </a:rPr>
                        <a:t>Krystyna</a:t>
                      </a:r>
                      <a:r>
                        <a:rPr lang="en-US" sz="1500" b="1" dirty="0" smtClean="0">
                          <a:solidFill>
                            <a:schemeClr val="accent4">
                              <a:lumMod val="50000"/>
                            </a:schemeClr>
                          </a:solidFill>
                          <a:latin typeface="Baskerville Old Face" pitchFamily="18" charset="0"/>
                          <a:ea typeface="Arial Unicode MS" pitchFamily="34" charset="-128"/>
                          <a:cs typeface="Arial Unicode MS" pitchFamily="34" charset="-128"/>
                        </a:rPr>
                        <a:t> </a:t>
                      </a:r>
                      <a:r>
                        <a:rPr lang="en-US" sz="1500" b="1" dirty="0" err="1" smtClean="0">
                          <a:solidFill>
                            <a:schemeClr val="accent4">
                              <a:lumMod val="50000"/>
                            </a:schemeClr>
                          </a:solidFill>
                          <a:latin typeface="Baskerville Old Face" pitchFamily="18" charset="0"/>
                          <a:ea typeface="Arial Unicode MS" pitchFamily="34" charset="-128"/>
                          <a:cs typeface="Arial Unicode MS" pitchFamily="34" charset="-128"/>
                        </a:rPr>
                        <a:t>Trybulec</a:t>
                      </a:r>
                      <a:r>
                        <a:rPr lang="en-US" sz="1500" b="1" dirty="0" smtClean="0">
                          <a:solidFill>
                            <a:schemeClr val="accent4">
                              <a:lumMod val="50000"/>
                            </a:schemeClr>
                          </a:solidFill>
                          <a:latin typeface="Baskerville Old Face" pitchFamily="18" charset="0"/>
                          <a:ea typeface="Arial Unicode MS" pitchFamily="34" charset="-128"/>
                          <a:cs typeface="Arial Unicode MS" pitchFamily="34" charset="-128"/>
                        </a:rPr>
                        <a:t>. Her parents were pharmacists. At the age of 15 she moved with his family to </a:t>
                      </a:r>
                      <a:r>
                        <a:rPr lang="en-US" sz="1500" b="1" dirty="0" err="1" smtClean="0">
                          <a:solidFill>
                            <a:schemeClr val="accent4">
                              <a:lumMod val="50000"/>
                            </a:schemeClr>
                          </a:solidFill>
                          <a:latin typeface="Baskerville Old Face" pitchFamily="18" charset="0"/>
                          <a:ea typeface="Arial Unicode MS" pitchFamily="34" charset="-128"/>
                          <a:cs typeface="Arial Unicode MS" pitchFamily="34" charset="-128"/>
                        </a:rPr>
                        <a:t>Gdańsk</a:t>
                      </a:r>
                      <a:r>
                        <a:rPr lang="en-US" sz="1500" b="1" dirty="0" smtClean="0">
                          <a:solidFill>
                            <a:schemeClr val="accent4">
                              <a:lumMod val="50000"/>
                            </a:schemeClr>
                          </a:solidFill>
                          <a:latin typeface="Baskerville Old Face" pitchFamily="18" charset="0"/>
                          <a:ea typeface="Arial Unicode MS" pitchFamily="34" charset="-128"/>
                          <a:cs typeface="Arial Unicode MS" pitchFamily="34" charset="-128"/>
                        </a:rPr>
                        <a:t>. In 1962, she joined the University of Warsaw, where she met her future husband (also a student), also an eminent mathematician Vladimir. They have two children: son Greg </a:t>
                      </a:r>
                      <a:r>
                        <a:rPr lang="en-US" sz="1500" b="1" dirty="0" err="1" smtClean="0">
                          <a:solidFill>
                            <a:schemeClr val="accent4">
                              <a:lumMod val="50000"/>
                            </a:schemeClr>
                          </a:solidFill>
                          <a:latin typeface="Baskerville Old Face" pitchFamily="18" charset="0"/>
                          <a:ea typeface="Arial Unicode MS" pitchFamily="34" charset="-128"/>
                          <a:cs typeface="Arial Unicode MS" pitchFamily="34" charset="-128"/>
                        </a:rPr>
                        <a:t>Kuperberg</a:t>
                      </a:r>
                      <a:r>
                        <a:rPr lang="en-US" sz="1500" b="1" dirty="0" smtClean="0">
                          <a:solidFill>
                            <a:schemeClr val="accent4">
                              <a:lumMod val="50000"/>
                            </a:schemeClr>
                          </a:solidFill>
                          <a:latin typeface="Baskerville Old Face" pitchFamily="18" charset="0"/>
                          <a:ea typeface="Arial Unicode MS" pitchFamily="34" charset="-128"/>
                          <a:cs typeface="Arial Unicode MS" pitchFamily="34" charset="-128"/>
                        </a:rPr>
                        <a:t> is also a Professor of mathematics, the daughter of Anna (here you can see her gorgeous work)</a:t>
                      </a:r>
                      <a:endParaRPr lang="pl-PL" sz="1500" b="1" dirty="0" smtClean="0">
                        <a:solidFill>
                          <a:schemeClr val="accent4">
                            <a:lumMod val="50000"/>
                          </a:schemeClr>
                        </a:solidFill>
                        <a:latin typeface="Baskerville Old Face" pitchFamily="18" charset="0"/>
                        <a:ea typeface="Arial Unicode MS" pitchFamily="34" charset="-128"/>
                        <a:cs typeface="Arial Unicode MS" pitchFamily="34" charset="-128"/>
                      </a:endParaRPr>
                    </a:p>
                    <a:p>
                      <a:r>
                        <a:rPr kumimoji="0" lang="en-US" sz="1500" b="1" i="0" kern="1200" dirty="0" smtClean="0">
                          <a:solidFill>
                            <a:schemeClr val="accent4">
                              <a:lumMod val="50000"/>
                            </a:schemeClr>
                          </a:solidFill>
                          <a:latin typeface="Baskerville Old Face" pitchFamily="18" charset="0"/>
                          <a:ea typeface="+mn-ea"/>
                          <a:cs typeface="+mn-cs"/>
                        </a:rPr>
                        <a:t>K. </a:t>
                      </a:r>
                      <a:r>
                        <a:rPr kumimoji="0" lang="en-US" sz="1500" b="1" i="0" kern="1200" dirty="0" err="1" smtClean="0">
                          <a:solidFill>
                            <a:schemeClr val="accent4">
                              <a:lumMod val="50000"/>
                            </a:schemeClr>
                          </a:solidFill>
                          <a:latin typeface="Baskerville Old Face" pitchFamily="18" charset="0"/>
                          <a:ea typeface="+mn-ea"/>
                          <a:cs typeface="+mn-cs"/>
                        </a:rPr>
                        <a:t>Kuperberg</a:t>
                      </a:r>
                      <a:r>
                        <a:rPr kumimoji="0" lang="en-US" sz="1500" b="1" i="0" kern="1200" dirty="0" smtClean="0">
                          <a:solidFill>
                            <a:schemeClr val="accent4">
                              <a:lumMod val="50000"/>
                            </a:schemeClr>
                          </a:solidFill>
                          <a:latin typeface="Baskerville Old Face" pitchFamily="18" charset="0"/>
                          <a:ea typeface="+mn-ea"/>
                          <a:cs typeface="+mn-cs"/>
                        </a:rPr>
                        <a:t> mainly occupied with topology, devoting his attention also discrete geometry. In 1987 she solved a former very difficult problem </a:t>
                      </a:r>
                      <a:r>
                        <a:rPr kumimoji="0" lang="en-US" sz="1500" b="1" i="0" kern="1200" dirty="0" err="1" smtClean="0">
                          <a:solidFill>
                            <a:schemeClr val="accent4">
                              <a:lumMod val="50000"/>
                            </a:schemeClr>
                          </a:solidFill>
                          <a:latin typeface="Baskerville Old Face" pitchFamily="18" charset="0"/>
                          <a:ea typeface="+mn-ea"/>
                          <a:cs typeface="+mn-cs"/>
                        </a:rPr>
                        <a:t>Knaster</a:t>
                      </a:r>
                      <a:r>
                        <a:rPr kumimoji="0" lang="en-US" sz="1500" b="1" i="0" kern="1200" dirty="0" smtClean="0">
                          <a:solidFill>
                            <a:schemeClr val="accent4">
                              <a:lumMod val="50000"/>
                            </a:schemeClr>
                          </a:solidFill>
                          <a:latin typeface="Baskerville Old Face" pitchFamily="18" charset="0"/>
                          <a:ea typeface="+mn-ea"/>
                          <a:cs typeface="+mn-cs"/>
                        </a:rPr>
                        <a:t>. In the late 1980s took the issue of fixed points and topological aspects of dynamic systems. In 1993 she obtained a counter-example. assumption (hypothesis) Seifert (on some properties of vector fields on the surface of the sphere), eliminating them; This was considered an extraordinary achievement. This work continued jointly with his son. Since 1993, had more than 50 lectures on this topic, including highly Honorable AMS Plenary Lecture in 1995, and MAA Plenary Lecture in 1996. In 1995, k. </a:t>
                      </a:r>
                      <a:r>
                        <a:rPr kumimoji="0" lang="en-US" sz="1500" b="1" i="0" kern="1200" dirty="0" err="1" smtClean="0">
                          <a:solidFill>
                            <a:schemeClr val="accent4">
                              <a:lumMod val="50000"/>
                            </a:schemeClr>
                          </a:solidFill>
                          <a:latin typeface="Baskerville Old Face" pitchFamily="18" charset="0"/>
                          <a:ea typeface="+mn-ea"/>
                          <a:cs typeface="+mn-cs"/>
                        </a:rPr>
                        <a:t>Kuperberg</a:t>
                      </a:r>
                      <a:r>
                        <a:rPr kumimoji="0" lang="en-US" sz="1500" b="1" i="0" kern="1200" dirty="0" smtClean="0">
                          <a:solidFill>
                            <a:schemeClr val="accent4">
                              <a:lumMod val="50000"/>
                            </a:schemeClr>
                          </a:solidFill>
                          <a:latin typeface="Baskerville Old Face" pitchFamily="18" charset="0"/>
                          <a:ea typeface="+mn-ea"/>
                          <a:cs typeface="+mn-cs"/>
                        </a:rPr>
                        <a:t> received the prestigious award. The Alfred </a:t>
                      </a:r>
                      <a:r>
                        <a:rPr kumimoji="0" lang="en-US" sz="1500" b="1" i="0" kern="1200" dirty="0" err="1" smtClean="0">
                          <a:solidFill>
                            <a:schemeClr val="accent4">
                              <a:lumMod val="50000"/>
                            </a:schemeClr>
                          </a:solidFill>
                          <a:latin typeface="Baskerville Old Face" pitchFamily="18" charset="0"/>
                          <a:ea typeface="+mn-ea"/>
                          <a:cs typeface="+mn-cs"/>
                        </a:rPr>
                        <a:t>Jurzykowski</a:t>
                      </a:r>
                      <a:r>
                        <a:rPr kumimoji="0" lang="en-US" sz="1500" b="1" i="0" kern="1200" dirty="0" smtClean="0">
                          <a:solidFill>
                            <a:schemeClr val="accent4">
                              <a:lumMod val="50000"/>
                            </a:schemeClr>
                          </a:solidFill>
                          <a:latin typeface="Baskerville Old Face" pitchFamily="18" charset="0"/>
                          <a:ea typeface="+mn-ea"/>
                          <a:cs typeface="+mn-cs"/>
                        </a:rPr>
                        <a:t> Prize. In 1996 she received the Research Excellence Award from the College of Sciences and Mathematics of Auburn University. It is also extremely active in the American Mathematical environment.</a:t>
                      </a:r>
                      <a:endParaRPr lang="pl-PL" sz="1500" dirty="0">
                        <a:solidFill>
                          <a:schemeClr val="accent4">
                            <a:lumMod val="50000"/>
                          </a:schemeClr>
                        </a:solidFill>
                        <a:latin typeface="Baskerville Old Face" pitchFamily="18" charset="0"/>
                        <a:ea typeface="Arial Unicode MS" pitchFamily="34" charset="-128"/>
                        <a:cs typeface="Arial Unicode MS" pitchFamily="34" charset="-128"/>
                      </a:endParaRPr>
                    </a:p>
                  </a:txBody>
                  <a:tcPr marL="0" marR="0" marT="0" marB="0" anchor="ctr">
                    <a:lnL>
                      <a:noFill/>
                    </a:lnL>
                    <a:lnR>
                      <a:noFill/>
                    </a:lnR>
                    <a:lnT>
                      <a:noFill/>
                    </a:lnT>
                    <a:lnB>
                      <a:noFill/>
                    </a:lnB>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2">
                <a:lumMod val="75000"/>
              </a:schemeClr>
            </a:gs>
            <a:gs pos="64999">
              <a:schemeClr val="tx2">
                <a:lumMod val="75000"/>
              </a:schemeClr>
            </a:gs>
            <a:gs pos="100000">
              <a:srgbClr val="D1C39F"/>
            </a:gs>
          </a:gsLst>
          <a:lin ang="5400000" scaled="0"/>
        </a:gradFill>
        <a:effectLst/>
      </p:bgPr>
    </p:bg>
    <p:spTree>
      <p:nvGrpSpPr>
        <p:cNvPr id="1" name=""/>
        <p:cNvGrpSpPr/>
        <p:nvPr/>
      </p:nvGrpSpPr>
      <p:grpSpPr>
        <a:xfrm>
          <a:off x="0" y="0"/>
          <a:ext cx="0" cy="0"/>
          <a:chOff x="0" y="0"/>
          <a:chExt cx="0" cy="0"/>
        </a:xfrm>
      </p:grpSpPr>
      <p:pic>
        <p:nvPicPr>
          <p:cNvPr id="19458" name="Picture 2" descr="http://www.hosting8336314.az.pl/przedmioty/info/matma/Sierpinski.jpg"/>
          <p:cNvPicPr>
            <a:picLocks noChangeAspect="1" noChangeArrowheads="1"/>
          </p:cNvPicPr>
          <p:nvPr/>
        </p:nvPicPr>
        <p:blipFill>
          <a:blip r:embed="rId2"/>
          <a:srcRect/>
          <a:stretch>
            <a:fillRect/>
          </a:stretch>
        </p:blipFill>
        <p:spPr bwMode="auto">
          <a:xfrm>
            <a:off x="500034" y="214290"/>
            <a:ext cx="1956449" cy="278608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Prostokąt 2"/>
          <p:cNvSpPr/>
          <p:nvPr/>
        </p:nvSpPr>
        <p:spPr>
          <a:xfrm>
            <a:off x="-357222" y="3071810"/>
            <a:ext cx="4143404" cy="1200329"/>
          </a:xfrm>
          <a:prstGeom prst="rect">
            <a:avLst/>
          </a:prstGeom>
        </p:spPr>
        <p:txBody>
          <a:bodyPr wrap="square">
            <a:spAutoFit/>
          </a:bodyPr>
          <a:lstStyle/>
          <a:p>
            <a:pPr algn="ctr"/>
            <a:r>
              <a:rPr lang="pl-PL" sz="2400" dirty="0" smtClean="0">
                <a:solidFill>
                  <a:schemeClr val="bg1"/>
                </a:solidFill>
                <a:latin typeface="Algerian" pitchFamily="82" charset="0"/>
              </a:rPr>
              <a:t>Wacław Franciszek Sierpiński   </a:t>
            </a:r>
            <a:br>
              <a:rPr lang="pl-PL" sz="2400" dirty="0" smtClean="0">
                <a:solidFill>
                  <a:schemeClr val="bg1"/>
                </a:solidFill>
                <a:latin typeface="Algerian" pitchFamily="82" charset="0"/>
              </a:rPr>
            </a:br>
            <a:r>
              <a:rPr lang="pl-PL" sz="2400" dirty="0" smtClean="0">
                <a:solidFill>
                  <a:schemeClr val="bg1"/>
                </a:solidFill>
                <a:latin typeface="Algerian" pitchFamily="82" charset="0"/>
              </a:rPr>
              <a:t>(1882-1969)</a:t>
            </a:r>
            <a:endParaRPr lang="pl-PL" sz="2400" dirty="0">
              <a:solidFill>
                <a:schemeClr val="bg1"/>
              </a:solidFill>
              <a:latin typeface="Algerian" pitchFamily="82" charset="0"/>
            </a:endParaRPr>
          </a:p>
        </p:txBody>
      </p:sp>
      <p:graphicFrame>
        <p:nvGraphicFramePr>
          <p:cNvPr id="4" name="Tabela 3"/>
          <p:cNvGraphicFramePr>
            <a:graphicFrameLocks noGrp="1"/>
          </p:cNvGraphicFramePr>
          <p:nvPr/>
        </p:nvGraphicFramePr>
        <p:xfrm>
          <a:off x="3286116" y="142852"/>
          <a:ext cx="5572164" cy="6614160"/>
        </p:xfrm>
        <a:graphic>
          <a:graphicData uri="http://schemas.openxmlformats.org/drawingml/2006/table">
            <a:tbl>
              <a:tblPr/>
              <a:tblGrid>
                <a:gridCol w="5572164"/>
              </a:tblGrid>
              <a:tr h="6500834">
                <a:tc>
                  <a:txBody>
                    <a:bodyPr/>
                    <a:lstStyle/>
                    <a:p>
                      <a:r>
                        <a:rPr lang="en-US" sz="1400" b="0" dirty="0" smtClean="0">
                          <a:solidFill>
                            <a:srgbClr val="002060"/>
                          </a:solidFill>
                          <a:latin typeface="Rockwell" pitchFamily="18" charset="0"/>
                        </a:rPr>
                        <a:t>He was born March 14, 1882 in Warsaw into the family of </a:t>
                      </a:r>
                      <a:r>
                        <a:rPr lang="en-US" sz="1400" b="0" dirty="0" err="1" smtClean="0">
                          <a:solidFill>
                            <a:srgbClr val="002060"/>
                          </a:solidFill>
                          <a:latin typeface="Rockwell" pitchFamily="18" charset="0"/>
                        </a:rPr>
                        <a:t>Konstanty</a:t>
                      </a:r>
                      <a:r>
                        <a:rPr lang="en-US" sz="1400" b="0" dirty="0" smtClean="0">
                          <a:solidFill>
                            <a:srgbClr val="002060"/>
                          </a:solidFill>
                          <a:latin typeface="Rockwell" pitchFamily="18" charset="0"/>
                        </a:rPr>
                        <a:t>, a doctor, and Louise </a:t>
                      </a:r>
                      <a:r>
                        <a:rPr lang="en-US" sz="1400" b="0" dirty="0" err="1" smtClean="0">
                          <a:solidFill>
                            <a:srgbClr val="002060"/>
                          </a:solidFill>
                          <a:latin typeface="Rockwell" pitchFamily="18" charset="0"/>
                        </a:rPr>
                        <a:t>Lapinska</a:t>
                      </a:r>
                      <a:r>
                        <a:rPr lang="en-US" sz="1400" b="0" dirty="0" smtClean="0">
                          <a:solidFill>
                            <a:srgbClr val="002060"/>
                          </a:solidFill>
                          <a:latin typeface="Rockwell" pitchFamily="18" charset="0"/>
                        </a:rPr>
                        <a:t>. In 1900, he graduated from the gymnasium in Warsaw, and in the same year he began his studies at the Faculty of physical and Mathematical of the Imperial University of Warsaw. In 1904 he finished his studies, obtaining the degree of candidate of Sciences and the gold medal for his work on the theory of numbers on given by Prof. g. f. </a:t>
                      </a:r>
                      <a:r>
                        <a:rPr lang="en-US" sz="1400" b="0" dirty="0" err="1" smtClean="0">
                          <a:solidFill>
                            <a:srgbClr val="002060"/>
                          </a:solidFill>
                          <a:latin typeface="Rockwell" pitchFamily="18" charset="0"/>
                        </a:rPr>
                        <a:t>Woronoja</a:t>
                      </a:r>
                      <a:r>
                        <a:rPr lang="en-US" sz="1400" b="0" dirty="0" smtClean="0">
                          <a:solidFill>
                            <a:srgbClr val="002060"/>
                          </a:solidFill>
                          <a:latin typeface="Rockwell" pitchFamily="18" charset="0"/>
                        </a:rPr>
                        <a:t>, and from the fall, he was appointed teacher of mathematics and physics at the high school. He participated in the school strike in 1905, left his job and moved to </a:t>
                      </a:r>
                      <a:r>
                        <a:rPr lang="en-US" sz="1400" b="0" dirty="0" err="1" smtClean="0">
                          <a:solidFill>
                            <a:srgbClr val="002060"/>
                          </a:solidFill>
                          <a:latin typeface="Rockwell" pitchFamily="18" charset="0"/>
                        </a:rPr>
                        <a:t>Kraków</a:t>
                      </a:r>
                      <a:r>
                        <a:rPr lang="en-US" sz="1400" b="0" dirty="0" smtClean="0">
                          <a:solidFill>
                            <a:srgbClr val="002060"/>
                          </a:solidFill>
                          <a:latin typeface="Rockwell" pitchFamily="18" charset="0"/>
                        </a:rPr>
                        <a:t>, where he continued his studies at the Faculty of Philosophy of the </a:t>
                      </a:r>
                      <a:r>
                        <a:rPr lang="en-US" sz="1400" b="0" dirty="0" err="1" smtClean="0">
                          <a:solidFill>
                            <a:srgbClr val="002060"/>
                          </a:solidFill>
                          <a:latin typeface="Rockwell" pitchFamily="18" charset="0"/>
                        </a:rPr>
                        <a:t>Jagiellonian</a:t>
                      </a:r>
                      <a:r>
                        <a:rPr lang="en-US" sz="1400" b="0" dirty="0" smtClean="0">
                          <a:solidFill>
                            <a:srgbClr val="002060"/>
                          </a:solidFill>
                          <a:latin typeface="Rockwell" pitchFamily="18" charset="0"/>
                        </a:rPr>
                        <a:t> University.</a:t>
                      </a:r>
                      <a:r>
                        <a:rPr kumimoji="0" lang="pl-PL" sz="1400" b="0" i="0" kern="1200" dirty="0" smtClean="0">
                          <a:solidFill>
                            <a:srgbClr val="002060"/>
                          </a:solidFill>
                          <a:latin typeface="Rockwell" pitchFamily="18" charset="0"/>
                          <a:ea typeface="+mn-ea"/>
                          <a:cs typeface="+mn-cs"/>
                        </a:rPr>
                        <a:t> </a:t>
                      </a:r>
                      <a:r>
                        <a:rPr kumimoji="0" lang="en-US" sz="1400" b="0" i="0" kern="1200" dirty="0" smtClean="0">
                          <a:solidFill>
                            <a:srgbClr val="002060"/>
                          </a:solidFill>
                          <a:latin typeface="Rockwell" pitchFamily="18" charset="0"/>
                          <a:ea typeface="+mn-ea"/>
                          <a:cs typeface="+mn-cs"/>
                        </a:rPr>
                        <a:t>He retired from the Institute and the University in the 1960s. All those years was very active. The number of universities where he taught, rose to 47; He was awarded many national and foreign decorations; He received numerous honorary membership of national and foreign scientific institutions membership societies. He was a member of the real </a:t>
                      </a:r>
                      <a:r>
                        <a:rPr kumimoji="0" lang="pl-PL" sz="1400" b="0" i="0" kern="1200" dirty="0" smtClean="0">
                          <a:solidFill>
                            <a:srgbClr val="002060"/>
                          </a:solidFill>
                          <a:latin typeface="Rockwell" pitchFamily="18" charset="0"/>
                          <a:ea typeface="+mn-ea"/>
                          <a:cs typeface="+mn-cs"/>
                        </a:rPr>
                        <a:t>PAN</a:t>
                      </a:r>
                      <a:r>
                        <a:rPr kumimoji="0" lang="en-US" sz="1400" b="0" i="0" kern="1200" dirty="0" smtClean="0">
                          <a:solidFill>
                            <a:srgbClr val="002060"/>
                          </a:solidFill>
                          <a:latin typeface="Rockwell" pitchFamily="18" charset="0"/>
                          <a:ea typeface="+mn-ea"/>
                          <a:cs typeface="+mn-cs"/>
                        </a:rPr>
                        <a:t> (from 1952) and its Vice-President (1957), a member of the International Academy of the philosophy of science in Brussels and its Vice President (1962-1965), as well as a member of the international </a:t>
                      </a:r>
                      <a:r>
                        <a:rPr kumimoji="0" lang="en-US" sz="1400" b="0" i="0" kern="1200" dirty="0" err="1" smtClean="0">
                          <a:solidFill>
                            <a:srgbClr val="002060"/>
                          </a:solidFill>
                          <a:latin typeface="Rockwell" pitchFamily="18" charset="0"/>
                          <a:ea typeface="+mn-ea"/>
                          <a:cs typeface="+mn-cs"/>
                        </a:rPr>
                        <a:t>Accademia</a:t>
                      </a:r>
                      <a:r>
                        <a:rPr kumimoji="0" lang="en-US" sz="1400" b="0" i="0" kern="1200" dirty="0" smtClean="0">
                          <a:solidFill>
                            <a:srgbClr val="002060"/>
                          </a:solidFill>
                          <a:latin typeface="Rockwell" pitchFamily="18" charset="0"/>
                          <a:ea typeface="+mn-ea"/>
                          <a:cs typeface="+mn-cs"/>
                        </a:rPr>
                        <a:t> </a:t>
                      </a:r>
                      <a:r>
                        <a:rPr kumimoji="0" lang="en-US" sz="1400" b="0" i="0" kern="1200" dirty="0" err="1" smtClean="0">
                          <a:solidFill>
                            <a:srgbClr val="002060"/>
                          </a:solidFill>
                          <a:latin typeface="Rockwell" pitchFamily="18" charset="0"/>
                          <a:ea typeface="+mn-ea"/>
                          <a:cs typeface="+mn-cs"/>
                        </a:rPr>
                        <a:t>dei</a:t>
                      </a:r>
                      <a:r>
                        <a:rPr kumimoji="0" lang="en-US" sz="1400" b="0" i="0" kern="1200" dirty="0" smtClean="0">
                          <a:solidFill>
                            <a:srgbClr val="002060"/>
                          </a:solidFill>
                          <a:latin typeface="Rockwell" pitchFamily="18" charset="0"/>
                          <a:ea typeface="+mn-ea"/>
                          <a:cs typeface="+mn-cs"/>
                        </a:rPr>
                        <a:t> </a:t>
                      </a:r>
                      <a:r>
                        <a:rPr kumimoji="0" lang="en-US" sz="1400" b="0" i="0" kern="1200" dirty="0" err="1" smtClean="0">
                          <a:solidFill>
                            <a:srgbClr val="002060"/>
                          </a:solidFill>
                          <a:latin typeface="Rockwell" pitchFamily="18" charset="0"/>
                          <a:ea typeface="+mn-ea"/>
                          <a:cs typeface="+mn-cs"/>
                        </a:rPr>
                        <a:t>Lincei</a:t>
                      </a:r>
                      <a:r>
                        <a:rPr kumimoji="0" lang="en-US" sz="1400" b="0" i="0" kern="1200" dirty="0" smtClean="0">
                          <a:solidFill>
                            <a:srgbClr val="002060"/>
                          </a:solidFill>
                          <a:latin typeface="Rockwell" pitchFamily="18" charset="0"/>
                          <a:ea typeface="+mn-ea"/>
                          <a:cs typeface="+mn-cs"/>
                        </a:rPr>
                        <a:t> in Rome, the Academy of Sciences in Lima and Paris and the Academy: Bulgarian, Czechoslovakian, Dutch, Yugoslav, German, the Pope, Romanian and </a:t>
                      </a:r>
                      <a:r>
                        <a:rPr kumimoji="0" lang="en-US" sz="1400" b="0" i="0" kern="1200" dirty="0" err="1" smtClean="0">
                          <a:solidFill>
                            <a:srgbClr val="002060"/>
                          </a:solidFill>
                          <a:latin typeface="Rockwell" pitchFamily="18" charset="0"/>
                          <a:ea typeface="+mn-ea"/>
                          <a:cs typeface="+mn-cs"/>
                        </a:rPr>
                        <a:t>Serbian</a:t>
                      </a:r>
                      <a:r>
                        <a:rPr lang="en-US" sz="1400" b="0" dirty="0" err="1" smtClean="0">
                          <a:solidFill>
                            <a:srgbClr val="002060"/>
                          </a:solidFill>
                          <a:latin typeface="Rockwell" pitchFamily="18" charset="0"/>
                        </a:rPr>
                        <a:t>and</a:t>
                      </a:r>
                      <a:r>
                        <a:rPr lang="en-US" sz="1400" b="0" dirty="0" smtClean="0">
                          <a:solidFill>
                            <a:srgbClr val="002060"/>
                          </a:solidFill>
                          <a:latin typeface="Rockwell" pitchFamily="18" charset="0"/>
                        </a:rPr>
                        <a:t> a</a:t>
                      </a:r>
                      <a:r>
                        <a:rPr lang="pl-PL" sz="1400" b="0" dirty="0" err="1" smtClean="0">
                          <a:solidFill>
                            <a:srgbClr val="002060"/>
                          </a:solidFill>
                          <a:latin typeface="Rockwell" pitchFamily="18" charset="0"/>
                        </a:rPr>
                        <a:t>nd</a:t>
                      </a:r>
                      <a:r>
                        <a:rPr lang="en-US" sz="1400" b="0" dirty="0" smtClean="0">
                          <a:solidFill>
                            <a:srgbClr val="002060"/>
                          </a:solidFill>
                          <a:latin typeface="Rockwell" pitchFamily="18" charset="0"/>
                        </a:rPr>
                        <a:t> member of many more organizations</a:t>
                      </a:r>
                      <a:r>
                        <a:rPr lang="pl-PL" sz="1400" b="0" dirty="0" smtClean="0">
                          <a:solidFill>
                            <a:srgbClr val="002060"/>
                          </a:solidFill>
                          <a:latin typeface="Rockwell" pitchFamily="18" charset="0"/>
                        </a:rPr>
                        <a:t>.</a:t>
                      </a:r>
                      <a:r>
                        <a:rPr kumimoji="0" lang="pl-PL" sz="1400" b="0" i="0" kern="1200" dirty="0" smtClean="0">
                          <a:solidFill>
                            <a:srgbClr val="002060"/>
                          </a:solidFill>
                          <a:latin typeface="Rockwell" pitchFamily="18" charset="0"/>
                          <a:ea typeface="+mn-ea"/>
                          <a:cs typeface="+mn-cs"/>
                        </a:rPr>
                        <a:t> </a:t>
                      </a:r>
                      <a:r>
                        <a:rPr kumimoji="0" lang="en-US" sz="1400" b="0" i="0" kern="1200" dirty="0" smtClean="0">
                          <a:solidFill>
                            <a:srgbClr val="002060"/>
                          </a:solidFill>
                          <a:latin typeface="Rockwell" pitchFamily="18" charset="0"/>
                          <a:ea typeface="+mn-ea"/>
                          <a:cs typeface="+mn-cs"/>
                        </a:rPr>
                        <a:t>He left behind a huge scientific, covering, in addition to the many books, 724 work and messages, 113 articles and 13 scripts. This work focused on number theory, mathematical analysis, General and </a:t>
                      </a:r>
                      <a:r>
                        <a:rPr lang="pl-PL" sz="1400" dirty="0" err="1" smtClean="0">
                          <a:solidFill>
                            <a:srgbClr val="002060"/>
                          </a:solidFill>
                          <a:latin typeface="Rockwell" pitchFamily="18" charset="0"/>
                        </a:rPr>
                        <a:t>descriptive</a:t>
                      </a:r>
                      <a:r>
                        <a:rPr lang="pl-PL" sz="1400" dirty="0" smtClean="0">
                          <a:solidFill>
                            <a:srgbClr val="002060"/>
                          </a:solidFill>
                          <a:latin typeface="Rockwell" pitchFamily="18" charset="0"/>
                        </a:rPr>
                        <a:t> mnogościowej </a:t>
                      </a:r>
                      <a:r>
                        <a:rPr kumimoji="0" lang="en-US" sz="1400" b="0" i="0" kern="1200" dirty="0" smtClean="0">
                          <a:solidFill>
                            <a:srgbClr val="002060"/>
                          </a:solidFill>
                          <a:latin typeface="Rockwell" pitchFamily="18" charset="0"/>
                          <a:ea typeface="+mn-ea"/>
                          <a:cs typeface="+mn-cs"/>
                        </a:rPr>
                        <a:t>topology, set theory, measure theory and category theory variable actual. Of particular significance are his works on </a:t>
                      </a:r>
                      <a:r>
                        <a:rPr kumimoji="0" lang="pl-PL" sz="1400" b="0" i="0" kern="1200" dirty="0" err="1" smtClean="0">
                          <a:solidFill>
                            <a:srgbClr val="002060"/>
                          </a:solidFill>
                          <a:latin typeface="Rockwell" pitchFamily="18" charset="0"/>
                          <a:ea typeface="+mn-ea"/>
                          <a:cs typeface="+mn-cs"/>
                        </a:rPr>
                        <a:t>axiom</a:t>
                      </a:r>
                      <a:r>
                        <a:rPr kumimoji="0" lang="pl-PL" sz="1400" b="0" i="0" kern="1200" dirty="0" smtClean="0">
                          <a:solidFill>
                            <a:srgbClr val="002060"/>
                          </a:solidFill>
                          <a:latin typeface="Rockwell" pitchFamily="18" charset="0"/>
                          <a:ea typeface="+mn-ea"/>
                          <a:cs typeface="+mn-cs"/>
                        </a:rPr>
                        <a:t> </a:t>
                      </a:r>
                      <a:r>
                        <a:rPr kumimoji="0" lang="en-US" sz="1400" b="0" i="0" kern="1200" dirty="0" smtClean="0">
                          <a:solidFill>
                            <a:srgbClr val="002060"/>
                          </a:solidFill>
                          <a:latin typeface="Rockwell" pitchFamily="18" charset="0"/>
                          <a:ea typeface="+mn-ea"/>
                          <a:cs typeface="+mn-cs"/>
                        </a:rPr>
                        <a:t>choice and continuum hypothesis. He was one of the founders of the Polish school of mathematics. Died on 21 October 1969 in Warsaw.</a:t>
                      </a:r>
                      <a:endParaRPr lang="pl-PL" sz="1400" b="0" dirty="0">
                        <a:solidFill>
                          <a:srgbClr val="002060"/>
                        </a:solidFill>
                        <a:latin typeface="Rockwell" pitchFamily="18" charset="0"/>
                      </a:endParaRPr>
                    </a:p>
                  </a:txBody>
                  <a:tcPr marL="0" marR="0" marT="0" marB="0" anchor="ctr">
                    <a:lnL>
                      <a:noFill/>
                    </a:lnL>
                    <a:lnR>
                      <a:noFill/>
                    </a:lnR>
                    <a:lnT>
                      <a:noFill/>
                    </a:lnT>
                    <a:lnB>
                      <a:noFill/>
                    </a:lnB>
                    <a:noFill/>
                  </a:tcPr>
                </a:tc>
              </a:tr>
            </a:tbl>
          </a:graphicData>
        </a:graphic>
      </p:graphicFrame>
      <p:pic>
        <p:nvPicPr>
          <p:cNvPr id="19462" name="Picture 6" descr="Znalezione obrazy dla zapytania mathematics"/>
          <p:cNvPicPr>
            <a:picLocks noChangeAspect="1" noChangeArrowheads="1"/>
          </p:cNvPicPr>
          <p:nvPr/>
        </p:nvPicPr>
        <p:blipFill>
          <a:blip r:embed="rId3"/>
          <a:srcRect/>
          <a:stretch>
            <a:fillRect/>
          </a:stretch>
        </p:blipFill>
        <p:spPr bwMode="auto">
          <a:xfrm>
            <a:off x="142844" y="4572008"/>
            <a:ext cx="3000364" cy="19907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 </a:t>
            </a:r>
            <a:r>
              <a:rPr lang="en-US" dirty="0" smtClean="0"/>
              <a:t>Thank you for watching </a:t>
            </a:r>
            <a:r>
              <a:rPr lang="en-US" dirty="0" smtClean="0">
                <a:sym typeface="Wingdings" pitchFamily="2" charset="2"/>
              </a:rPr>
              <a:t></a:t>
            </a:r>
            <a:endParaRPr lang="en-US" dirty="0"/>
          </a:p>
        </p:txBody>
      </p:sp>
      <p:sp>
        <p:nvSpPr>
          <p:cNvPr id="3" name="Podtytuł 2"/>
          <p:cNvSpPr>
            <a:spLocks noGrp="1"/>
          </p:cNvSpPr>
          <p:nvPr>
            <p:ph type="subTitle" idx="1"/>
          </p:nvPr>
        </p:nvSpPr>
        <p:spPr/>
        <p:txBody>
          <a:bodyPr/>
          <a:lstStyle/>
          <a:p>
            <a:endParaRPr lang="pl-PL" dirty="0" smtClean="0"/>
          </a:p>
          <a:p>
            <a:endParaRPr lang="pl-PL" dirty="0" smtClean="0"/>
          </a:p>
          <a:p>
            <a:r>
              <a:rPr lang="pl-PL" dirty="0" smtClean="0"/>
              <a:t>Kinga Sekuła kl. 2d</a:t>
            </a:r>
            <a:endParaRPr lang="pl-P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ergetyczny">
  <a:themeElements>
    <a:clrScheme name="Energetyczny">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Energetyczn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nergetyczny">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199</TotalTime>
  <Words>961</Words>
  <Application>Microsoft Office PowerPoint</Application>
  <PresentationFormat>Pokaz na ekranie (4:3)</PresentationFormat>
  <Paragraphs>30</Paragraphs>
  <Slides>7</Slides>
  <Notes>1</Notes>
  <HiddenSlides>0</HiddenSlides>
  <MMClips>0</MMClips>
  <ScaleCrop>false</ScaleCrop>
  <HeadingPairs>
    <vt:vector size="4" baseType="variant">
      <vt:variant>
        <vt:lpstr>Motyw</vt:lpstr>
      </vt:variant>
      <vt:variant>
        <vt:i4>1</vt:i4>
      </vt:variant>
      <vt:variant>
        <vt:lpstr>Tytuły slajdów</vt:lpstr>
      </vt:variant>
      <vt:variant>
        <vt:i4>7</vt:i4>
      </vt:variant>
    </vt:vector>
  </HeadingPairs>
  <TitlesOfParts>
    <vt:vector size="8" baseType="lpstr">
      <vt:lpstr>Energetyczny</vt:lpstr>
      <vt:lpstr>Famous Polish Mathematicians</vt:lpstr>
      <vt:lpstr>Slajd 2</vt:lpstr>
      <vt:lpstr>Slajd 3</vt:lpstr>
      <vt:lpstr>Slajd 4</vt:lpstr>
      <vt:lpstr>Slajd 5</vt:lpstr>
      <vt:lpstr>Slajd 6</vt:lpstr>
      <vt:lpstr> Thank you for watching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Famous Polish Mathematicians</dc:title>
  <dc:creator>PC</dc:creator>
  <cp:lastModifiedBy>PC</cp:lastModifiedBy>
  <cp:revision>25</cp:revision>
  <dcterms:created xsi:type="dcterms:W3CDTF">2016-12-09T15:24:53Z</dcterms:created>
  <dcterms:modified xsi:type="dcterms:W3CDTF">2016-12-15T18:18:56Z</dcterms:modified>
</cp:coreProperties>
</file>