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9E47B-4E3E-4B29-A851-4D13C10A27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B88C3A5-0600-4F4F-853C-4F2E9766D018}">
      <dgm:prSet/>
      <dgm:spPr/>
      <dgm:t>
        <a:bodyPr/>
        <a:lstStyle/>
        <a:p>
          <a:r>
            <a:rPr lang="en-GB"/>
            <a:t>Until the 1970s, the Netherlands lacked an integration policy, as it was believed that most migrant groups, especially the guest workers, would eventually return to their countries of origin</a:t>
          </a:r>
          <a:endParaRPr lang="en-US"/>
        </a:p>
      </dgm:t>
    </dgm:pt>
    <dgm:pt modelId="{6E681714-8968-4D40-B595-244F2FACA9FC}" type="parTrans" cxnId="{72904BFC-1F18-4DEA-9EE6-84CE0708B4AE}">
      <dgm:prSet/>
      <dgm:spPr/>
      <dgm:t>
        <a:bodyPr/>
        <a:lstStyle/>
        <a:p>
          <a:endParaRPr lang="en-US"/>
        </a:p>
      </dgm:t>
    </dgm:pt>
    <dgm:pt modelId="{1336D591-88D1-4976-B3DD-4808F296004A}" type="sibTrans" cxnId="{72904BFC-1F18-4DEA-9EE6-84CE0708B4AE}">
      <dgm:prSet/>
      <dgm:spPr/>
      <dgm:t>
        <a:bodyPr/>
        <a:lstStyle/>
        <a:p>
          <a:endParaRPr lang="en-US"/>
        </a:p>
      </dgm:t>
    </dgm:pt>
    <dgm:pt modelId="{3B1390C8-10AF-4FF5-A313-61DBD0963BF8}">
      <dgm:prSet/>
      <dgm:spPr/>
      <dgm:t>
        <a:bodyPr/>
        <a:lstStyle/>
        <a:p>
          <a:r>
            <a:rPr lang="en-GB"/>
            <a:t>Immigration Policy: rights, but also obligations (civic exams, language courses etc.)</a:t>
          </a:r>
          <a:endParaRPr lang="en-US"/>
        </a:p>
      </dgm:t>
    </dgm:pt>
    <dgm:pt modelId="{A6480BCC-48B3-4DAD-A02D-452BDB6CD2F8}" type="parTrans" cxnId="{8825908F-27C8-4153-9C1D-E817B755945C}">
      <dgm:prSet/>
      <dgm:spPr/>
      <dgm:t>
        <a:bodyPr/>
        <a:lstStyle/>
        <a:p>
          <a:endParaRPr lang="en-US"/>
        </a:p>
      </dgm:t>
    </dgm:pt>
    <dgm:pt modelId="{3AD90B0C-BEB4-48BF-B63E-C89CCD26ED62}" type="sibTrans" cxnId="{8825908F-27C8-4153-9C1D-E817B755945C}">
      <dgm:prSet/>
      <dgm:spPr/>
      <dgm:t>
        <a:bodyPr/>
        <a:lstStyle/>
        <a:p>
          <a:endParaRPr lang="en-US"/>
        </a:p>
      </dgm:t>
    </dgm:pt>
    <dgm:pt modelId="{46E202AA-FAEF-497B-A8EA-897395064C98}">
      <dgm:prSet/>
      <dgm:spPr/>
      <dgm:t>
        <a:bodyPr/>
        <a:lstStyle/>
        <a:p>
          <a:r>
            <a:rPr lang="en-GB"/>
            <a:t>Future challenges: refuges, economic migrations: from temporary into permanent</a:t>
          </a:r>
          <a:endParaRPr lang="en-US"/>
        </a:p>
      </dgm:t>
    </dgm:pt>
    <dgm:pt modelId="{0A8C7413-1825-457D-9D74-E225A89F03D5}" type="parTrans" cxnId="{D1F1B855-E1BD-49F7-8F4D-24EEC39462BC}">
      <dgm:prSet/>
      <dgm:spPr/>
      <dgm:t>
        <a:bodyPr/>
        <a:lstStyle/>
        <a:p>
          <a:endParaRPr lang="en-US"/>
        </a:p>
      </dgm:t>
    </dgm:pt>
    <dgm:pt modelId="{4FA19D65-41AB-4C3B-A9BD-173B70144789}" type="sibTrans" cxnId="{D1F1B855-E1BD-49F7-8F4D-24EEC39462BC}">
      <dgm:prSet/>
      <dgm:spPr/>
      <dgm:t>
        <a:bodyPr/>
        <a:lstStyle/>
        <a:p>
          <a:endParaRPr lang="en-US"/>
        </a:p>
      </dgm:t>
    </dgm:pt>
    <dgm:pt modelId="{8B51CAED-D8EB-4168-B98E-23A7223E4B4D}">
      <dgm:prSet/>
      <dgm:spPr/>
      <dgm:t>
        <a:bodyPr/>
        <a:lstStyle/>
        <a:p>
          <a:r>
            <a:rPr lang="en-GB"/>
            <a:t>The end of multiculturalism? </a:t>
          </a:r>
          <a:endParaRPr lang="en-US"/>
        </a:p>
      </dgm:t>
    </dgm:pt>
    <dgm:pt modelId="{FF9F4DC9-B85B-4ED6-A03F-B89866758677}" type="parTrans" cxnId="{E44346D8-8537-4C51-A2D4-013376A4375B}">
      <dgm:prSet/>
      <dgm:spPr/>
      <dgm:t>
        <a:bodyPr/>
        <a:lstStyle/>
        <a:p>
          <a:endParaRPr lang="en-US"/>
        </a:p>
      </dgm:t>
    </dgm:pt>
    <dgm:pt modelId="{3CB736C8-4EB7-41A0-AB81-F20DDC2D5EEC}" type="sibTrans" cxnId="{E44346D8-8537-4C51-A2D4-013376A4375B}">
      <dgm:prSet/>
      <dgm:spPr/>
      <dgm:t>
        <a:bodyPr/>
        <a:lstStyle/>
        <a:p>
          <a:endParaRPr lang="en-US"/>
        </a:p>
      </dgm:t>
    </dgm:pt>
    <dgm:pt modelId="{1DC14E66-A3BF-4036-B8AE-C6E330716ED3}" type="pres">
      <dgm:prSet presAssocID="{CD89E47B-4E3E-4B29-A851-4D13C10A2774}" presName="root" presStyleCnt="0">
        <dgm:presLayoutVars>
          <dgm:dir/>
          <dgm:resizeHandles val="exact"/>
        </dgm:presLayoutVars>
      </dgm:prSet>
      <dgm:spPr/>
    </dgm:pt>
    <dgm:pt modelId="{049853B4-AA6F-4E4B-B0E3-478D7209C4ED}" type="pres">
      <dgm:prSet presAssocID="{EB88C3A5-0600-4F4F-853C-4F2E9766D018}" presName="compNode" presStyleCnt="0"/>
      <dgm:spPr/>
    </dgm:pt>
    <dgm:pt modelId="{5533C2E5-0580-4A14-ADC0-0FA064E7032E}" type="pres">
      <dgm:prSet presAssocID="{EB88C3A5-0600-4F4F-853C-4F2E9766D018}" presName="bgRect" presStyleLbl="bgShp" presStyleIdx="0" presStyleCnt="4"/>
      <dgm:spPr/>
    </dgm:pt>
    <dgm:pt modelId="{69B42F92-3467-4B74-91DC-C50171684C08}" type="pres">
      <dgm:prSet presAssocID="{EB88C3A5-0600-4F4F-853C-4F2E9766D0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C3C6A28A-5E75-4E08-B2C5-74E554112554}" type="pres">
      <dgm:prSet presAssocID="{EB88C3A5-0600-4F4F-853C-4F2E9766D018}" presName="spaceRect" presStyleCnt="0"/>
      <dgm:spPr/>
    </dgm:pt>
    <dgm:pt modelId="{07F7308E-4534-4883-8230-B27B2F7235CE}" type="pres">
      <dgm:prSet presAssocID="{EB88C3A5-0600-4F4F-853C-4F2E9766D018}" presName="parTx" presStyleLbl="revTx" presStyleIdx="0" presStyleCnt="4">
        <dgm:presLayoutVars>
          <dgm:chMax val="0"/>
          <dgm:chPref val="0"/>
        </dgm:presLayoutVars>
      </dgm:prSet>
      <dgm:spPr/>
    </dgm:pt>
    <dgm:pt modelId="{20C48F5C-A333-4D68-BF20-5B032E3790C0}" type="pres">
      <dgm:prSet presAssocID="{1336D591-88D1-4976-B3DD-4808F296004A}" presName="sibTrans" presStyleCnt="0"/>
      <dgm:spPr/>
    </dgm:pt>
    <dgm:pt modelId="{3856D055-CD18-4139-81F2-B90729762D83}" type="pres">
      <dgm:prSet presAssocID="{3B1390C8-10AF-4FF5-A313-61DBD0963BF8}" presName="compNode" presStyleCnt="0"/>
      <dgm:spPr/>
    </dgm:pt>
    <dgm:pt modelId="{0CFD9836-C21C-4BE1-868F-1B70EBCB2FAC}" type="pres">
      <dgm:prSet presAssocID="{3B1390C8-10AF-4FF5-A313-61DBD0963BF8}" presName="bgRect" presStyleLbl="bgShp" presStyleIdx="1" presStyleCnt="4"/>
      <dgm:spPr/>
    </dgm:pt>
    <dgm:pt modelId="{306F7735-43D0-48BC-B946-911382754A43}" type="pres">
      <dgm:prSet presAssocID="{3B1390C8-10AF-4FF5-A313-61DBD0963BF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AE5B921-ADE6-4498-A2A5-44655ACCCB12}" type="pres">
      <dgm:prSet presAssocID="{3B1390C8-10AF-4FF5-A313-61DBD0963BF8}" presName="spaceRect" presStyleCnt="0"/>
      <dgm:spPr/>
    </dgm:pt>
    <dgm:pt modelId="{3300F63A-974B-4680-ABEC-18A4208741FE}" type="pres">
      <dgm:prSet presAssocID="{3B1390C8-10AF-4FF5-A313-61DBD0963BF8}" presName="parTx" presStyleLbl="revTx" presStyleIdx="1" presStyleCnt="4">
        <dgm:presLayoutVars>
          <dgm:chMax val="0"/>
          <dgm:chPref val="0"/>
        </dgm:presLayoutVars>
      </dgm:prSet>
      <dgm:spPr/>
    </dgm:pt>
    <dgm:pt modelId="{A17C3805-EC74-41BC-B9C8-EA8D15B529E8}" type="pres">
      <dgm:prSet presAssocID="{3AD90B0C-BEB4-48BF-B63E-C89CCD26ED62}" presName="sibTrans" presStyleCnt="0"/>
      <dgm:spPr/>
    </dgm:pt>
    <dgm:pt modelId="{64EA6B1A-C938-4180-B7E5-FBED6573B07E}" type="pres">
      <dgm:prSet presAssocID="{46E202AA-FAEF-497B-A8EA-897395064C98}" presName="compNode" presStyleCnt="0"/>
      <dgm:spPr/>
    </dgm:pt>
    <dgm:pt modelId="{42A56267-CF69-435F-9A18-DE15A278F079}" type="pres">
      <dgm:prSet presAssocID="{46E202AA-FAEF-497B-A8EA-897395064C98}" presName="bgRect" presStyleLbl="bgShp" presStyleIdx="2" presStyleCnt="4"/>
      <dgm:spPr/>
    </dgm:pt>
    <dgm:pt modelId="{65F3FDF4-73A0-43DB-BEFE-42069C622420}" type="pres">
      <dgm:prSet presAssocID="{46E202AA-FAEF-497B-A8EA-897395064C9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D7A256D-D2F4-4040-9BDC-FF2C3CFAF9AF}" type="pres">
      <dgm:prSet presAssocID="{46E202AA-FAEF-497B-A8EA-897395064C98}" presName="spaceRect" presStyleCnt="0"/>
      <dgm:spPr/>
    </dgm:pt>
    <dgm:pt modelId="{34F4135A-CED6-4E47-A146-503C04B64C8A}" type="pres">
      <dgm:prSet presAssocID="{46E202AA-FAEF-497B-A8EA-897395064C98}" presName="parTx" presStyleLbl="revTx" presStyleIdx="2" presStyleCnt="4">
        <dgm:presLayoutVars>
          <dgm:chMax val="0"/>
          <dgm:chPref val="0"/>
        </dgm:presLayoutVars>
      </dgm:prSet>
      <dgm:spPr/>
    </dgm:pt>
    <dgm:pt modelId="{E163F7D4-F5D5-4369-9D46-57A1932A274F}" type="pres">
      <dgm:prSet presAssocID="{4FA19D65-41AB-4C3B-A9BD-173B70144789}" presName="sibTrans" presStyleCnt="0"/>
      <dgm:spPr/>
    </dgm:pt>
    <dgm:pt modelId="{671EE574-35B5-4596-AAA9-86E0DDB95220}" type="pres">
      <dgm:prSet presAssocID="{8B51CAED-D8EB-4168-B98E-23A7223E4B4D}" presName="compNode" presStyleCnt="0"/>
      <dgm:spPr/>
    </dgm:pt>
    <dgm:pt modelId="{C7736715-CE1F-44FA-B1DD-34ECF22143C7}" type="pres">
      <dgm:prSet presAssocID="{8B51CAED-D8EB-4168-B98E-23A7223E4B4D}" presName="bgRect" presStyleLbl="bgShp" presStyleIdx="3" presStyleCnt="4"/>
      <dgm:spPr/>
    </dgm:pt>
    <dgm:pt modelId="{09AE6A51-A694-4956-A810-8DD825FD8C22}" type="pres">
      <dgm:prSet presAssocID="{8B51CAED-D8EB-4168-B98E-23A7223E4B4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91C8F023-F249-4223-A8B7-E44575B16CBA}" type="pres">
      <dgm:prSet presAssocID="{8B51CAED-D8EB-4168-B98E-23A7223E4B4D}" presName="spaceRect" presStyleCnt="0"/>
      <dgm:spPr/>
    </dgm:pt>
    <dgm:pt modelId="{49CC66F3-3ACA-4942-B517-093DF4358B41}" type="pres">
      <dgm:prSet presAssocID="{8B51CAED-D8EB-4168-B98E-23A7223E4B4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7A8DA11-8B2C-4B70-A052-B19B7E33DA57}" type="presOf" srcId="{46E202AA-FAEF-497B-A8EA-897395064C98}" destId="{34F4135A-CED6-4E47-A146-503C04B64C8A}" srcOrd="0" destOrd="0" presId="urn:microsoft.com/office/officeart/2018/2/layout/IconVerticalSolidList"/>
    <dgm:cxn modelId="{04DBBE1B-E67B-4241-AD90-ABE80A832A80}" type="presOf" srcId="{CD89E47B-4E3E-4B29-A851-4D13C10A2774}" destId="{1DC14E66-A3BF-4036-B8AE-C6E330716ED3}" srcOrd="0" destOrd="0" presId="urn:microsoft.com/office/officeart/2018/2/layout/IconVerticalSolidList"/>
    <dgm:cxn modelId="{2AB2B46C-E78B-4E9B-B117-2318C1B56AE2}" type="presOf" srcId="{3B1390C8-10AF-4FF5-A313-61DBD0963BF8}" destId="{3300F63A-974B-4680-ABEC-18A4208741FE}" srcOrd="0" destOrd="0" presId="urn:microsoft.com/office/officeart/2018/2/layout/IconVerticalSolidList"/>
    <dgm:cxn modelId="{D1F1B855-E1BD-49F7-8F4D-24EEC39462BC}" srcId="{CD89E47B-4E3E-4B29-A851-4D13C10A2774}" destId="{46E202AA-FAEF-497B-A8EA-897395064C98}" srcOrd="2" destOrd="0" parTransId="{0A8C7413-1825-457D-9D74-E225A89F03D5}" sibTransId="{4FA19D65-41AB-4C3B-A9BD-173B70144789}"/>
    <dgm:cxn modelId="{42ED6E7D-38AE-4719-A16B-093A551DAC46}" type="presOf" srcId="{8B51CAED-D8EB-4168-B98E-23A7223E4B4D}" destId="{49CC66F3-3ACA-4942-B517-093DF4358B41}" srcOrd="0" destOrd="0" presId="urn:microsoft.com/office/officeart/2018/2/layout/IconVerticalSolidList"/>
    <dgm:cxn modelId="{8825908F-27C8-4153-9C1D-E817B755945C}" srcId="{CD89E47B-4E3E-4B29-A851-4D13C10A2774}" destId="{3B1390C8-10AF-4FF5-A313-61DBD0963BF8}" srcOrd="1" destOrd="0" parTransId="{A6480BCC-48B3-4DAD-A02D-452BDB6CD2F8}" sibTransId="{3AD90B0C-BEB4-48BF-B63E-C89CCD26ED62}"/>
    <dgm:cxn modelId="{E44346D8-8537-4C51-A2D4-013376A4375B}" srcId="{CD89E47B-4E3E-4B29-A851-4D13C10A2774}" destId="{8B51CAED-D8EB-4168-B98E-23A7223E4B4D}" srcOrd="3" destOrd="0" parTransId="{FF9F4DC9-B85B-4ED6-A03F-B89866758677}" sibTransId="{3CB736C8-4EB7-41A0-AB81-F20DDC2D5EEC}"/>
    <dgm:cxn modelId="{455E4ADF-1066-4847-A35E-AB069FFDED8A}" type="presOf" srcId="{EB88C3A5-0600-4F4F-853C-4F2E9766D018}" destId="{07F7308E-4534-4883-8230-B27B2F7235CE}" srcOrd="0" destOrd="0" presId="urn:microsoft.com/office/officeart/2018/2/layout/IconVerticalSolidList"/>
    <dgm:cxn modelId="{72904BFC-1F18-4DEA-9EE6-84CE0708B4AE}" srcId="{CD89E47B-4E3E-4B29-A851-4D13C10A2774}" destId="{EB88C3A5-0600-4F4F-853C-4F2E9766D018}" srcOrd="0" destOrd="0" parTransId="{6E681714-8968-4D40-B595-244F2FACA9FC}" sibTransId="{1336D591-88D1-4976-B3DD-4808F296004A}"/>
    <dgm:cxn modelId="{49A83B55-6C31-4752-B036-41F003752B83}" type="presParOf" srcId="{1DC14E66-A3BF-4036-B8AE-C6E330716ED3}" destId="{049853B4-AA6F-4E4B-B0E3-478D7209C4ED}" srcOrd="0" destOrd="0" presId="urn:microsoft.com/office/officeart/2018/2/layout/IconVerticalSolidList"/>
    <dgm:cxn modelId="{CCA4B8B2-EA12-4797-86BC-FCC711981FC2}" type="presParOf" srcId="{049853B4-AA6F-4E4B-B0E3-478D7209C4ED}" destId="{5533C2E5-0580-4A14-ADC0-0FA064E7032E}" srcOrd="0" destOrd="0" presId="urn:microsoft.com/office/officeart/2018/2/layout/IconVerticalSolidList"/>
    <dgm:cxn modelId="{886D7715-2629-4079-85A4-0FD2E00A01AC}" type="presParOf" srcId="{049853B4-AA6F-4E4B-B0E3-478D7209C4ED}" destId="{69B42F92-3467-4B74-91DC-C50171684C08}" srcOrd="1" destOrd="0" presId="urn:microsoft.com/office/officeart/2018/2/layout/IconVerticalSolidList"/>
    <dgm:cxn modelId="{89830F14-AD9E-46C3-AA89-089CF2986F88}" type="presParOf" srcId="{049853B4-AA6F-4E4B-B0E3-478D7209C4ED}" destId="{C3C6A28A-5E75-4E08-B2C5-74E554112554}" srcOrd="2" destOrd="0" presId="urn:microsoft.com/office/officeart/2018/2/layout/IconVerticalSolidList"/>
    <dgm:cxn modelId="{92E13519-0E5C-467C-9DCB-B0EE18B61477}" type="presParOf" srcId="{049853B4-AA6F-4E4B-B0E3-478D7209C4ED}" destId="{07F7308E-4534-4883-8230-B27B2F7235CE}" srcOrd="3" destOrd="0" presId="urn:microsoft.com/office/officeart/2018/2/layout/IconVerticalSolidList"/>
    <dgm:cxn modelId="{D3C4C4E8-846B-424B-B51E-F17C0FEEF523}" type="presParOf" srcId="{1DC14E66-A3BF-4036-B8AE-C6E330716ED3}" destId="{20C48F5C-A333-4D68-BF20-5B032E3790C0}" srcOrd="1" destOrd="0" presId="urn:microsoft.com/office/officeart/2018/2/layout/IconVerticalSolidList"/>
    <dgm:cxn modelId="{9CCCBD95-6126-4C56-945A-9EB94D80BBE4}" type="presParOf" srcId="{1DC14E66-A3BF-4036-B8AE-C6E330716ED3}" destId="{3856D055-CD18-4139-81F2-B90729762D83}" srcOrd="2" destOrd="0" presId="urn:microsoft.com/office/officeart/2018/2/layout/IconVerticalSolidList"/>
    <dgm:cxn modelId="{DF9EA635-4E1A-41A0-8A6B-3C59696896F2}" type="presParOf" srcId="{3856D055-CD18-4139-81F2-B90729762D83}" destId="{0CFD9836-C21C-4BE1-868F-1B70EBCB2FAC}" srcOrd="0" destOrd="0" presId="urn:microsoft.com/office/officeart/2018/2/layout/IconVerticalSolidList"/>
    <dgm:cxn modelId="{B2E0F7A1-53D5-47D6-A6F2-60CCADEAF540}" type="presParOf" srcId="{3856D055-CD18-4139-81F2-B90729762D83}" destId="{306F7735-43D0-48BC-B946-911382754A43}" srcOrd="1" destOrd="0" presId="urn:microsoft.com/office/officeart/2018/2/layout/IconVerticalSolidList"/>
    <dgm:cxn modelId="{8E2B3CE5-33FF-42BA-8AEB-D9F8C726EFD7}" type="presParOf" srcId="{3856D055-CD18-4139-81F2-B90729762D83}" destId="{0AE5B921-ADE6-4498-A2A5-44655ACCCB12}" srcOrd="2" destOrd="0" presId="urn:microsoft.com/office/officeart/2018/2/layout/IconVerticalSolidList"/>
    <dgm:cxn modelId="{256C83E4-2D87-4250-AD09-9F0AADF7D9F5}" type="presParOf" srcId="{3856D055-CD18-4139-81F2-B90729762D83}" destId="{3300F63A-974B-4680-ABEC-18A4208741FE}" srcOrd="3" destOrd="0" presId="urn:microsoft.com/office/officeart/2018/2/layout/IconVerticalSolidList"/>
    <dgm:cxn modelId="{E6B6FFFE-9905-42D8-9D05-FC0DBF5EFF92}" type="presParOf" srcId="{1DC14E66-A3BF-4036-B8AE-C6E330716ED3}" destId="{A17C3805-EC74-41BC-B9C8-EA8D15B529E8}" srcOrd="3" destOrd="0" presId="urn:microsoft.com/office/officeart/2018/2/layout/IconVerticalSolidList"/>
    <dgm:cxn modelId="{FE3CDE52-C6BF-449D-B5DF-650FA6DC689F}" type="presParOf" srcId="{1DC14E66-A3BF-4036-B8AE-C6E330716ED3}" destId="{64EA6B1A-C938-4180-B7E5-FBED6573B07E}" srcOrd="4" destOrd="0" presId="urn:microsoft.com/office/officeart/2018/2/layout/IconVerticalSolidList"/>
    <dgm:cxn modelId="{D0636F49-E82A-49A3-8479-5454A9C2C7DC}" type="presParOf" srcId="{64EA6B1A-C938-4180-B7E5-FBED6573B07E}" destId="{42A56267-CF69-435F-9A18-DE15A278F079}" srcOrd="0" destOrd="0" presId="urn:microsoft.com/office/officeart/2018/2/layout/IconVerticalSolidList"/>
    <dgm:cxn modelId="{B08EE36C-F10E-40BE-BB6E-BCC3BFF9DB20}" type="presParOf" srcId="{64EA6B1A-C938-4180-B7E5-FBED6573B07E}" destId="{65F3FDF4-73A0-43DB-BEFE-42069C622420}" srcOrd="1" destOrd="0" presId="urn:microsoft.com/office/officeart/2018/2/layout/IconVerticalSolidList"/>
    <dgm:cxn modelId="{6317DE75-2D43-4108-88A3-5075FC659B57}" type="presParOf" srcId="{64EA6B1A-C938-4180-B7E5-FBED6573B07E}" destId="{0D7A256D-D2F4-4040-9BDC-FF2C3CFAF9AF}" srcOrd="2" destOrd="0" presId="urn:microsoft.com/office/officeart/2018/2/layout/IconVerticalSolidList"/>
    <dgm:cxn modelId="{25CD4F8A-CA49-472B-9CCF-24D1A9899DD9}" type="presParOf" srcId="{64EA6B1A-C938-4180-B7E5-FBED6573B07E}" destId="{34F4135A-CED6-4E47-A146-503C04B64C8A}" srcOrd="3" destOrd="0" presId="urn:microsoft.com/office/officeart/2018/2/layout/IconVerticalSolidList"/>
    <dgm:cxn modelId="{294B024E-ADC9-4B8A-8142-CC2873D6ED62}" type="presParOf" srcId="{1DC14E66-A3BF-4036-B8AE-C6E330716ED3}" destId="{E163F7D4-F5D5-4369-9D46-57A1932A274F}" srcOrd="5" destOrd="0" presId="urn:microsoft.com/office/officeart/2018/2/layout/IconVerticalSolidList"/>
    <dgm:cxn modelId="{7107B64B-F461-4514-9B59-7E356BC229A5}" type="presParOf" srcId="{1DC14E66-A3BF-4036-B8AE-C6E330716ED3}" destId="{671EE574-35B5-4596-AAA9-86E0DDB95220}" srcOrd="6" destOrd="0" presId="urn:microsoft.com/office/officeart/2018/2/layout/IconVerticalSolidList"/>
    <dgm:cxn modelId="{B13F3027-96F2-46FF-979E-B13835F91478}" type="presParOf" srcId="{671EE574-35B5-4596-AAA9-86E0DDB95220}" destId="{C7736715-CE1F-44FA-B1DD-34ECF22143C7}" srcOrd="0" destOrd="0" presId="urn:microsoft.com/office/officeart/2018/2/layout/IconVerticalSolidList"/>
    <dgm:cxn modelId="{58B4B7E3-C3C9-4C3B-8030-0ACDD426CBA8}" type="presParOf" srcId="{671EE574-35B5-4596-AAA9-86E0DDB95220}" destId="{09AE6A51-A694-4956-A810-8DD825FD8C22}" srcOrd="1" destOrd="0" presId="urn:microsoft.com/office/officeart/2018/2/layout/IconVerticalSolidList"/>
    <dgm:cxn modelId="{05538AC9-5B5B-4E16-8559-1D192A2E48DA}" type="presParOf" srcId="{671EE574-35B5-4596-AAA9-86E0DDB95220}" destId="{91C8F023-F249-4223-A8B7-E44575B16CBA}" srcOrd="2" destOrd="0" presId="urn:microsoft.com/office/officeart/2018/2/layout/IconVerticalSolidList"/>
    <dgm:cxn modelId="{0CA1B267-A3B8-43FF-BC8A-EAD11574CC2D}" type="presParOf" srcId="{671EE574-35B5-4596-AAA9-86E0DDB95220}" destId="{49CC66F3-3ACA-4942-B517-093DF4358B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3C2E5-0580-4A14-ADC0-0FA064E7032E}">
      <dsp:nvSpPr>
        <dsp:cNvPr id="0" name=""/>
        <dsp:cNvSpPr/>
      </dsp:nvSpPr>
      <dsp:spPr>
        <a:xfrm>
          <a:off x="0" y="1954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42F92-3467-4B74-91DC-C50171684C08}">
      <dsp:nvSpPr>
        <dsp:cNvPr id="0" name=""/>
        <dsp:cNvSpPr/>
      </dsp:nvSpPr>
      <dsp:spPr>
        <a:xfrm>
          <a:off x="299648" y="224833"/>
          <a:ext cx="544815" cy="544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7308E-4534-4883-8230-B27B2F7235CE}">
      <dsp:nvSpPr>
        <dsp:cNvPr id="0" name=""/>
        <dsp:cNvSpPr/>
      </dsp:nvSpPr>
      <dsp:spPr>
        <a:xfrm>
          <a:off x="1144111" y="1954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Until the 1970s, the Netherlands lacked an integration policy, as it was believed that most migrant groups, especially the guest workers, would eventually return to their countries of origin</a:t>
          </a:r>
          <a:endParaRPr lang="en-US" sz="1700" kern="1200"/>
        </a:p>
      </dsp:txBody>
      <dsp:txXfrm>
        <a:off x="1144111" y="1954"/>
        <a:ext cx="5868258" cy="990573"/>
      </dsp:txXfrm>
    </dsp:sp>
    <dsp:sp modelId="{0CFD9836-C21C-4BE1-868F-1B70EBCB2FAC}">
      <dsp:nvSpPr>
        <dsp:cNvPr id="0" name=""/>
        <dsp:cNvSpPr/>
      </dsp:nvSpPr>
      <dsp:spPr>
        <a:xfrm>
          <a:off x="0" y="1240170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F7735-43D0-48BC-B946-911382754A43}">
      <dsp:nvSpPr>
        <dsp:cNvPr id="0" name=""/>
        <dsp:cNvSpPr/>
      </dsp:nvSpPr>
      <dsp:spPr>
        <a:xfrm>
          <a:off x="299648" y="1463049"/>
          <a:ext cx="544815" cy="544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0F63A-974B-4680-ABEC-18A4208741FE}">
      <dsp:nvSpPr>
        <dsp:cNvPr id="0" name=""/>
        <dsp:cNvSpPr/>
      </dsp:nvSpPr>
      <dsp:spPr>
        <a:xfrm>
          <a:off x="1144111" y="1240170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Immigration Policy: rights, but also obligations (civic exams, language courses etc.)</a:t>
          </a:r>
          <a:endParaRPr lang="en-US" sz="1700" kern="1200"/>
        </a:p>
      </dsp:txBody>
      <dsp:txXfrm>
        <a:off x="1144111" y="1240170"/>
        <a:ext cx="5868258" cy="990573"/>
      </dsp:txXfrm>
    </dsp:sp>
    <dsp:sp modelId="{42A56267-CF69-435F-9A18-DE15A278F079}">
      <dsp:nvSpPr>
        <dsp:cNvPr id="0" name=""/>
        <dsp:cNvSpPr/>
      </dsp:nvSpPr>
      <dsp:spPr>
        <a:xfrm>
          <a:off x="0" y="2478387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3FDF4-73A0-43DB-BEFE-42069C622420}">
      <dsp:nvSpPr>
        <dsp:cNvPr id="0" name=""/>
        <dsp:cNvSpPr/>
      </dsp:nvSpPr>
      <dsp:spPr>
        <a:xfrm>
          <a:off x="299648" y="2701266"/>
          <a:ext cx="544815" cy="544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4135A-CED6-4E47-A146-503C04B64C8A}">
      <dsp:nvSpPr>
        <dsp:cNvPr id="0" name=""/>
        <dsp:cNvSpPr/>
      </dsp:nvSpPr>
      <dsp:spPr>
        <a:xfrm>
          <a:off x="1144111" y="2478387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Future challenges: refuges, economic migrations: from temporary into permanent</a:t>
          </a:r>
          <a:endParaRPr lang="en-US" sz="1700" kern="1200"/>
        </a:p>
      </dsp:txBody>
      <dsp:txXfrm>
        <a:off x="1144111" y="2478387"/>
        <a:ext cx="5868258" cy="990573"/>
      </dsp:txXfrm>
    </dsp:sp>
    <dsp:sp modelId="{C7736715-CE1F-44FA-B1DD-34ECF22143C7}">
      <dsp:nvSpPr>
        <dsp:cNvPr id="0" name=""/>
        <dsp:cNvSpPr/>
      </dsp:nvSpPr>
      <dsp:spPr>
        <a:xfrm>
          <a:off x="0" y="3716603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E6A51-A694-4956-A810-8DD825FD8C22}">
      <dsp:nvSpPr>
        <dsp:cNvPr id="0" name=""/>
        <dsp:cNvSpPr/>
      </dsp:nvSpPr>
      <dsp:spPr>
        <a:xfrm>
          <a:off x="299648" y="3939482"/>
          <a:ext cx="544815" cy="5448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C66F3-3ACA-4942-B517-093DF4358B41}">
      <dsp:nvSpPr>
        <dsp:cNvPr id="0" name=""/>
        <dsp:cNvSpPr/>
      </dsp:nvSpPr>
      <dsp:spPr>
        <a:xfrm>
          <a:off x="1144111" y="3716603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The end of multiculturalism? </a:t>
          </a:r>
          <a:endParaRPr lang="en-US" sz="1700" kern="1200"/>
        </a:p>
      </dsp:txBody>
      <dsp:txXfrm>
        <a:off x="1144111" y="3716603"/>
        <a:ext cx="5868258" cy="990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2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3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7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9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0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1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7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7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1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43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30" r:id="rId5"/>
    <p:sldLayoutId id="2147483724" r:id="rId6"/>
    <p:sldLayoutId id="2147483725" r:id="rId7"/>
    <p:sldLayoutId id="2147483726" r:id="rId8"/>
    <p:sldLayoutId id="2147483729" r:id="rId9"/>
    <p:sldLayoutId id="2147483727" r:id="rId10"/>
    <p:sldLayoutId id="214748372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7">
            <a:extLst>
              <a:ext uri="{FF2B5EF4-FFF2-40B4-BE49-F238E27FC236}">
                <a16:creationId xmlns:a16="http://schemas.microsoft.com/office/drawing/2014/main" id="{30B2430D-0AB4-4007-AD20-237C0A26D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6A0D39B4-0762-459B-8C7E-09126E2F3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A6645556-CD09-4B58-A2E2-995E93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9D012287-A70E-4587-B36A-B249E8A26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3" name="Rectangle 45">
            <a:extLst>
              <a:ext uri="{FF2B5EF4-FFF2-40B4-BE49-F238E27FC236}">
                <a16:creationId xmlns:a16="http://schemas.microsoft.com/office/drawing/2014/main" id="{1064C44D-91AF-4137-BC06-4F0B21DDC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AE52D-747C-41DD-84C6-4AD9F5A94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2362330"/>
            <a:ext cx="5164834" cy="242747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29A9569-B54F-4022-89FD-8D5585618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9CD95-69B5-4DC8-8D67-0E2775454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1934" y="1419225"/>
            <a:ext cx="4115917" cy="2085869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FFFFFF"/>
                </a:solidFill>
              </a:rPr>
              <a:t>HISTORY OF MIGRATION IN NL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FEBA0-9E25-4FC2-B4F6-032295DC1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934" y="3505095"/>
            <a:ext cx="4115917" cy="1733655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64A5EE"/>
                </a:solidFill>
              </a:rPr>
              <a:t>An </a:t>
            </a:r>
            <a:r>
              <a:rPr lang="nl-NL" b="1" dirty="0" err="1">
                <a:solidFill>
                  <a:srgbClr val="64A5EE"/>
                </a:solidFill>
              </a:rPr>
              <a:t>Overview</a:t>
            </a:r>
            <a:r>
              <a:rPr lang="nl-NL" b="1" dirty="0">
                <a:solidFill>
                  <a:srgbClr val="64A5EE"/>
                </a:solidFill>
              </a:rPr>
              <a:t> </a:t>
            </a:r>
            <a:r>
              <a:rPr lang="nl-NL" b="1" dirty="0" err="1">
                <a:solidFill>
                  <a:srgbClr val="64A5EE"/>
                </a:solidFill>
              </a:rPr>
              <a:t>and</a:t>
            </a:r>
            <a:r>
              <a:rPr lang="nl-NL" b="1" dirty="0">
                <a:solidFill>
                  <a:srgbClr val="64A5EE"/>
                </a:solidFill>
              </a:rPr>
              <a:t> a survey</a:t>
            </a:r>
            <a:endParaRPr lang="en-GB" b="1" dirty="0">
              <a:solidFill>
                <a:srgbClr val="64A5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8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5CFD1-221A-48AA-A6C8-75FBF25D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language do you speak at home?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A7328-1D50-44FA-BB02-32060A6C2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906" y="2340864"/>
            <a:ext cx="3568661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 only Dutch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 different languages (a language of the origin and Dutch)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092DA-FA34-40A4-A927-19E0EBECA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922474"/>
            <a:ext cx="6735272" cy="48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5E9BE-5628-447A-9C9D-E8DBF77B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64226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it important to follow the values of your new country?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93764-8C59-4804-B42F-EAEA850D8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906" y="2340864"/>
            <a:ext cx="3568661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82% YES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11% NOT ALWAYS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7% 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E9497-173D-4D32-95B9-99AAA9543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97744"/>
            <a:ext cx="6735272" cy="44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7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EC245-B25F-48E3-B42E-D443470C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/>
              <a:t>WHAT IS YOUR IDENTITY?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FFCEE-800F-4A5C-AE84-A72F2C514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55" y="2177142"/>
            <a:ext cx="3409782" cy="38236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2400" dirty="0"/>
              <a:t>31% just Dutch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/>
              <a:t>50% different nationalities, mixed roots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/>
              <a:t>19% mixed answers      (a kid from Amsterdam, I follow my religion, not my nation etc.)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D76F86-B18E-4EE3-9B49-DD2290F8F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231" y="1572428"/>
            <a:ext cx="6831503" cy="36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06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C6CA4-BCA2-4BBE-A63B-069A9CC6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bg1">
                    <a:lumMod val="85000"/>
                    <a:lumOff val="15000"/>
                  </a:schemeClr>
                </a:solidFill>
              </a:rPr>
              <a:t>CONCLUSION</a:t>
            </a:r>
            <a:endParaRPr lang="en-GB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1C4BDF-B72F-43EB-8E9B-4CED6825C0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036161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220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D9979-5072-48A8-9774-F046EF68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In </a:t>
            </a:r>
            <a:r>
              <a:rPr lang="nl-NL" b="1" dirty="0" err="1"/>
              <a:t>the</a:t>
            </a:r>
            <a:r>
              <a:rPr lang="nl-NL" b="1" dirty="0"/>
              <a:t> Past</a:t>
            </a:r>
            <a:endParaRPr lang="en-GB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4F58DF2-0F27-4DD1-AFB3-6804EDEA4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971868"/>
            <a:ext cx="3568661" cy="40034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Between 1590 and 1800 there were no more than 5% immigrants (mainly family migration).</a:t>
            </a:r>
          </a:p>
          <a:p>
            <a:r>
              <a:rPr lang="en-US" dirty="0"/>
              <a:t>Colonies and economic migrants (20</a:t>
            </a:r>
            <a:r>
              <a:rPr lang="en-US" baseline="30000" dirty="0"/>
              <a:t>th</a:t>
            </a:r>
            <a:r>
              <a:rPr lang="en-US" dirty="0"/>
              <a:t> c.)</a:t>
            </a:r>
          </a:p>
          <a:p>
            <a:r>
              <a:rPr lang="en-GB" dirty="0"/>
              <a:t>The immigrant population in the Netherlands is not based on nationality or country of birth, but on ethnicity (at least one parent who is born outside the Netherlands).</a:t>
            </a:r>
          </a:p>
          <a:p>
            <a:r>
              <a:rPr lang="en-US" dirty="0"/>
              <a:t>19.3% of the population ethnically not Dutch.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E2D81-5DDC-486E-8814-EDF1C7BA0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83466"/>
            <a:ext cx="6735272" cy="43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4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47E7E-4E43-42E8-AB64-29B275DC6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sz="2600" b="1" dirty="0"/>
              <a:t>A survey </a:t>
            </a:r>
            <a:r>
              <a:rPr lang="nl-NL" sz="2600" b="1" dirty="0" err="1"/>
              <a:t>among</a:t>
            </a:r>
            <a:r>
              <a:rPr lang="nl-NL" sz="2600" b="1" dirty="0"/>
              <a:t> </a:t>
            </a:r>
            <a:r>
              <a:rPr lang="nl-NL" sz="2600" b="1" dirty="0" err="1"/>
              <a:t>students</a:t>
            </a:r>
            <a:r>
              <a:rPr lang="nl-NL" sz="2600" b="1" dirty="0"/>
              <a:t> of </a:t>
            </a:r>
            <a:r>
              <a:rPr lang="nl-NL" sz="2600" b="1" dirty="0" err="1"/>
              <a:t>our</a:t>
            </a:r>
            <a:r>
              <a:rPr lang="nl-NL" sz="2600" b="1" dirty="0"/>
              <a:t> school</a:t>
            </a:r>
            <a:endParaRPr lang="en-GB" sz="2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8E1409-90EF-4233-A91D-37ACCBE4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US" b="1" dirty="0"/>
              <a:t>How long has your family lived in the NL?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43% for generations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48% longer than 30+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9% came to the NL recently (10+ years)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Content Placeholder 4" descr="A row of parked motorcycles sitting in front of a building&#10;&#10;Description automatically generated">
            <a:extLst>
              <a:ext uri="{FF2B5EF4-FFF2-40B4-BE49-F238E27FC236}">
                <a16:creationId xmlns:a16="http://schemas.microsoft.com/office/drawing/2014/main" id="{9CF98A3D-A77F-4CC7-B5FA-31C3ADCAF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0" r="17074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5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85967-0CF6-4DDF-B339-AA072E5A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What was the reason for coming to the NL?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CE870-CC94-40FF-A22D-BCDE3F1C3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906" y="2340864"/>
            <a:ext cx="3568661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86 % of students whose families immigrated to the NL chose the country for a so-called ‘better life’.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611349-39E7-42E2-88F8-D4D8790EF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88" r="9091" b="30475"/>
          <a:stretch/>
        </p:blipFill>
        <p:spPr>
          <a:xfrm>
            <a:off x="4654296" y="1444458"/>
            <a:ext cx="6735272" cy="37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5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E2D24-E7E7-4E4A-A7B2-75254F16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</a:t>
            </a:r>
            <a:r>
              <a:rPr lang="en-US" sz="2000" b="1" dirty="0">
                <a:solidFill>
                  <a:srgbClr val="FF0000"/>
                </a:solidFill>
              </a:rPr>
              <a:t>differences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between your country of origin and the NL?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FDB58-10D9-475B-BBFE-AA485CEE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906" y="2340864"/>
            <a:ext cx="3568661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 of wealth (people are richer)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Healthcare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Voting system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Freedom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Clothing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nationalistic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0C52E2-7F50-47C3-B21D-E7812C101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813026"/>
            <a:ext cx="6735272" cy="50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5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9E736-8B72-430E-851D-F949FA3F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</a:t>
            </a:r>
            <a:r>
              <a:rPr lang="en-US" sz="2000" b="1" dirty="0">
                <a:solidFill>
                  <a:srgbClr val="92D050"/>
                </a:solidFill>
              </a:rPr>
              <a:t>similarities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between the country of your origin and the NL?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A4D97-5C10-4E88-96A2-00EB16262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906" y="2340864"/>
            <a:ext cx="3568661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Feeling of freedom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standards of living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Shopping possibilities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Landscape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Immigrants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being judgmental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FAED33-BBEB-49D2-BB29-6ADEDA4CF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99275"/>
            <a:ext cx="6735272" cy="447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4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C6A6C-C78D-4018-B4ED-4F6D1273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feel part of the Dutch society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3D8AF-2EDF-4B9D-9E7F-6EA2E4B52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906" y="2340864"/>
            <a:ext cx="3568661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 of our students said “yes”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25% “partly”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5% “no”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26A5F5-B591-4791-B308-82FEE9EA7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97744"/>
            <a:ext cx="6735272" cy="44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8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E055D-EF2D-4FCB-9FEE-52AC0016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HELPS to be part of the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dutch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society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D7CAC-F8EA-48DD-BB81-A39199881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906" y="2340864"/>
            <a:ext cx="3568661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Being born and growing up in the NL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and education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 (Dutch)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Welfare system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Parents helping and wanting you to integrate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A77FDD-8789-4C1E-A08D-7B93888EC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107694"/>
            <a:ext cx="6735272" cy="44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8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1C7A2-8A27-4F41-A8E3-47ED33BF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we help the immigrants?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B8D34-2894-47A5-8079-B5EA35B4F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906" y="2249388"/>
            <a:ext cx="3568661" cy="3906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education and schooling courses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supporting integration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Coaching how to survive in a new society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Jobs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D52516-5F56-4DE4-B9DC-698360231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385524"/>
            <a:ext cx="6735272" cy="39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89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C34D5A"/>
      </a:accent1>
      <a:accent2>
        <a:srgbClr val="B15E3B"/>
      </a:accent2>
      <a:accent3>
        <a:srgbClr val="C09F4B"/>
      </a:accent3>
      <a:accent4>
        <a:srgbClr val="3BB19E"/>
      </a:accent4>
      <a:accent5>
        <a:srgbClr val="4DA5C3"/>
      </a:accent5>
      <a:accent6>
        <a:srgbClr val="3B62B1"/>
      </a:accent6>
      <a:hlink>
        <a:srgbClr val="3A8BAE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443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Gill Sans MT</vt:lpstr>
      <vt:lpstr>Wingdings</vt:lpstr>
      <vt:lpstr>Wingdings 2</vt:lpstr>
      <vt:lpstr>DividendVTI</vt:lpstr>
      <vt:lpstr>HISTORY OF MIGRATION IN NL </vt:lpstr>
      <vt:lpstr>In the Past</vt:lpstr>
      <vt:lpstr>A survey among students of our school</vt:lpstr>
      <vt:lpstr>What was the reason for coming to the NL?</vt:lpstr>
      <vt:lpstr>What are the differences between your country of origin and the NL?</vt:lpstr>
      <vt:lpstr>What are the similarities between the country of your origin and the NL?</vt:lpstr>
      <vt:lpstr>Do You feel part of the Dutch society?</vt:lpstr>
      <vt:lpstr>What HELPS to be part of the dutch society?</vt:lpstr>
      <vt:lpstr>How can we help the immigrants?</vt:lpstr>
      <vt:lpstr>What language do you speak at home?</vt:lpstr>
      <vt:lpstr>Is it important to follow the values of your new country? </vt:lpstr>
      <vt:lpstr>WHAT IS YOUR IDENTITY?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MIGRATION IN NL </dc:title>
  <dc:creator>DUJ</dc:creator>
  <cp:lastModifiedBy>DUJ</cp:lastModifiedBy>
  <cp:revision>3</cp:revision>
  <dcterms:created xsi:type="dcterms:W3CDTF">2019-11-08T21:55:56Z</dcterms:created>
  <dcterms:modified xsi:type="dcterms:W3CDTF">2019-11-09T06:58:08Z</dcterms:modified>
</cp:coreProperties>
</file>