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Roboto"/>
      <p:regular r:id="rId13"/>
      <p:bold r:id="rId14"/>
      <p:italic r:id="rId15"/>
      <p:boldItalic r:id="rId16"/>
    </p:embeddedFont>
    <p:embeddedFont>
      <p:font typeface="Merriweather"/>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erriweather-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Roboto-regular.fntdata"/><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italic.fntdata"/><Relationship Id="rId14" Type="http://schemas.openxmlformats.org/officeDocument/2006/relationships/font" Target="fonts/Roboto-bold.fntdata"/><Relationship Id="rId17" Type="http://schemas.openxmlformats.org/officeDocument/2006/relationships/font" Target="fonts/Merriweather-regular.fntdata"/><Relationship Id="rId16" Type="http://schemas.openxmlformats.org/officeDocument/2006/relationships/font" Target="fonts/Roboto-boldItalic.fntdata"/><Relationship Id="rId5" Type="http://schemas.openxmlformats.org/officeDocument/2006/relationships/notesMaster" Target="notesMasters/notesMaster1.xml"/><Relationship Id="rId19" Type="http://schemas.openxmlformats.org/officeDocument/2006/relationships/font" Target="fonts/Merriweather-italic.fntdata"/><Relationship Id="rId6" Type="http://schemas.openxmlformats.org/officeDocument/2006/relationships/slide" Target="slides/slide1.xml"/><Relationship Id="rId18" Type="http://schemas.openxmlformats.org/officeDocument/2006/relationships/font" Target="fonts/Merriweather-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Google Shape;6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Google Shape;67;g6e115685fe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6e115685fe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g6e115685fe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6e115685fe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g6e115685fe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6e115685fe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6e115685fe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6e115685fe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g6e115685fe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6e115685fe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g6e115685fe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6e115685fe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p2"/>
          <p:cNvSpPr txBox="1"/>
          <p:nvPr>
            <p:ph type="ctrTitle"/>
          </p:nvPr>
        </p:nvSpPr>
        <p:spPr>
          <a:xfrm>
            <a:off x="311700" y="539725"/>
            <a:ext cx="8520600" cy="12825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2" name="Google Shape;12;p2"/>
          <p:cNvSpPr txBox="1"/>
          <p:nvPr>
            <p:ph idx="1" type="subTitle"/>
          </p:nvPr>
        </p:nvSpPr>
        <p:spPr>
          <a:xfrm>
            <a:off x="311700" y="1878560"/>
            <a:ext cx="4242600" cy="73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54" name="Shape 54"/>
        <p:cNvGrpSpPr/>
        <p:nvPr/>
      </p:nvGrpSpPr>
      <p:grpSpPr>
        <a:xfrm>
          <a:off x="0" y="0"/>
          <a:ext cx="0" cy="0"/>
          <a:chOff x="0" y="0"/>
          <a:chExt cx="0" cy="0"/>
        </a:xfrm>
      </p:grpSpPr>
      <p:sp>
        <p:nvSpPr>
          <p:cNvPr id="55" name="Google Shape;55;p11"/>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p:nvPr>
            <p:ph idx="1" type="body"/>
          </p:nvPr>
        </p:nvSpPr>
        <p:spPr>
          <a:xfrm>
            <a:off x="311700" y="2121425"/>
            <a:ext cx="5334900" cy="942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57" name="Google Shape;5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accent3"/>
        </a:solidFill>
      </p:bgPr>
    </p:bg>
    <p:spTree>
      <p:nvGrpSpPr>
        <p:cNvPr id="14" name="Shape 14"/>
        <p:cNvGrpSpPr/>
        <p:nvPr/>
      </p:nvGrpSpPr>
      <p:grpSpPr>
        <a:xfrm>
          <a:off x="0" y="0"/>
          <a:ext cx="0" cy="0"/>
          <a:chOff x="0" y="0"/>
          <a:chExt cx="0" cy="0"/>
        </a:xfrm>
      </p:grpSpPr>
      <p:sp>
        <p:nvSpPr>
          <p:cNvPr id="15" name="Google Shape;15;p3"/>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Google Shape;17;p3"/>
          <p:cNvSpPr txBox="1"/>
          <p:nvPr>
            <p:ph type="title"/>
          </p:nvPr>
        </p:nvSpPr>
        <p:spPr>
          <a:xfrm>
            <a:off x="311700" y="539725"/>
            <a:ext cx="8520600" cy="12825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Google Shape;23;p4"/>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4" name="Google Shape;24;p4"/>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25" name="Google Shape;25;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9" name="Google Shape;29;p5"/>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0" name="Google Shape;30;p5"/>
          <p:cNvSpPr txBox="1"/>
          <p:nvPr>
            <p:ph idx="2" type="body"/>
          </p:nvPr>
        </p:nvSpPr>
        <p:spPr>
          <a:xfrm>
            <a:off x="4832400" y="1505700"/>
            <a:ext cx="3999900" cy="3076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6"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txBox="1"/>
          <p:nvPr>
            <p:ph type="title"/>
          </p:nvPr>
        </p:nvSpPr>
        <p:spPr>
          <a:xfrm>
            <a:off x="311725" y="500925"/>
            <a:ext cx="3127500" cy="18291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9" name="Google Shape;39;p7"/>
          <p:cNvSpPr txBox="1"/>
          <p:nvPr>
            <p:ph idx="1" type="body"/>
          </p:nvPr>
        </p:nvSpPr>
        <p:spPr>
          <a:xfrm>
            <a:off x="311700" y="2390650"/>
            <a:ext cx="3127500" cy="229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41" name="Shape 41"/>
        <p:cNvGrpSpPr/>
        <p:nvPr/>
      </p:nvGrpSpPr>
      <p:grpSpPr>
        <a:xfrm>
          <a:off x="0" y="0"/>
          <a:ext cx="0" cy="0"/>
          <a:chOff x="0" y="0"/>
          <a:chExt cx="0" cy="0"/>
        </a:xfrm>
      </p:grpSpPr>
      <p:sp>
        <p:nvSpPr>
          <p:cNvPr id="42" name="Google Shape;42;p8"/>
          <p:cNvSpPr txBox="1"/>
          <p:nvPr>
            <p:ph type="title"/>
          </p:nvPr>
        </p:nvSpPr>
        <p:spPr>
          <a:xfrm>
            <a:off x="311675" y="798600"/>
            <a:ext cx="6247800" cy="3546300"/>
          </a:xfrm>
          <a:prstGeom prst="rect">
            <a:avLst/>
          </a:prstGeom>
        </p:spPr>
        <p:txBody>
          <a:bodyPr anchorCtr="0" anchor="ctr"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3" name="Google Shape;43;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9"/>
          <p:cNvSpPr txBox="1"/>
          <p:nvPr>
            <p:ph type="title"/>
          </p:nvPr>
        </p:nvSpPr>
        <p:spPr>
          <a:xfrm>
            <a:off x="311300" y="500925"/>
            <a:ext cx="3704400" cy="2049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7" name="Google Shape;47;p9"/>
          <p:cNvSpPr txBox="1"/>
          <p:nvPr>
            <p:ph idx="1" type="subTitle"/>
          </p:nvPr>
        </p:nvSpPr>
        <p:spPr>
          <a:xfrm>
            <a:off x="304800" y="2626725"/>
            <a:ext cx="3704400" cy="926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48" name="Google Shape;48;p9"/>
          <p:cNvSpPr txBox="1"/>
          <p:nvPr>
            <p:ph idx="2" type="body"/>
          </p:nvPr>
        </p:nvSpPr>
        <p:spPr>
          <a:xfrm>
            <a:off x="4879025" y="500925"/>
            <a:ext cx="3954000" cy="4111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9" name="Google Shape;49;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0"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0"/>
          <p:cNvSpPr txBox="1"/>
          <p:nvPr>
            <p:ph idx="1" type="body"/>
          </p:nvPr>
        </p:nvSpPr>
        <p:spPr>
          <a:xfrm>
            <a:off x="311700" y="4521400"/>
            <a:ext cx="7979400" cy="460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3" name="Google Shape;5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aradig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10.png"/><Relationship Id="rId5"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 name="Shape 63"/>
        <p:cNvGrpSpPr/>
        <p:nvPr/>
      </p:nvGrpSpPr>
      <p:grpSpPr>
        <a:xfrm>
          <a:off x="0" y="0"/>
          <a:ext cx="0" cy="0"/>
          <a:chOff x="0" y="0"/>
          <a:chExt cx="0" cy="0"/>
        </a:xfrm>
      </p:grpSpPr>
      <p:sp>
        <p:nvSpPr>
          <p:cNvPr id="64" name="Google Shape;64;p13"/>
          <p:cNvSpPr txBox="1"/>
          <p:nvPr>
            <p:ph type="ctrTitle"/>
          </p:nvPr>
        </p:nvSpPr>
        <p:spPr>
          <a:xfrm>
            <a:off x="311700" y="539725"/>
            <a:ext cx="8520600" cy="128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 impact of immigrants on the Dutch society.</a:t>
            </a:r>
            <a:endParaRPr/>
          </a:p>
        </p:txBody>
      </p:sp>
      <p:sp>
        <p:nvSpPr>
          <p:cNvPr id="65" name="Google Shape;65;p13"/>
          <p:cNvSpPr txBox="1"/>
          <p:nvPr>
            <p:ph idx="1" type="subTitle"/>
          </p:nvPr>
        </p:nvSpPr>
        <p:spPr>
          <a:xfrm>
            <a:off x="311700" y="1878560"/>
            <a:ext cx="4242600" cy="73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Dutch team Erasmus+ Roots and Roads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 name="Shape 69"/>
        <p:cNvGrpSpPr/>
        <p:nvPr/>
      </p:nvGrpSpPr>
      <p:grpSpPr>
        <a:xfrm>
          <a:off x="0" y="0"/>
          <a:ext cx="0" cy="0"/>
          <a:chOff x="0" y="0"/>
          <a:chExt cx="0" cy="0"/>
        </a:xfrm>
      </p:grpSpPr>
      <p:sp>
        <p:nvSpPr>
          <p:cNvPr id="70" name="Google Shape;70;p14"/>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 results</a:t>
            </a:r>
            <a:endParaRPr/>
          </a:p>
        </p:txBody>
      </p:sp>
      <p:sp>
        <p:nvSpPr>
          <p:cNvPr id="71" name="Google Shape;71;p14"/>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br>
              <a:rPr lang="en-GB"/>
            </a:br>
            <a:r>
              <a:rPr lang="en-GB"/>
              <a:t>Have an overall positive impact on the Dutch economy</a:t>
            </a:r>
            <a:endParaRPr/>
          </a:p>
        </p:txBody>
      </p:sp>
      <p:sp>
        <p:nvSpPr>
          <p:cNvPr id="72" name="Google Shape;72;p14"/>
          <p:cNvSpPr txBox="1"/>
          <p:nvPr>
            <p:ph idx="2" type="body"/>
          </p:nvPr>
        </p:nvSpPr>
        <p:spPr>
          <a:xfrm>
            <a:off x="4832400" y="1505700"/>
            <a:ext cx="3999900" cy="3076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br>
              <a:rPr lang="en-GB"/>
            </a:br>
            <a:r>
              <a:rPr lang="en-GB"/>
              <a:t>Are a burden to our welfare system</a:t>
            </a:r>
            <a:endParaRPr/>
          </a:p>
        </p:txBody>
      </p:sp>
      <p:pic>
        <p:nvPicPr>
          <p:cNvPr descr="Diagram met antwoorden op het Formulier. Titel van de vraag: Evaluate the impact of immigrants on the following areas. Rate your degree of agreement with the following statements. Use “Agree” to express high impact and “Disagree” to express low impact. Immigrants ...... Aantal antwoorden: ." id="73" name="Google Shape;73;p14"/>
          <p:cNvPicPr preferRelativeResize="0"/>
          <p:nvPr/>
        </p:nvPicPr>
        <p:blipFill rotWithShape="1">
          <a:blip r:embed="rId3">
            <a:alphaModFix/>
          </a:blip>
          <a:srcRect b="64555" l="2192" r="63920" t="27466"/>
          <a:stretch/>
        </p:blipFill>
        <p:spPr>
          <a:xfrm>
            <a:off x="0" y="1283475"/>
            <a:ext cx="7200425" cy="367325"/>
          </a:xfrm>
          <a:prstGeom prst="rect">
            <a:avLst/>
          </a:prstGeom>
          <a:noFill/>
          <a:ln>
            <a:noFill/>
          </a:ln>
        </p:spPr>
      </p:pic>
      <p:pic>
        <p:nvPicPr>
          <p:cNvPr descr="Diagram met antwoorden op het Formulier. Titel van de vraag: Evaluate the impact of immigrants on the following areas. Rate your degree of agreement with the following statements. Use “Agree” to express high impact and “Disagree” to express low impact. Immigrants ...... Aantal antwoorden: ." id="74" name="Google Shape;74;p14"/>
          <p:cNvPicPr preferRelativeResize="0"/>
          <p:nvPr/>
        </p:nvPicPr>
        <p:blipFill rotWithShape="1">
          <a:blip r:embed="rId4">
            <a:alphaModFix/>
          </a:blip>
          <a:srcRect b="18514" l="3817" r="87539" t="44246"/>
          <a:stretch/>
        </p:blipFill>
        <p:spPr>
          <a:xfrm>
            <a:off x="764725" y="2255550"/>
            <a:ext cx="3093850" cy="2887950"/>
          </a:xfrm>
          <a:prstGeom prst="rect">
            <a:avLst/>
          </a:prstGeom>
          <a:noFill/>
          <a:ln>
            <a:noFill/>
          </a:ln>
        </p:spPr>
      </p:pic>
      <p:pic>
        <p:nvPicPr>
          <p:cNvPr descr="Diagram met antwoorden op het Formulier. Titel van de vraag: Evaluate the impact of immigrants on the following areas. Rate your degree of agreement with the following statements. Use “Agree” to express high impact and “Disagree” to express low impact. Immigrants ...... Aantal antwoorden: ." id="75" name="Google Shape;75;p14"/>
          <p:cNvPicPr preferRelativeResize="0"/>
          <p:nvPr/>
        </p:nvPicPr>
        <p:blipFill rotWithShape="1">
          <a:blip r:embed="rId5">
            <a:alphaModFix/>
          </a:blip>
          <a:srcRect b="17468" l="13666" r="79763" t="48788"/>
          <a:stretch/>
        </p:blipFill>
        <p:spPr>
          <a:xfrm>
            <a:off x="5534625" y="2371500"/>
            <a:ext cx="2595449" cy="28879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sp>
        <p:nvSpPr>
          <p:cNvPr id="80" name="Google Shape;80;p15"/>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 results</a:t>
            </a:r>
            <a:endParaRPr/>
          </a:p>
        </p:txBody>
      </p:sp>
      <p:sp>
        <p:nvSpPr>
          <p:cNvPr id="81" name="Google Shape;81;p15"/>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br>
              <a:rPr lang="en-GB"/>
            </a:br>
            <a:r>
              <a:rPr lang="en-GB"/>
              <a:t>Take jobs away from workers in the Netherlands</a:t>
            </a:r>
            <a:endParaRPr/>
          </a:p>
        </p:txBody>
      </p:sp>
      <p:sp>
        <p:nvSpPr>
          <p:cNvPr id="82" name="Google Shape;82;p15"/>
          <p:cNvSpPr txBox="1"/>
          <p:nvPr>
            <p:ph idx="2" type="body"/>
          </p:nvPr>
        </p:nvSpPr>
        <p:spPr>
          <a:xfrm>
            <a:off x="4832400" y="1505700"/>
            <a:ext cx="3999900" cy="3076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br>
              <a:rPr lang="en-GB"/>
            </a:br>
            <a:r>
              <a:rPr lang="en-GB"/>
              <a:t>Help to fill jobs for</a:t>
            </a:r>
            <a:br>
              <a:rPr lang="en-GB"/>
            </a:br>
            <a:r>
              <a:rPr lang="en-GB"/>
              <a:t>which it’s hard to find</a:t>
            </a:r>
            <a:br>
              <a:rPr lang="en-GB"/>
            </a:br>
            <a:r>
              <a:rPr lang="en-GB"/>
              <a:t>in the Netherlands</a:t>
            </a:r>
            <a:endParaRPr/>
          </a:p>
        </p:txBody>
      </p:sp>
      <p:pic>
        <p:nvPicPr>
          <p:cNvPr descr="Diagram met antwoorden op het Formulier. Titel van de vraag: Evaluate the impact of immigrants on the following areas. Rate your degree of agreement with the following statements. Use “Agree” to express high impact and “Disagree” to express low impact. Immigrants ...... Aantal antwoorden: ." id="83" name="Google Shape;83;p15"/>
          <p:cNvPicPr preferRelativeResize="0"/>
          <p:nvPr/>
        </p:nvPicPr>
        <p:blipFill rotWithShape="1">
          <a:blip r:embed="rId3">
            <a:alphaModFix/>
          </a:blip>
          <a:srcRect b="64555" l="2192" r="63920" t="27466"/>
          <a:stretch/>
        </p:blipFill>
        <p:spPr>
          <a:xfrm>
            <a:off x="0" y="1283475"/>
            <a:ext cx="7200425" cy="367325"/>
          </a:xfrm>
          <a:prstGeom prst="rect">
            <a:avLst/>
          </a:prstGeom>
          <a:noFill/>
          <a:ln>
            <a:noFill/>
          </a:ln>
        </p:spPr>
      </p:pic>
      <p:pic>
        <p:nvPicPr>
          <p:cNvPr descr="Diagram met antwoorden op het Formulier. Titel van de vraag: Evaluate the impact of immigrants on the following areas. Rate your degree of agreement with the following statements. Use “Agree” to express high impact and “Disagree” to express low impact. Immigrants ...... Aantal antwoorden: ." id="84" name="Google Shape;84;p15"/>
          <p:cNvPicPr preferRelativeResize="0"/>
          <p:nvPr/>
        </p:nvPicPr>
        <p:blipFill rotWithShape="1">
          <a:blip r:embed="rId4">
            <a:alphaModFix/>
          </a:blip>
          <a:srcRect b="18269" l="23236" r="71576" t="41830"/>
          <a:stretch/>
        </p:blipFill>
        <p:spPr>
          <a:xfrm>
            <a:off x="1404436" y="2119450"/>
            <a:ext cx="1814424" cy="3024050"/>
          </a:xfrm>
          <a:prstGeom prst="rect">
            <a:avLst/>
          </a:prstGeom>
          <a:noFill/>
          <a:ln>
            <a:noFill/>
          </a:ln>
        </p:spPr>
      </p:pic>
      <p:pic>
        <p:nvPicPr>
          <p:cNvPr descr="Diagram met antwoorden op het Formulier. Titel van de vraag: Evaluate the impact of immigrants on the following areas. Rate your degree of agreement with the following statements. Use “Agree” to express high impact and “Disagree” to express low impact. Immigrants ...... Aantal antwoorden: ." id="85" name="Google Shape;85;p15"/>
          <p:cNvPicPr preferRelativeResize="0"/>
          <p:nvPr/>
        </p:nvPicPr>
        <p:blipFill rotWithShape="1">
          <a:blip r:embed="rId5">
            <a:alphaModFix/>
          </a:blip>
          <a:srcRect b="19048" l="33440" r="59643" t="32008"/>
          <a:stretch/>
        </p:blipFill>
        <p:spPr>
          <a:xfrm>
            <a:off x="6595125" y="1650800"/>
            <a:ext cx="2237201" cy="34303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16"/>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 results</a:t>
            </a:r>
            <a:endParaRPr/>
          </a:p>
        </p:txBody>
      </p:sp>
      <p:sp>
        <p:nvSpPr>
          <p:cNvPr id="91" name="Google Shape;91;p16"/>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br>
              <a:rPr lang="en-GB"/>
            </a:br>
            <a:r>
              <a:rPr lang="en-GB"/>
              <a:t>Enrich Dutch culture (art, music, literature)</a:t>
            </a:r>
            <a:endParaRPr/>
          </a:p>
        </p:txBody>
      </p:sp>
      <p:sp>
        <p:nvSpPr>
          <p:cNvPr id="92" name="Google Shape;92;p16"/>
          <p:cNvSpPr txBox="1"/>
          <p:nvPr>
            <p:ph idx="2" type="body"/>
          </p:nvPr>
        </p:nvSpPr>
        <p:spPr>
          <a:xfrm>
            <a:off x="4832400" y="1505700"/>
            <a:ext cx="3999900" cy="3076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br>
              <a:rPr lang="en-GB"/>
            </a:br>
            <a:r>
              <a:rPr lang="en-GB"/>
              <a:t>Worsen the crime problems in the Netherlands</a:t>
            </a:r>
            <a:endParaRPr/>
          </a:p>
        </p:txBody>
      </p:sp>
      <p:pic>
        <p:nvPicPr>
          <p:cNvPr descr="Diagram met antwoorden op het Formulier. Titel van de vraag: Evaluate the impact of immigrants on the following areas. Rate your degree of agreement with the following statements. Use “Agree” to express high impact and “Disagree” to express low impact. Immigrants ...... Aantal antwoorden: ." id="93" name="Google Shape;93;p16"/>
          <p:cNvPicPr preferRelativeResize="0"/>
          <p:nvPr/>
        </p:nvPicPr>
        <p:blipFill rotWithShape="1">
          <a:blip r:embed="rId3">
            <a:alphaModFix/>
          </a:blip>
          <a:srcRect b="64555" l="2192" r="63920" t="27466"/>
          <a:stretch/>
        </p:blipFill>
        <p:spPr>
          <a:xfrm>
            <a:off x="0" y="1283475"/>
            <a:ext cx="7200425" cy="367325"/>
          </a:xfrm>
          <a:prstGeom prst="rect">
            <a:avLst/>
          </a:prstGeom>
          <a:noFill/>
          <a:ln>
            <a:noFill/>
          </a:ln>
        </p:spPr>
      </p:pic>
      <p:pic>
        <p:nvPicPr>
          <p:cNvPr descr="Diagram met antwoorden op het Formulier. Titel van de vraag: Evaluate the impact of immigrants on the following areas. Rate your degree of agreement with the following statements. Use “Agree” to express high impact and “Disagree” to express low impact. Immigrants ...... Aantal antwoorden: ." id="94" name="Google Shape;94;p16"/>
          <p:cNvPicPr preferRelativeResize="0"/>
          <p:nvPr/>
        </p:nvPicPr>
        <p:blipFill rotWithShape="1">
          <a:blip r:embed="rId4">
            <a:alphaModFix/>
          </a:blip>
          <a:srcRect b="19049" l="42775" r="49847" t="38392"/>
          <a:stretch/>
        </p:blipFill>
        <p:spPr>
          <a:xfrm>
            <a:off x="1125387" y="2016700"/>
            <a:ext cx="2372525" cy="2965725"/>
          </a:xfrm>
          <a:prstGeom prst="rect">
            <a:avLst/>
          </a:prstGeom>
          <a:noFill/>
          <a:ln>
            <a:noFill/>
          </a:ln>
        </p:spPr>
      </p:pic>
      <p:pic>
        <p:nvPicPr>
          <p:cNvPr descr="Diagram met antwoorden op het Formulier. Titel van de vraag: Evaluate the impact of immigrants on the following areas. Rate your degree of agreement with the following statements. Use “Agree” to express high impact and “Disagree” to express low impact. Immigrants ...... Aantal antwoorden: ." id="95" name="Google Shape;95;p16"/>
          <p:cNvPicPr preferRelativeResize="0"/>
          <p:nvPr/>
        </p:nvPicPr>
        <p:blipFill rotWithShape="1">
          <a:blip r:embed="rId5">
            <a:alphaModFix/>
          </a:blip>
          <a:srcRect b="18268" l="52741" r="40342" t="46618"/>
          <a:stretch/>
        </p:blipFill>
        <p:spPr>
          <a:xfrm>
            <a:off x="5538775" y="2245325"/>
            <a:ext cx="2587126" cy="28457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17"/>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 results</a:t>
            </a:r>
            <a:endParaRPr/>
          </a:p>
        </p:txBody>
      </p:sp>
      <p:sp>
        <p:nvSpPr>
          <p:cNvPr id="101" name="Google Shape;101;p17"/>
          <p:cNvSpPr txBox="1"/>
          <p:nvPr>
            <p:ph idx="1" type="body"/>
          </p:nvPr>
        </p:nvSpPr>
        <p:spPr>
          <a:xfrm>
            <a:off x="311725" y="1368700"/>
            <a:ext cx="3999900" cy="3076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br>
              <a:rPr lang="en-GB"/>
            </a:br>
            <a:r>
              <a:rPr lang="en-GB"/>
              <a:t>Influence Dutch food (other dishes, other ingredients</a:t>
            </a:r>
            <a:endParaRPr/>
          </a:p>
        </p:txBody>
      </p:sp>
      <p:sp>
        <p:nvSpPr>
          <p:cNvPr id="102" name="Google Shape;102;p17"/>
          <p:cNvSpPr txBox="1"/>
          <p:nvPr>
            <p:ph idx="2" type="body"/>
          </p:nvPr>
        </p:nvSpPr>
        <p:spPr>
          <a:xfrm>
            <a:off x="4832425" y="1368700"/>
            <a:ext cx="3999900" cy="3076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br>
              <a:rPr lang="en-GB"/>
            </a:br>
            <a:r>
              <a:rPr lang="en-GB"/>
              <a:t>Influence Dutch religion </a:t>
            </a:r>
            <a:endParaRPr/>
          </a:p>
        </p:txBody>
      </p:sp>
      <p:pic>
        <p:nvPicPr>
          <p:cNvPr descr="Diagram met antwoorden op het Formulier. Titel van de vraag: Evaluate the impact of immigrants on the following areas. Rate your degree of agreement with the following statements. Use “Agree” to express high impact and “Disagree” to express low impact. Immigrants ...... Aantal antwoorden: ." id="103" name="Google Shape;103;p17"/>
          <p:cNvPicPr preferRelativeResize="0"/>
          <p:nvPr/>
        </p:nvPicPr>
        <p:blipFill rotWithShape="1">
          <a:blip r:embed="rId3">
            <a:alphaModFix/>
          </a:blip>
          <a:srcRect b="64555" l="2192" r="63920" t="27466"/>
          <a:stretch/>
        </p:blipFill>
        <p:spPr>
          <a:xfrm>
            <a:off x="0" y="1283475"/>
            <a:ext cx="7200425" cy="367325"/>
          </a:xfrm>
          <a:prstGeom prst="rect">
            <a:avLst/>
          </a:prstGeom>
          <a:noFill/>
          <a:ln>
            <a:noFill/>
          </a:ln>
        </p:spPr>
      </p:pic>
      <p:pic>
        <p:nvPicPr>
          <p:cNvPr descr="Diagram met antwoorden op het Formulier. Titel van de vraag: Evaluate the impact of immigrants on the following areas. Rate your degree of agreement with the following statements. Use “Agree” to express high impact and “Disagree” to express low impact. Immigrants ...... Aantal antwoorden: ." id="104" name="Google Shape;104;p17"/>
          <p:cNvPicPr preferRelativeResize="0"/>
          <p:nvPr/>
        </p:nvPicPr>
        <p:blipFill rotWithShape="1">
          <a:blip r:embed="rId4">
            <a:alphaModFix/>
          </a:blip>
          <a:srcRect b="18268" l="62539" r="30659" t="46618"/>
          <a:stretch/>
        </p:blipFill>
        <p:spPr>
          <a:xfrm>
            <a:off x="862438" y="2108925"/>
            <a:ext cx="2898475" cy="3242350"/>
          </a:xfrm>
          <a:prstGeom prst="rect">
            <a:avLst/>
          </a:prstGeom>
          <a:noFill/>
          <a:ln>
            <a:noFill/>
          </a:ln>
        </p:spPr>
      </p:pic>
      <p:pic>
        <p:nvPicPr>
          <p:cNvPr descr="Diagram met antwoorden op het Formulier. Titel van de vraag: Evaluate the impact of immigrants on the following areas. Rate your degree of agreement with the following statements. Use “Agree” to express high impact and “Disagree” to express low impact. Immigrants ...... Aantal antwoorden: ." id="105" name="Google Shape;105;p17"/>
          <p:cNvPicPr preferRelativeResize="0"/>
          <p:nvPr/>
        </p:nvPicPr>
        <p:blipFill rotWithShape="1">
          <a:blip r:embed="rId5">
            <a:alphaModFix/>
          </a:blip>
          <a:srcRect b="18802" l="72106" r="20977" t="54064"/>
          <a:stretch/>
        </p:blipFill>
        <p:spPr>
          <a:xfrm>
            <a:off x="4836550" y="2108925"/>
            <a:ext cx="3764326" cy="31997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Google Shape;110;p18"/>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 results</a:t>
            </a:r>
            <a:endParaRPr/>
          </a:p>
        </p:txBody>
      </p:sp>
      <p:sp>
        <p:nvSpPr>
          <p:cNvPr id="111" name="Google Shape;111;p18"/>
          <p:cNvSpPr txBox="1"/>
          <p:nvPr>
            <p:ph idx="1" type="body"/>
          </p:nvPr>
        </p:nvSpPr>
        <p:spPr>
          <a:xfrm>
            <a:off x="311725" y="1389750"/>
            <a:ext cx="3999900" cy="3076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br>
              <a:rPr lang="en-GB"/>
            </a:br>
            <a:r>
              <a:rPr lang="en-GB"/>
              <a:t>Make the Dutch habits change (traditional events, like SInterklaas etc.)</a:t>
            </a:r>
            <a:endParaRPr/>
          </a:p>
        </p:txBody>
      </p:sp>
      <p:sp>
        <p:nvSpPr>
          <p:cNvPr id="112" name="Google Shape;112;p18"/>
          <p:cNvSpPr txBox="1"/>
          <p:nvPr>
            <p:ph idx="2" type="body"/>
          </p:nvPr>
        </p:nvSpPr>
        <p:spPr>
          <a:xfrm>
            <a:off x="4832425" y="1389750"/>
            <a:ext cx="3999900" cy="3076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br>
              <a:rPr lang="en-GB"/>
            </a:br>
            <a:r>
              <a:rPr lang="en-GB"/>
              <a:t>Influence the dutch languages (new, different words coming from other languages)</a:t>
            </a:r>
            <a:endParaRPr/>
          </a:p>
        </p:txBody>
      </p:sp>
      <p:pic>
        <p:nvPicPr>
          <p:cNvPr descr="Diagram met antwoorden op het Formulier. Titel van de vraag: Evaluate the impact of immigrants on the following areas. Rate your degree of agreement with the following statements. Use “Agree” to express high impact and “Disagree” to express low impact. Immigrants ...... Aantal antwoorden: ." id="113" name="Google Shape;113;p18"/>
          <p:cNvPicPr preferRelativeResize="0"/>
          <p:nvPr/>
        </p:nvPicPr>
        <p:blipFill rotWithShape="1">
          <a:blip r:embed="rId3">
            <a:alphaModFix/>
          </a:blip>
          <a:srcRect b="64555" l="2192" r="63920" t="27466"/>
          <a:stretch/>
        </p:blipFill>
        <p:spPr>
          <a:xfrm>
            <a:off x="0" y="1283475"/>
            <a:ext cx="7200425" cy="367325"/>
          </a:xfrm>
          <a:prstGeom prst="rect">
            <a:avLst/>
          </a:prstGeom>
          <a:noFill/>
          <a:ln>
            <a:noFill/>
          </a:ln>
        </p:spPr>
      </p:pic>
      <p:pic>
        <p:nvPicPr>
          <p:cNvPr descr="Diagram met antwoorden op het Formulier. Titel van de vraag: Evaluate the impact of immigrants on the following areas. Rate your degree of agreement with the following statements. Use “Agree” to express high impact and “Disagree” to express low impact. Immigrants ...... Aantal antwoorden: ." id="114" name="Google Shape;114;p18"/>
          <p:cNvPicPr preferRelativeResize="0"/>
          <p:nvPr/>
        </p:nvPicPr>
        <p:blipFill rotWithShape="1">
          <a:blip r:embed="rId4">
            <a:alphaModFix/>
          </a:blip>
          <a:srcRect b="19448" l="82134" r="11295" t="49071"/>
          <a:stretch/>
        </p:blipFill>
        <p:spPr>
          <a:xfrm>
            <a:off x="920399" y="2254775"/>
            <a:ext cx="2782550" cy="2888725"/>
          </a:xfrm>
          <a:prstGeom prst="rect">
            <a:avLst/>
          </a:prstGeom>
          <a:noFill/>
          <a:ln>
            <a:noFill/>
          </a:ln>
        </p:spPr>
      </p:pic>
      <p:pic>
        <p:nvPicPr>
          <p:cNvPr descr="Diagram met antwoorden op het Formulier. Titel van de vraag: Evaluate the impact of immigrants on the following areas. Rate your degree of agreement with the following statements. Use “Agree” to express high impact and “Disagree” to express low impact. Immigrants ...... Aantal antwoorden: ." id="115" name="Google Shape;115;p18"/>
          <p:cNvPicPr preferRelativeResize="0"/>
          <p:nvPr/>
        </p:nvPicPr>
        <p:blipFill rotWithShape="1">
          <a:blip r:embed="rId5">
            <a:alphaModFix/>
          </a:blip>
          <a:srcRect b="19394" l="91759" r="1209" t="50111"/>
          <a:stretch/>
        </p:blipFill>
        <p:spPr>
          <a:xfrm>
            <a:off x="5295296" y="2254775"/>
            <a:ext cx="3074153" cy="28887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Google Shape;120;p19"/>
          <p:cNvSpPr txBox="1"/>
          <p:nvPr>
            <p:ph type="title"/>
          </p:nvPr>
        </p:nvSpPr>
        <p:spPr>
          <a:xfrm>
            <a:off x="311700" y="539725"/>
            <a:ext cx="8520600" cy="128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6000"/>
              <a:t>The end</a:t>
            </a:r>
            <a:endParaRPr sz="6000"/>
          </a:p>
        </p:txBody>
      </p:sp>
    </p:spTree>
  </p:cSld>
  <p:clrMapOvr>
    <a:masterClrMapping/>
  </p:clrMapOvr>
</p:sld>
</file>

<file path=ppt/theme/theme1.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