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0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1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5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0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5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0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1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0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8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7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F2849-E54C-4BA8-BA64-F31D2EE1C894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3681-0D9E-48BA-BE1A-163998D0D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1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61" y="307349"/>
            <a:ext cx="6923736" cy="5567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760" y="5874681"/>
            <a:ext cx="11230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At the start of the 20th century, British society was divided into classes – aristocracy, middle class and working class. By the end of the 20th century, class boundaries became blurred as attitudes, fame and popularity played a bigger part in defining social groups rather than income.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47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47" y="103031"/>
            <a:ext cx="11603865" cy="63106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Changes in social values in the UK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659" y="845959"/>
            <a:ext cx="9144000" cy="58896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b="1" dirty="0" smtClean="0"/>
              <a:t>60s/70s: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Disregard for the establishment. Raise of divorce and abortion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Pop culture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Elimination of grammar schools, more egalitarian school system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Immigration of people to the UK mainly from ex colonies began to escalate , leading to racism.</a:t>
            </a:r>
          </a:p>
          <a:p>
            <a:pPr algn="l"/>
            <a:endParaRPr lang="en-GB" dirty="0" smtClean="0"/>
          </a:p>
          <a:p>
            <a:pPr algn="l"/>
            <a:r>
              <a:rPr lang="en-GB" b="1" dirty="0" smtClean="0"/>
              <a:t>80s: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Multiculturalism.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With immigration increase of other religious beliefs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Thatcherism and privatisation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The opportunity of buying council houses, more property owners</a:t>
            </a:r>
          </a:p>
          <a:p>
            <a:pPr marL="342900" indent="-342900" algn="l">
              <a:buFontTx/>
              <a:buChar char="-"/>
            </a:pPr>
            <a:endParaRPr lang="en-GB" dirty="0" smtClean="0"/>
          </a:p>
          <a:p>
            <a:pPr algn="l"/>
            <a:r>
              <a:rPr lang="en-GB" b="1" dirty="0" smtClean="0"/>
              <a:t>90s and new millennium: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More accepted views on homosexuality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Changes in family structure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Growing disparity in affluence ( globalisation)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Declining importance of social class</a:t>
            </a:r>
          </a:p>
          <a:p>
            <a:pPr marL="342900" indent="-342900" algn="l">
              <a:buFontTx/>
              <a:buChar char="-"/>
            </a:pPr>
            <a:r>
              <a:rPr lang="en-GB" dirty="0" smtClean="0">
                <a:effectLst/>
              </a:rPr>
              <a:t>The 2011 London riots opened many public debates on the effects of growing minority Races and Religions in an established civilised society</a:t>
            </a:r>
            <a:endParaRPr lang="en-GB" dirty="0" smtClean="0"/>
          </a:p>
          <a:p>
            <a:pPr marL="342900" indent="-342900" algn="l">
              <a:buFontTx/>
              <a:buChar char="-"/>
            </a:pPr>
            <a:endParaRPr lang="en-GB" dirty="0"/>
          </a:p>
          <a:p>
            <a:pPr marL="342900" indent="-342900" algn="l">
              <a:buFontTx/>
              <a:buChar char="-"/>
            </a:pPr>
            <a:endParaRPr lang="en-GB" dirty="0" smtClean="0"/>
          </a:p>
          <a:p>
            <a:pPr marL="342900" indent="-342900" algn="l">
              <a:buFontTx/>
              <a:buChar char="-"/>
            </a:pPr>
            <a:endParaRPr lang="en-GB" dirty="0" smtClean="0"/>
          </a:p>
          <a:p>
            <a:pPr marL="342900" indent="-342900" algn="l">
              <a:buFontTx/>
              <a:buChar char="-"/>
            </a:pPr>
            <a:endParaRPr lang="en-GB" dirty="0" smtClean="0"/>
          </a:p>
          <a:p>
            <a:pPr marL="342900" indent="-342900" algn="l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7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28" y="499100"/>
            <a:ext cx="5485327" cy="61335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When those born in 1958 reached 30: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12.5</a:t>
            </a:r>
            <a:r>
              <a:rPr lang="en-GB" dirty="0"/>
              <a:t> per cent were single and never wed</a:t>
            </a:r>
          </a:p>
          <a:p>
            <a:pPr marL="0" indent="0">
              <a:buNone/>
            </a:pPr>
            <a:r>
              <a:rPr lang="en-GB" b="1" dirty="0"/>
              <a:t>10</a:t>
            </a:r>
            <a:r>
              <a:rPr lang="en-GB" dirty="0"/>
              <a:t> per cent were cohabiting</a:t>
            </a:r>
          </a:p>
          <a:p>
            <a:pPr marL="0" indent="0">
              <a:buNone/>
            </a:pPr>
            <a:r>
              <a:rPr lang="en-GB" b="1" dirty="0"/>
              <a:t>70</a:t>
            </a:r>
            <a:r>
              <a:rPr lang="en-GB" dirty="0"/>
              <a:t> per cent were married</a:t>
            </a:r>
          </a:p>
          <a:p>
            <a:pPr marL="0" indent="0">
              <a:buNone/>
            </a:pPr>
            <a:r>
              <a:rPr lang="en-GB" b="1" dirty="0"/>
              <a:t>81</a:t>
            </a:r>
            <a:r>
              <a:rPr lang="en-GB" dirty="0"/>
              <a:t> per cent of women had a child in the household</a:t>
            </a:r>
          </a:p>
          <a:p>
            <a:pPr marL="0" indent="0">
              <a:buNone/>
            </a:pPr>
            <a:r>
              <a:rPr lang="en-GB" b="1" dirty="0"/>
              <a:t>18</a:t>
            </a:r>
            <a:r>
              <a:rPr lang="en-GB" dirty="0"/>
              <a:t> per cent shared the cooking</a:t>
            </a:r>
          </a:p>
          <a:p>
            <a:pPr marL="0" indent="0">
              <a:buNone/>
            </a:pPr>
            <a:r>
              <a:rPr lang="en-GB" b="1" dirty="0"/>
              <a:t>21</a:t>
            </a:r>
            <a:r>
              <a:rPr lang="en-GB" dirty="0"/>
              <a:t> per cent shared the cleaning</a:t>
            </a:r>
          </a:p>
          <a:p>
            <a:pPr marL="0" indent="0">
              <a:buNone/>
            </a:pPr>
            <a:r>
              <a:rPr lang="en-GB" b="1" dirty="0"/>
              <a:t>11</a:t>
            </a:r>
            <a:r>
              <a:rPr lang="en-GB" dirty="0"/>
              <a:t> per cent shared ironing and laundry</a:t>
            </a:r>
          </a:p>
          <a:p>
            <a:pPr marL="0" indent="0">
              <a:buNone/>
            </a:pPr>
            <a:r>
              <a:rPr lang="en-GB" b="1" dirty="0"/>
              <a:t>27</a:t>
            </a:r>
            <a:r>
              <a:rPr lang="en-GB" dirty="0"/>
              <a:t> per cent of women were housewives</a:t>
            </a:r>
          </a:p>
          <a:p>
            <a:pPr marL="0" indent="0">
              <a:buNone/>
            </a:pPr>
            <a:r>
              <a:rPr lang="en-GB" b="1" dirty="0"/>
              <a:t>68</a:t>
            </a:r>
            <a:r>
              <a:rPr lang="en-GB" dirty="0"/>
              <a:t> per cent of women had paid work</a:t>
            </a:r>
          </a:p>
          <a:p>
            <a:pPr marL="0" indent="0">
              <a:buNone/>
            </a:pPr>
            <a:r>
              <a:rPr lang="en-GB" b="1" dirty="0"/>
              <a:t>70</a:t>
            </a:r>
            <a:r>
              <a:rPr lang="en-GB" dirty="0"/>
              <a:t> per cent ate as a family daily</a:t>
            </a:r>
          </a:p>
          <a:p>
            <a:pPr marL="0" indent="0">
              <a:buNone/>
            </a:pPr>
            <a:r>
              <a:rPr lang="en-GB" b="1" dirty="0"/>
              <a:t>23.5</a:t>
            </a:r>
            <a:r>
              <a:rPr lang="en-GB" dirty="0"/>
              <a:t> per cent of people rated their happiness as nine out of 10 or better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19741" y="141668"/>
            <a:ext cx="49583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When those born in 1970 reached 30:</a:t>
            </a:r>
            <a:endParaRPr lang="en-GB" sz="2400" dirty="0"/>
          </a:p>
          <a:p>
            <a:r>
              <a:rPr lang="en-GB" sz="2400" b="1" dirty="0"/>
              <a:t>19.5</a:t>
            </a:r>
            <a:r>
              <a:rPr lang="en-GB" sz="2400" dirty="0"/>
              <a:t> per cent were single and never wed</a:t>
            </a:r>
          </a:p>
          <a:p>
            <a:r>
              <a:rPr lang="en-GB" sz="2400" b="1" dirty="0"/>
              <a:t>20</a:t>
            </a:r>
            <a:r>
              <a:rPr lang="en-GB" sz="2400" dirty="0"/>
              <a:t> per cent were cohabiting</a:t>
            </a:r>
          </a:p>
          <a:p>
            <a:r>
              <a:rPr lang="en-GB" sz="2400" b="1" dirty="0"/>
              <a:t>54</a:t>
            </a:r>
            <a:r>
              <a:rPr lang="en-GB" sz="2400" dirty="0"/>
              <a:t> per cent were married</a:t>
            </a:r>
          </a:p>
          <a:p>
            <a:r>
              <a:rPr lang="en-GB" sz="2400" b="1" dirty="0"/>
              <a:t>69</a:t>
            </a:r>
            <a:r>
              <a:rPr lang="en-GB" sz="2400" dirty="0"/>
              <a:t> per cent of women had a child in the household</a:t>
            </a:r>
          </a:p>
          <a:p>
            <a:r>
              <a:rPr lang="en-GB" sz="2400" b="1" dirty="0"/>
              <a:t>29</a:t>
            </a:r>
            <a:r>
              <a:rPr lang="en-GB" sz="2400" dirty="0"/>
              <a:t> per cent shared the cooking</a:t>
            </a:r>
          </a:p>
          <a:p>
            <a:r>
              <a:rPr lang="en-GB" sz="2400" b="1" dirty="0"/>
              <a:t>29</a:t>
            </a:r>
            <a:r>
              <a:rPr lang="en-GB" sz="2400" dirty="0"/>
              <a:t> per cent shared the cleaning</a:t>
            </a:r>
          </a:p>
          <a:p>
            <a:r>
              <a:rPr lang="en-GB" sz="2400" b="1" dirty="0"/>
              <a:t>21</a:t>
            </a:r>
            <a:r>
              <a:rPr lang="en-GB" sz="2400" dirty="0"/>
              <a:t> per cent shared ironing and laundry</a:t>
            </a:r>
          </a:p>
          <a:p>
            <a:r>
              <a:rPr lang="en-GB" sz="2400" b="1" dirty="0"/>
              <a:t>19</a:t>
            </a:r>
            <a:r>
              <a:rPr lang="en-GB" sz="2400" dirty="0"/>
              <a:t> per cent of women were housewives</a:t>
            </a:r>
          </a:p>
          <a:p>
            <a:r>
              <a:rPr lang="en-GB" sz="2400" b="1" dirty="0"/>
              <a:t>74</a:t>
            </a:r>
            <a:r>
              <a:rPr lang="en-GB" sz="2400" dirty="0"/>
              <a:t> per cent of women had paid work</a:t>
            </a:r>
          </a:p>
          <a:p>
            <a:r>
              <a:rPr lang="en-GB" sz="2400" b="1" dirty="0"/>
              <a:t>63.5</a:t>
            </a:r>
            <a:r>
              <a:rPr lang="en-GB" sz="2400" dirty="0"/>
              <a:t> per cent ate as a family daily</a:t>
            </a:r>
          </a:p>
          <a:p>
            <a:r>
              <a:rPr lang="en-GB" sz="2400" b="1" dirty="0"/>
              <a:t>25.5</a:t>
            </a:r>
            <a:r>
              <a:rPr lang="en-GB" sz="2400" dirty="0"/>
              <a:t> per cent of people rated their happiness as nine out of 10 or better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158" y="-24120"/>
            <a:ext cx="546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Some interesting numbers: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GB" sz="2800" dirty="0" smtClean="0"/>
              <a:t>British values: These </a:t>
            </a:r>
            <a:r>
              <a:rPr lang="en-GB" sz="2800" dirty="0"/>
              <a:t>are the 5 fundamental values that have been developed by the UK Government in an attempt to create social unity and prevent </a:t>
            </a:r>
            <a:r>
              <a:rPr lang="en-GB" sz="2800" dirty="0" smtClean="0"/>
              <a:t>extremism.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4" name="British Valu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690688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393</Words>
  <Application>Microsoft Office PowerPoint</Application>
  <PresentationFormat>Widescreen</PresentationFormat>
  <Paragraphs>49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Changes in social values in the UK</vt:lpstr>
      <vt:lpstr>PowerPoint Presentation</vt:lpstr>
      <vt:lpstr>British values: These are the 5 fundamental values that have been developed by the UK Government in an attempt to create social unity and prevent extremism. </vt:lpstr>
    </vt:vector>
  </TitlesOfParts>
  <Company>Leathersellers Federation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social values in the UK</dc:title>
  <dc:creator>Ana Lopez (PS)</dc:creator>
  <cp:lastModifiedBy>Ana Lopez (PS)</cp:lastModifiedBy>
  <cp:revision>6</cp:revision>
  <dcterms:created xsi:type="dcterms:W3CDTF">2020-01-25T20:01:08Z</dcterms:created>
  <dcterms:modified xsi:type="dcterms:W3CDTF">2020-01-25T20:47:36Z</dcterms:modified>
</cp:coreProperties>
</file>