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5143500" type="screen16x9"/>
  <p:notesSz cx="6858000" cy="9144000"/>
  <p:embeddedFontLst>
    <p:embeddedFont>
      <p:font typeface="Lato" panose="020F0502020204030203" pitchFamily="34" charset="0"/>
      <p:regular r:id="rId9"/>
      <p:bold r:id="rId10"/>
      <p:italic r:id="rId11"/>
      <p:boldItalic r:id="rId12"/>
    </p:embeddedFont>
    <p:embeddedFont>
      <p:font typeface="Raleway" pitchFamily="2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f4f1e8c8459867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7f4f1e8c8459867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35006e2a9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35006e2a9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35006e2a9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35006e2a9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625" y="150820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‘Multiculti' at Cartesius </a:t>
            </a:r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Amsterdam in London - 2022.04 - Erasmus+ Roots &amp; Roads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1228099" y="1251847"/>
            <a:ext cx="6374102" cy="6837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‘</a:t>
            </a:r>
            <a:r>
              <a:rPr lang="en-GB" dirty="0" err="1"/>
              <a:t>Multiculti</a:t>
            </a:r>
            <a:r>
              <a:rPr lang="en-GB" dirty="0"/>
              <a:t>’ </a:t>
            </a:r>
            <a:endParaRPr dirty="0"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Expectations:</a:t>
            </a: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Our school ‘</a:t>
            </a:r>
            <a:r>
              <a:rPr lang="en-GB" dirty="0" err="1"/>
              <a:t>Cartesius</a:t>
            </a:r>
            <a:r>
              <a:rPr lang="en-GB" dirty="0"/>
              <a:t> Lyceum’ is located in one of the more diverse area’s in Amsterdam;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And since about 6 years Amsterdam schools have a lottery system, diversifying most schools’ student bodies.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/>
              <a:t>So, our expectation was that our school would indeed be quite multicultural, ‘</a:t>
            </a:r>
            <a:r>
              <a:rPr lang="en-GB" dirty="0" err="1"/>
              <a:t>multiculti</a:t>
            </a:r>
            <a:r>
              <a:rPr lang="en-GB" dirty="0"/>
              <a:t>’.</a:t>
            </a:r>
            <a:endParaRPr dirty="0"/>
          </a:p>
        </p:txBody>
      </p:sp>
      <p:pic>
        <p:nvPicPr>
          <p:cNvPr id="1026" name="Picture 2" descr="Multicultureel Aruba﻿ - Nederland: lekker Multiculti">
            <a:extLst>
              <a:ext uri="{FF2B5EF4-FFF2-40B4-BE49-F238E27FC236}">
                <a16:creationId xmlns:a16="http://schemas.microsoft.com/office/drawing/2014/main" id="{C1C70A81-DECE-17BA-5C4A-12D0AFAF7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587" y="1356263"/>
            <a:ext cx="2602117" cy="47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Results: </a:t>
            </a:r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78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Multicultural? Yes. Though…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Based on our research (48 responses) we have found oud that: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For one, our school is indeed multicultural, but by heritage. Most of the pupils who originate from other cultures are still born in the Netherlands and are therefore in a lot of instances second or third generation migrants.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nl-NL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171A9A-EA5E-276E-A27F-374ABA73DF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2365" y="3560325"/>
            <a:ext cx="2531947" cy="14226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0F2DF-CF54-9363-971F-E67BE6733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Results: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E647A1-5F74-606E-31A0-2F827B2502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Clr>
                <a:srgbClr val="595959"/>
              </a:buClr>
              <a:buNone/>
              <a:defRPr/>
            </a:pPr>
            <a:r>
              <a:rPr lang="en-GB" sz="1000" b="1" dirty="0"/>
              <a:t>Multicultural? Yes. Though…</a:t>
            </a:r>
            <a:endParaRPr lang="en-GB" sz="1000" dirty="0"/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Lato"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"/>
                <a:ea typeface="Lato"/>
                <a:cs typeface="Lato"/>
                <a:sym typeface="Lato"/>
              </a:rPr>
              <a:t>Also, yes, the school is very multicultural, though there are a few backgrounds which make up most of the student body. Those being Dutch, Turkish and Moroccan primarily.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40DEAB-734C-2FCA-B1AC-109427E98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685" y="3209425"/>
            <a:ext cx="2295421" cy="1483280"/>
          </a:xfrm>
          <a:prstGeom prst="rect">
            <a:avLst/>
          </a:prstGeom>
        </p:spPr>
      </p:pic>
      <p:pic>
        <p:nvPicPr>
          <p:cNvPr id="2052" name="Picture 4" descr="Cartesius Lyceum - Voortgezet Onderwijs - Schoolwijzer Amsterdam">
            <a:extLst>
              <a:ext uri="{FF2B5EF4-FFF2-40B4-BE49-F238E27FC236}">
                <a16:creationId xmlns:a16="http://schemas.microsoft.com/office/drawing/2014/main" id="{5593FC7D-F913-6A39-7E01-0FA933DB6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760" y="3122390"/>
            <a:ext cx="2752725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353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4B2FD-15FE-F7CB-0F04-884C71A84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Raleway"/>
                <a:sym typeface="Raleway"/>
              </a:rPr>
              <a:t>Results: 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E51E4-D1A7-FD3E-96D7-12E7A78BC5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Lato"/>
              <a:buNone/>
              <a:tabLst/>
              <a:defRPr/>
            </a:pPr>
            <a:r>
              <a:rPr kumimoji="0" lang="en-GB" sz="1000" b="1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"/>
                <a:ea typeface="Lato"/>
                <a:cs typeface="Lato"/>
                <a:sym typeface="Lato"/>
              </a:rPr>
              <a:t>Multicultural? Yes. Though…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595959"/>
              </a:buClr>
              <a:buSzPts val="1300"/>
              <a:buFont typeface="Lato"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"/>
                <a:ea typeface="Lato"/>
                <a:cs typeface="Lato"/>
                <a:sym typeface="Lato"/>
              </a:rPr>
              <a:t>Lastly, most pupils with a non-Dutch background still speak Dutch at home. Either solely, or in combination with their mother tongue.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79EB81-0EB2-D31B-6DA1-E19E75231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868" y="316191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044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Government and Integration</a:t>
            </a:r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We also asked</a:t>
            </a:r>
            <a:r>
              <a:rPr lang="en-GB" dirty="0"/>
              <a:t> how people thought the government was helping immigrants learning Dutch and integrating into Dutch society.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The response was… negative. For both points the majority response was ‘no’. The government does not succeed in this.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/>
              <a:t>Most solutions proposed were based around education. Free Dutch classes, more classes with Dutch nationals, more classes for adults and so forth.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AFA9C8-D4AA-FA40-BD14-DEBE2C27FD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0464" y="3752832"/>
            <a:ext cx="2089949" cy="11742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Office PowerPoint</Application>
  <PresentationFormat>On-screen Show (16:9)</PresentationFormat>
  <Paragraphs>21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Lato</vt:lpstr>
      <vt:lpstr>Raleway</vt:lpstr>
      <vt:lpstr>Arial</vt:lpstr>
      <vt:lpstr>Streamline</vt:lpstr>
      <vt:lpstr>‘Multiculti' at Cartesius </vt:lpstr>
      <vt:lpstr>‘Multiculti’ </vt:lpstr>
      <vt:lpstr>Results: </vt:lpstr>
      <vt:lpstr>Results: </vt:lpstr>
      <vt:lpstr>Results: </vt:lpstr>
      <vt:lpstr>Government and Integration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‘Multiculti' at Cartesius </dc:title>
  <dc:creator>Aunty Ant</dc:creator>
  <cp:lastModifiedBy>D Ujec</cp:lastModifiedBy>
  <cp:revision>1</cp:revision>
  <dcterms:modified xsi:type="dcterms:W3CDTF">2022-08-15T11:20:38Z</dcterms:modified>
</cp:coreProperties>
</file>