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8"/>
    <p:restoredTop sz="94672"/>
  </p:normalViewPr>
  <p:slideViewPr>
    <p:cSldViewPr snapToGrid="0" snapToObjects="1">
      <p:cViewPr varScale="1">
        <p:scale>
          <a:sx n="120" d="100"/>
          <a:sy n="120" d="100"/>
        </p:scale>
        <p:origin x="10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2785E-E972-FF41-8166-C7AABA77067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6455FCE-A252-8D45-ACB7-C6324E63A4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049B84A-A902-4442-AA0A-E483892AD061}"/>
              </a:ext>
            </a:extLst>
          </p:cNvPr>
          <p:cNvSpPr>
            <a:spLocks noGrp="1"/>
          </p:cNvSpPr>
          <p:nvPr>
            <p:ph type="dt" sz="half" idx="10"/>
          </p:nvPr>
        </p:nvSpPr>
        <p:spPr/>
        <p:txBody>
          <a:bodyPr/>
          <a:lstStyle/>
          <a:p>
            <a:fld id="{317AF10A-1A62-D240-AFEF-E771A14B6E8F}" type="datetimeFigureOut">
              <a:rPr lang="en-US" smtClean="0"/>
              <a:t>1/23/2020</a:t>
            </a:fld>
            <a:endParaRPr lang="en-US"/>
          </a:p>
        </p:txBody>
      </p:sp>
      <p:sp>
        <p:nvSpPr>
          <p:cNvPr id="5" name="Footer Placeholder 4">
            <a:extLst>
              <a:ext uri="{FF2B5EF4-FFF2-40B4-BE49-F238E27FC236}">
                <a16:creationId xmlns:a16="http://schemas.microsoft.com/office/drawing/2014/main" id="{10F8088B-382A-7549-972A-E02C9D6487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640D2F-4B8C-7A41-9D84-84C398F70BF3}"/>
              </a:ext>
            </a:extLst>
          </p:cNvPr>
          <p:cNvSpPr>
            <a:spLocks noGrp="1"/>
          </p:cNvSpPr>
          <p:nvPr>
            <p:ph type="sldNum" sz="quarter" idx="12"/>
          </p:nvPr>
        </p:nvSpPr>
        <p:spPr/>
        <p:txBody>
          <a:bodyPr/>
          <a:lstStyle/>
          <a:p>
            <a:fld id="{FDB00CA9-F6CC-7B43-89EB-C06AAEF08E4F}" type="slidenum">
              <a:rPr lang="en-US" smtClean="0"/>
              <a:t>‹#›</a:t>
            </a:fld>
            <a:endParaRPr lang="en-US"/>
          </a:p>
        </p:txBody>
      </p:sp>
    </p:spTree>
    <p:extLst>
      <p:ext uri="{BB962C8B-B14F-4D97-AF65-F5344CB8AC3E}">
        <p14:creationId xmlns:p14="http://schemas.microsoft.com/office/powerpoint/2010/main" val="1110462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B434E-80A2-7C4D-A0E6-727B769F357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0364D29-54A6-EA41-AAFB-2983B1895BF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E2DDF7B-0AB2-6F4B-9745-F7CC51130B2D}"/>
              </a:ext>
            </a:extLst>
          </p:cNvPr>
          <p:cNvSpPr>
            <a:spLocks noGrp="1"/>
          </p:cNvSpPr>
          <p:nvPr>
            <p:ph type="dt" sz="half" idx="10"/>
          </p:nvPr>
        </p:nvSpPr>
        <p:spPr/>
        <p:txBody>
          <a:bodyPr/>
          <a:lstStyle/>
          <a:p>
            <a:fld id="{317AF10A-1A62-D240-AFEF-E771A14B6E8F}" type="datetimeFigureOut">
              <a:rPr lang="en-US" smtClean="0"/>
              <a:t>1/23/2020</a:t>
            </a:fld>
            <a:endParaRPr lang="en-US"/>
          </a:p>
        </p:txBody>
      </p:sp>
      <p:sp>
        <p:nvSpPr>
          <p:cNvPr id="5" name="Footer Placeholder 4">
            <a:extLst>
              <a:ext uri="{FF2B5EF4-FFF2-40B4-BE49-F238E27FC236}">
                <a16:creationId xmlns:a16="http://schemas.microsoft.com/office/drawing/2014/main" id="{145CDCEC-C8F8-A040-8893-01D0D4F1AD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2D9330-3C2C-D642-8E78-4C3DADDF4AB9}"/>
              </a:ext>
            </a:extLst>
          </p:cNvPr>
          <p:cNvSpPr>
            <a:spLocks noGrp="1"/>
          </p:cNvSpPr>
          <p:nvPr>
            <p:ph type="sldNum" sz="quarter" idx="12"/>
          </p:nvPr>
        </p:nvSpPr>
        <p:spPr/>
        <p:txBody>
          <a:bodyPr/>
          <a:lstStyle/>
          <a:p>
            <a:fld id="{FDB00CA9-F6CC-7B43-89EB-C06AAEF08E4F}" type="slidenum">
              <a:rPr lang="en-US" smtClean="0"/>
              <a:t>‹#›</a:t>
            </a:fld>
            <a:endParaRPr lang="en-US"/>
          </a:p>
        </p:txBody>
      </p:sp>
    </p:spTree>
    <p:extLst>
      <p:ext uri="{BB962C8B-B14F-4D97-AF65-F5344CB8AC3E}">
        <p14:creationId xmlns:p14="http://schemas.microsoft.com/office/powerpoint/2010/main" val="3245430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089597-F4AB-BA42-B18C-5117D9B261C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2DD06A6-9BC8-CD46-A8A3-5D5A4330ECC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7D7832A-A02C-2D4F-990A-280E9BFFC677}"/>
              </a:ext>
            </a:extLst>
          </p:cNvPr>
          <p:cNvSpPr>
            <a:spLocks noGrp="1"/>
          </p:cNvSpPr>
          <p:nvPr>
            <p:ph type="dt" sz="half" idx="10"/>
          </p:nvPr>
        </p:nvSpPr>
        <p:spPr/>
        <p:txBody>
          <a:bodyPr/>
          <a:lstStyle/>
          <a:p>
            <a:fld id="{317AF10A-1A62-D240-AFEF-E771A14B6E8F}" type="datetimeFigureOut">
              <a:rPr lang="en-US" smtClean="0"/>
              <a:t>1/23/2020</a:t>
            </a:fld>
            <a:endParaRPr lang="en-US"/>
          </a:p>
        </p:txBody>
      </p:sp>
      <p:sp>
        <p:nvSpPr>
          <p:cNvPr id="5" name="Footer Placeholder 4">
            <a:extLst>
              <a:ext uri="{FF2B5EF4-FFF2-40B4-BE49-F238E27FC236}">
                <a16:creationId xmlns:a16="http://schemas.microsoft.com/office/drawing/2014/main" id="{3B6B90CD-C6E5-1E43-9558-9D6B975F8C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49092D-E102-2941-8F71-3D110153E797}"/>
              </a:ext>
            </a:extLst>
          </p:cNvPr>
          <p:cNvSpPr>
            <a:spLocks noGrp="1"/>
          </p:cNvSpPr>
          <p:nvPr>
            <p:ph type="sldNum" sz="quarter" idx="12"/>
          </p:nvPr>
        </p:nvSpPr>
        <p:spPr/>
        <p:txBody>
          <a:bodyPr/>
          <a:lstStyle/>
          <a:p>
            <a:fld id="{FDB00CA9-F6CC-7B43-89EB-C06AAEF08E4F}" type="slidenum">
              <a:rPr lang="en-US" smtClean="0"/>
              <a:t>‹#›</a:t>
            </a:fld>
            <a:endParaRPr lang="en-US"/>
          </a:p>
        </p:txBody>
      </p:sp>
    </p:spTree>
    <p:extLst>
      <p:ext uri="{BB962C8B-B14F-4D97-AF65-F5344CB8AC3E}">
        <p14:creationId xmlns:p14="http://schemas.microsoft.com/office/powerpoint/2010/main" val="290020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392A8-D35A-0847-9026-58BB0B1F734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30E4498-F38E-B94B-9B07-C6E3037CCF4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B5C2B0-3E10-1242-8A2F-AEEC06021BD6}"/>
              </a:ext>
            </a:extLst>
          </p:cNvPr>
          <p:cNvSpPr>
            <a:spLocks noGrp="1"/>
          </p:cNvSpPr>
          <p:nvPr>
            <p:ph type="dt" sz="half" idx="10"/>
          </p:nvPr>
        </p:nvSpPr>
        <p:spPr/>
        <p:txBody>
          <a:bodyPr/>
          <a:lstStyle/>
          <a:p>
            <a:fld id="{317AF10A-1A62-D240-AFEF-E771A14B6E8F}" type="datetimeFigureOut">
              <a:rPr lang="en-US" smtClean="0"/>
              <a:t>1/23/2020</a:t>
            </a:fld>
            <a:endParaRPr lang="en-US"/>
          </a:p>
        </p:txBody>
      </p:sp>
      <p:sp>
        <p:nvSpPr>
          <p:cNvPr id="5" name="Footer Placeholder 4">
            <a:extLst>
              <a:ext uri="{FF2B5EF4-FFF2-40B4-BE49-F238E27FC236}">
                <a16:creationId xmlns:a16="http://schemas.microsoft.com/office/drawing/2014/main" id="{D68CB2FB-5BF7-C64A-AC4D-746D7EE808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A94D5D-76D5-094A-AB66-3FE40AEC4F00}"/>
              </a:ext>
            </a:extLst>
          </p:cNvPr>
          <p:cNvSpPr>
            <a:spLocks noGrp="1"/>
          </p:cNvSpPr>
          <p:nvPr>
            <p:ph type="sldNum" sz="quarter" idx="12"/>
          </p:nvPr>
        </p:nvSpPr>
        <p:spPr/>
        <p:txBody>
          <a:bodyPr/>
          <a:lstStyle/>
          <a:p>
            <a:fld id="{FDB00CA9-F6CC-7B43-89EB-C06AAEF08E4F}" type="slidenum">
              <a:rPr lang="en-US" smtClean="0"/>
              <a:t>‹#›</a:t>
            </a:fld>
            <a:endParaRPr lang="en-US"/>
          </a:p>
        </p:txBody>
      </p:sp>
    </p:spTree>
    <p:extLst>
      <p:ext uri="{BB962C8B-B14F-4D97-AF65-F5344CB8AC3E}">
        <p14:creationId xmlns:p14="http://schemas.microsoft.com/office/powerpoint/2010/main" val="200770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02440-2B0F-C941-8411-27F33B17C88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BBC9AFA-8C55-854C-8B50-EEDCE2B9A8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5AC8374-FD20-0E46-987F-EE07ECF04B32}"/>
              </a:ext>
            </a:extLst>
          </p:cNvPr>
          <p:cNvSpPr>
            <a:spLocks noGrp="1"/>
          </p:cNvSpPr>
          <p:nvPr>
            <p:ph type="dt" sz="half" idx="10"/>
          </p:nvPr>
        </p:nvSpPr>
        <p:spPr/>
        <p:txBody>
          <a:bodyPr/>
          <a:lstStyle/>
          <a:p>
            <a:fld id="{317AF10A-1A62-D240-AFEF-E771A14B6E8F}" type="datetimeFigureOut">
              <a:rPr lang="en-US" smtClean="0"/>
              <a:t>1/23/2020</a:t>
            </a:fld>
            <a:endParaRPr lang="en-US"/>
          </a:p>
        </p:txBody>
      </p:sp>
      <p:sp>
        <p:nvSpPr>
          <p:cNvPr id="5" name="Footer Placeholder 4">
            <a:extLst>
              <a:ext uri="{FF2B5EF4-FFF2-40B4-BE49-F238E27FC236}">
                <a16:creationId xmlns:a16="http://schemas.microsoft.com/office/drawing/2014/main" id="{D8103FA5-5CE4-FC47-BAA3-5025F8D03B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FDBDB6-397B-3B44-BCC7-169DCE7EFE9C}"/>
              </a:ext>
            </a:extLst>
          </p:cNvPr>
          <p:cNvSpPr>
            <a:spLocks noGrp="1"/>
          </p:cNvSpPr>
          <p:nvPr>
            <p:ph type="sldNum" sz="quarter" idx="12"/>
          </p:nvPr>
        </p:nvSpPr>
        <p:spPr/>
        <p:txBody>
          <a:bodyPr/>
          <a:lstStyle/>
          <a:p>
            <a:fld id="{FDB00CA9-F6CC-7B43-89EB-C06AAEF08E4F}" type="slidenum">
              <a:rPr lang="en-US" smtClean="0"/>
              <a:t>‹#›</a:t>
            </a:fld>
            <a:endParaRPr lang="en-US"/>
          </a:p>
        </p:txBody>
      </p:sp>
    </p:spTree>
    <p:extLst>
      <p:ext uri="{BB962C8B-B14F-4D97-AF65-F5344CB8AC3E}">
        <p14:creationId xmlns:p14="http://schemas.microsoft.com/office/powerpoint/2010/main" val="756379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30271-8161-C043-99F2-4119F9CAE1E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8F979FD-9914-7C42-A2D6-B2B035A7A91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1DEA9DD-5649-7141-BD90-E5415589A1D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83028D2-50A2-8A44-8D09-E9681B25002B}"/>
              </a:ext>
            </a:extLst>
          </p:cNvPr>
          <p:cNvSpPr>
            <a:spLocks noGrp="1"/>
          </p:cNvSpPr>
          <p:nvPr>
            <p:ph type="dt" sz="half" idx="10"/>
          </p:nvPr>
        </p:nvSpPr>
        <p:spPr/>
        <p:txBody>
          <a:bodyPr/>
          <a:lstStyle/>
          <a:p>
            <a:fld id="{317AF10A-1A62-D240-AFEF-E771A14B6E8F}" type="datetimeFigureOut">
              <a:rPr lang="en-US" smtClean="0"/>
              <a:t>1/23/2020</a:t>
            </a:fld>
            <a:endParaRPr lang="en-US"/>
          </a:p>
        </p:txBody>
      </p:sp>
      <p:sp>
        <p:nvSpPr>
          <p:cNvPr id="6" name="Footer Placeholder 5">
            <a:extLst>
              <a:ext uri="{FF2B5EF4-FFF2-40B4-BE49-F238E27FC236}">
                <a16:creationId xmlns:a16="http://schemas.microsoft.com/office/drawing/2014/main" id="{9AC6872E-0C21-A14E-9D8C-3ECE9ECDB3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1FE1D-834F-9041-A829-A651FB8B1CDB}"/>
              </a:ext>
            </a:extLst>
          </p:cNvPr>
          <p:cNvSpPr>
            <a:spLocks noGrp="1"/>
          </p:cNvSpPr>
          <p:nvPr>
            <p:ph type="sldNum" sz="quarter" idx="12"/>
          </p:nvPr>
        </p:nvSpPr>
        <p:spPr/>
        <p:txBody>
          <a:bodyPr/>
          <a:lstStyle/>
          <a:p>
            <a:fld id="{FDB00CA9-F6CC-7B43-89EB-C06AAEF08E4F}" type="slidenum">
              <a:rPr lang="en-US" smtClean="0"/>
              <a:t>‹#›</a:t>
            </a:fld>
            <a:endParaRPr lang="en-US"/>
          </a:p>
        </p:txBody>
      </p:sp>
    </p:spTree>
    <p:extLst>
      <p:ext uri="{BB962C8B-B14F-4D97-AF65-F5344CB8AC3E}">
        <p14:creationId xmlns:p14="http://schemas.microsoft.com/office/powerpoint/2010/main" val="3023616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E65BF-4581-EE40-966C-3BFEF2A4922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3BE142D-BF52-284A-98CB-A1D50EA213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02AA8E6-ED08-C240-B016-43D79966BA5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626BA3E-96D4-BD4E-BC0C-E98CA42F5E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257B5DC-9A07-8E4E-93E6-B7007CAD03D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AF24E0C-A064-C845-9C45-2451F9F8E7C6}"/>
              </a:ext>
            </a:extLst>
          </p:cNvPr>
          <p:cNvSpPr>
            <a:spLocks noGrp="1"/>
          </p:cNvSpPr>
          <p:nvPr>
            <p:ph type="dt" sz="half" idx="10"/>
          </p:nvPr>
        </p:nvSpPr>
        <p:spPr/>
        <p:txBody>
          <a:bodyPr/>
          <a:lstStyle/>
          <a:p>
            <a:fld id="{317AF10A-1A62-D240-AFEF-E771A14B6E8F}" type="datetimeFigureOut">
              <a:rPr lang="en-US" smtClean="0"/>
              <a:t>1/23/2020</a:t>
            </a:fld>
            <a:endParaRPr lang="en-US"/>
          </a:p>
        </p:txBody>
      </p:sp>
      <p:sp>
        <p:nvSpPr>
          <p:cNvPr id="8" name="Footer Placeholder 7">
            <a:extLst>
              <a:ext uri="{FF2B5EF4-FFF2-40B4-BE49-F238E27FC236}">
                <a16:creationId xmlns:a16="http://schemas.microsoft.com/office/drawing/2014/main" id="{A8F72DA6-4664-7740-8BC4-98301B2204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BDD4BB-5535-B84B-8590-488DA0B866FD}"/>
              </a:ext>
            </a:extLst>
          </p:cNvPr>
          <p:cNvSpPr>
            <a:spLocks noGrp="1"/>
          </p:cNvSpPr>
          <p:nvPr>
            <p:ph type="sldNum" sz="quarter" idx="12"/>
          </p:nvPr>
        </p:nvSpPr>
        <p:spPr/>
        <p:txBody>
          <a:bodyPr/>
          <a:lstStyle/>
          <a:p>
            <a:fld id="{FDB00CA9-F6CC-7B43-89EB-C06AAEF08E4F}" type="slidenum">
              <a:rPr lang="en-US" smtClean="0"/>
              <a:t>‹#›</a:t>
            </a:fld>
            <a:endParaRPr lang="en-US"/>
          </a:p>
        </p:txBody>
      </p:sp>
    </p:spTree>
    <p:extLst>
      <p:ext uri="{BB962C8B-B14F-4D97-AF65-F5344CB8AC3E}">
        <p14:creationId xmlns:p14="http://schemas.microsoft.com/office/powerpoint/2010/main" val="2338645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6EA9F-DA9A-D248-9BE5-476F0C87A87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BCD8B8C-1400-C747-B65A-B38C4143B368}"/>
              </a:ext>
            </a:extLst>
          </p:cNvPr>
          <p:cNvSpPr>
            <a:spLocks noGrp="1"/>
          </p:cNvSpPr>
          <p:nvPr>
            <p:ph type="dt" sz="half" idx="10"/>
          </p:nvPr>
        </p:nvSpPr>
        <p:spPr/>
        <p:txBody>
          <a:bodyPr/>
          <a:lstStyle/>
          <a:p>
            <a:fld id="{317AF10A-1A62-D240-AFEF-E771A14B6E8F}" type="datetimeFigureOut">
              <a:rPr lang="en-US" smtClean="0"/>
              <a:t>1/23/2020</a:t>
            </a:fld>
            <a:endParaRPr lang="en-US"/>
          </a:p>
        </p:txBody>
      </p:sp>
      <p:sp>
        <p:nvSpPr>
          <p:cNvPr id="4" name="Footer Placeholder 3">
            <a:extLst>
              <a:ext uri="{FF2B5EF4-FFF2-40B4-BE49-F238E27FC236}">
                <a16:creationId xmlns:a16="http://schemas.microsoft.com/office/drawing/2014/main" id="{2211F317-D74A-B245-A6EA-16776B60DE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ECBD66-A973-1A4E-A437-86AA2B546741}"/>
              </a:ext>
            </a:extLst>
          </p:cNvPr>
          <p:cNvSpPr>
            <a:spLocks noGrp="1"/>
          </p:cNvSpPr>
          <p:nvPr>
            <p:ph type="sldNum" sz="quarter" idx="12"/>
          </p:nvPr>
        </p:nvSpPr>
        <p:spPr/>
        <p:txBody>
          <a:bodyPr/>
          <a:lstStyle/>
          <a:p>
            <a:fld id="{FDB00CA9-F6CC-7B43-89EB-C06AAEF08E4F}" type="slidenum">
              <a:rPr lang="en-US" smtClean="0"/>
              <a:t>‹#›</a:t>
            </a:fld>
            <a:endParaRPr lang="en-US"/>
          </a:p>
        </p:txBody>
      </p:sp>
    </p:spTree>
    <p:extLst>
      <p:ext uri="{BB962C8B-B14F-4D97-AF65-F5344CB8AC3E}">
        <p14:creationId xmlns:p14="http://schemas.microsoft.com/office/powerpoint/2010/main" val="1647281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B4C323-26EB-9945-A978-7C10162A1B2A}"/>
              </a:ext>
            </a:extLst>
          </p:cNvPr>
          <p:cNvSpPr>
            <a:spLocks noGrp="1"/>
          </p:cNvSpPr>
          <p:nvPr>
            <p:ph type="dt" sz="half" idx="10"/>
          </p:nvPr>
        </p:nvSpPr>
        <p:spPr/>
        <p:txBody>
          <a:bodyPr/>
          <a:lstStyle/>
          <a:p>
            <a:fld id="{317AF10A-1A62-D240-AFEF-E771A14B6E8F}" type="datetimeFigureOut">
              <a:rPr lang="en-US" smtClean="0"/>
              <a:t>1/23/2020</a:t>
            </a:fld>
            <a:endParaRPr lang="en-US"/>
          </a:p>
        </p:txBody>
      </p:sp>
      <p:sp>
        <p:nvSpPr>
          <p:cNvPr id="3" name="Footer Placeholder 2">
            <a:extLst>
              <a:ext uri="{FF2B5EF4-FFF2-40B4-BE49-F238E27FC236}">
                <a16:creationId xmlns:a16="http://schemas.microsoft.com/office/drawing/2014/main" id="{181669F1-AC75-724C-B3E6-162C08AF53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E1650E-C112-2E41-A61F-66D8FEF54718}"/>
              </a:ext>
            </a:extLst>
          </p:cNvPr>
          <p:cNvSpPr>
            <a:spLocks noGrp="1"/>
          </p:cNvSpPr>
          <p:nvPr>
            <p:ph type="sldNum" sz="quarter" idx="12"/>
          </p:nvPr>
        </p:nvSpPr>
        <p:spPr/>
        <p:txBody>
          <a:bodyPr/>
          <a:lstStyle/>
          <a:p>
            <a:fld id="{FDB00CA9-F6CC-7B43-89EB-C06AAEF08E4F}" type="slidenum">
              <a:rPr lang="en-US" smtClean="0"/>
              <a:t>‹#›</a:t>
            </a:fld>
            <a:endParaRPr lang="en-US"/>
          </a:p>
        </p:txBody>
      </p:sp>
    </p:spTree>
    <p:extLst>
      <p:ext uri="{BB962C8B-B14F-4D97-AF65-F5344CB8AC3E}">
        <p14:creationId xmlns:p14="http://schemas.microsoft.com/office/powerpoint/2010/main" val="3933188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70744-7A1D-8941-8578-345DB04641B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0A3B221-9F9A-3543-A032-642801B3C6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69BB264-42F8-E746-A646-1847B64FDD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A5BCB22-B324-E540-A55F-9EB709EF1E24}"/>
              </a:ext>
            </a:extLst>
          </p:cNvPr>
          <p:cNvSpPr>
            <a:spLocks noGrp="1"/>
          </p:cNvSpPr>
          <p:nvPr>
            <p:ph type="dt" sz="half" idx="10"/>
          </p:nvPr>
        </p:nvSpPr>
        <p:spPr/>
        <p:txBody>
          <a:bodyPr/>
          <a:lstStyle/>
          <a:p>
            <a:fld id="{317AF10A-1A62-D240-AFEF-E771A14B6E8F}" type="datetimeFigureOut">
              <a:rPr lang="en-US" smtClean="0"/>
              <a:t>1/23/2020</a:t>
            </a:fld>
            <a:endParaRPr lang="en-US"/>
          </a:p>
        </p:txBody>
      </p:sp>
      <p:sp>
        <p:nvSpPr>
          <p:cNvPr id="6" name="Footer Placeholder 5">
            <a:extLst>
              <a:ext uri="{FF2B5EF4-FFF2-40B4-BE49-F238E27FC236}">
                <a16:creationId xmlns:a16="http://schemas.microsoft.com/office/drawing/2014/main" id="{3C40AB5F-8AAD-AB48-85BD-DED46EF81F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2CB031-8876-B142-A598-77F234FE7BDC}"/>
              </a:ext>
            </a:extLst>
          </p:cNvPr>
          <p:cNvSpPr>
            <a:spLocks noGrp="1"/>
          </p:cNvSpPr>
          <p:nvPr>
            <p:ph type="sldNum" sz="quarter" idx="12"/>
          </p:nvPr>
        </p:nvSpPr>
        <p:spPr/>
        <p:txBody>
          <a:bodyPr/>
          <a:lstStyle/>
          <a:p>
            <a:fld id="{FDB00CA9-F6CC-7B43-89EB-C06AAEF08E4F}" type="slidenum">
              <a:rPr lang="en-US" smtClean="0"/>
              <a:t>‹#›</a:t>
            </a:fld>
            <a:endParaRPr lang="en-US"/>
          </a:p>
        </p:txBody>
      </p:sp>
    </p:spTree>
    <p:extLst>
      <p:ext uri="{BB962C8B-B14F-4D97-AF65-F5344CB8AC3E}">
        <p14:creationId xmlns:p14="http://schemas.microsoft.com/office/powerpoint/2010/main" val="412158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FD45D-2778-704D-B7C3-80B93D9EDBF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CA38DB5-D277-674B-BDCD-F00A80AE81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48FDF2-BC77-2547-8083-EEDA7D3250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2580335-3389-504E-87CC-087E3257DB20}"/>
              </a:ext>
            </a:extLst>
          </p:cNvPr>
          <p:cNvSpPr>
            <a:spLocks noGrp="1"/>
          </p:cNvSpPr>
          <p:nvPr>
            <p:ph type="dt" sz="half" idx="10"/>
          </p:nvPr>
        </p:nvSpPr>
        <p:spPr/>
        <p:txBody>
          <a:bodyPr/>
          <a:lstStyle/>
          <a:p>
            <a:fld id="{317AF10A-1A62-D240-AFEF-E771A14B6E8F}" type="datetimeFigureOut">
              <a:rPr lang="en-US" smtClean="0"/>
              <a:t>1/23/2020</a:t>
            </a:fld>
            <a:endParaRPr lang="en-US"/>
          </a:p>
        </p:txBody>
      </p:sp>
      <p:sp>
        <p:nvSpPr>
          <p:cNvPr id="6" name="Footer Placeholder 5">
            <a:extLst>
              <a:ext uri="{FF2B5EF4-FFF2-40B4-BE49-F238E27FC236}">
                <a16:creationId xmlns:a16="http://schemas.microsoft.com/office/drawing/2014/main" id="{63CF12B6-E224-6B42-BEE1-FDEE6682DB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986817-F334-3148-9B89-44FE43C61767}"/>
              </a:ext>
            </a:extLst>
          </p:cNvPr>
          <p:cNvSpPr>
            <a:spLocks noGrp="1"/>
          </p:cNvSpPr>
          <p:nvPr>
            <p:ph type="sldNum" sz="quarter" idx="12"/>
          </p:nvPr>
        </p:nvSpPr>
        <p:spPr/>
        <p:txBody>
          <a:bodyPr/>
          <a:lstStyle/>
          <a:p>
            <a:fld id="{FDB00CA9-F6CC-7B43-89EB-C06AAEF08E4F}" type="slidenum">
              <a:rPr lang="en-US" smtClean="0"/>
              <a:t>‹#›</a:t>
            </a:fld>
            <a:endParaRPr lang="en-US"/>
          </a:p>
        </p:txBody>
      </p:sp>
    </p:spTree>
    <p:extLst>
      <p:ext uri="{BB962C8B-B14F-4D97-AF65-F5344CB8AC3E}">
        <p14:creationId xmlns:p14="http://schemas.microsoft.com/office/powerpoint/2010/main" val="784818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7C5671-6A0F-D544-A3EE-A28917560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0A53905-9F00-7E49-B626-879A3A36C9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4A15A55-14C6-1143-A98E-A1F84DD842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AF10A-1A62-D240-AFEF-E771A14B6E8F}" type="datetimeFigureOut">
              <a:rPr lang="en-US" smtClean="0"/>
              <a:t>1/23/2020</a:t>
            </a:fld>
            <a:endParaRPr lang="en-US"/>
          </a:p>
        </p:txBody>
      </p:sp>
      <p:sp>
        <p:nvSpPr>
          <p:cNvPr id="5" name="Footer Placeholder 4">
            <a:extLst>
              <a:ext uri="{FF2B5EF4-FFF2-40B4-BE49-F238E27FC236}">
                <a16:creationId xmlns:a16="http://schemas.microsoft.com/office/drawing/2014/main" id="{9E4CD953-C5FF-C140-9CA8-29AE60763A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D6D482-DF0D-3C46-9F3F-09A3DC21D8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B00CA9-F6CC-7B43-89EB-C06AAEF08E4F}" type="slidenum">
              <a:rPr lang="en-US" smtClean="0"/>
              <a:t>‹#›</a:t>
            </a:fld>
            <a:endParaRPr lang="en-US"/>
          </a:p>
        </p:txBody>
      </p:sp>
    </p:spTree>
    <p:extLst>
      <p:ext uri="{BB962C8B-B14F-4D97-AF65-F5344CB8AC3E}">
        <p14:creationId xmlns:p14="http://schemas.microsoft.com/office/powerpoint/2010/main" val="770285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A9A40-9EC4-264E-8BCB-8A304B4CFA2C}"/>
              </a:ext>
            </a:extLst>
          </p:cNvPr>
          <p:cNvSpPr>
            <a:spLocks noGrp="1"/>
          </p:cNvSpPr>
          <p:nvPr>
            <p:ph type="ctrTitle"/>
          </p:nvPr>
        </p:nvSpPr>
        <p:spPr/>
        <p:txBody>
          <a:bodyPr/>
          <a:lstStyle/>
          <a:p>
            <a:r>
              <a:rPr lang="en-US" u="sng" dirty="0"/>
              <a:t>The current situation of migrants in the UK</a:t>
            </a:r>
          </a:p>
        </p:txBody>
      </p:sp>
    </p:spTree>
    <p:extLst>
      <p:ext uri="{BB962C8B-B14F-4D97-AF65-F5344CB8AC3E}">
        <p14:creationId xmlns:p14="http://schemas.microsoft.com/office/powerpoint/2010/main" val="4060382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489" y="434147"/>
            <a:ext cx="10515600" cy="4351338"/>
          </a:xfrm>
        </p:spPr>
        <p:txBody>
          <a:bodyPr>
            <a:normAutofit fontScale="92500" lnSpcReduction="10000"/>
          </a:bodyPr>
          <a:lstStyle/>
          <a:p>
            <a:pPr marL="0" indent="0">
              <a:buNone/>
            </a:pPr>
            <a:r>
              <a:rPr lang="en-GB" dirty="0" smtClean="0"/>
              <a:t>Is there anything else that could/should be done to help immigrants to integrate:</a:t>
            </a:r>
          </a:p>
          <a:p>
            <a:pPr marL="0" indent="0">
              <a:buNone/>
            </a:pPr>
            <a:endParaRPr lang="en-GB" dirty="0" smtClean="0"/>
          </a:p>
          <a:p>
            <a:r>
              <a:rPr lang="en-GB" dirty="0" smtClean="0"/>
              <a:t>More events where immigrants and </a:t>
            </a:r>
            <a:r>
              <a:rPr lang="en-GB" dirty="0" err="1" smtClean="0"/>
              <a:t>british</a:t>
            </a:r>
            <a:r>
              <a:rPr lang="en-GB" dirty="0" smtClean="0"/>
              <a:t> people come together.</a:t>
            </a:r>
          </a:p>
          <a:p>
            <a:r>
              <a:rPr lang="en-GB" dirty="0" smtClean="0"/>
              <a:t>More school clubs</a:t>
            </a:r>
          </a:p>
          <a:p>
            <a:r>
              <a:rPr lang="en-GB" dirty="0" smtClean="0"/>
              <a:t>More community centres</a:t>
            </a:r>
          </a:p>
          <a:p>
            <a:r>
              <a:rPr lang="en-GB" dirty="0" smtClean="0"/>
              <a:t>Culture exchange programmes</a:t>
            </a:r>
          </a:p>
          <a:p>
            <a:r>
              <a:rPr lang="en-GB" dirty="0" smtClean="0"/>
              <a:t>Asylum seekers should be able to work when they arrive.</a:t>
            </a:r>
          </a:p>
          <a:p>
            <a:r>
              <a:rPr lang="en-GB" dirty="0" smtClean="0"/>
              <a:t>More free English courses</a:t>
            </a:r>
          </a:p>
          <a:p>
            <a:r>
              <a:rPr lang="en-GB" dirty="0" smtClean="0"/>
              <a:t>Have more MFL languages at school</a:t>
            </a:r>
            <a:endParaRPr lang="es-ES_tradnl" dirty="0"/>
          </a:p>
        </p:txBody>
      </p:sp>
    </p:spTree>
    <p:extLst>
      <p:ext uri="{BB962C8B-B14F-4D97-AF65-F5344CB8AC3E}">
        <p14:creationId xmlns:p14="http://schemas.microsoft.com/office/powerpoint/2010/main" val="3254116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F59555-3B0E-AF4B-BA9A-85A1EF680240}"/>
              </a:ext>
            </a:extLst>
          </p:cNvPr>
          <p:cNvSpPr>
            <a:spLocks noGrp="1"/>
          </p:cNvSpPr>
          <p:nvPr>
            <p:ph idx="1"/>
          </p:nvPr>
        </p:nvSpPr>
        <p:spPr>
          <a:xfrm>
            <a:off x="583556" y="355639"/>
            <a:ext cx="10991127" cy="6056735"/>
          </a:xfrm>
        </p:spPr>
        <p:txBody>
          <a:bodyPr/>
          <a:lstStyle/>
          <a:p>
            <a:r>
              <a:rPr lang="en-GB" dirty="0"/>
              <a:t>After the second world war, fewer than one in 25 of the population had been born outside the country; today that figure is closer to one in seven. </a:t>
            </a:r>
          </a:p>
          <a:p>
            <a:r>
              <a:rPr lang="en-GB" dirty="0"/>
              <a:t>The Office for National Statistics (ONS) estimate that in 2017, just under 9.4 million people living in the UK were born abroad, (14.3% of the total population of the UK). Of these, 3.7 million were from countries now in the European Union and just under 5.7 million were from non-EU countries.</a:t>
            </a:r>
          </a:p>
          <a:p>
            <a:r>
              <a:rPr lang="en-GB" dirty="0"/>
              <a:t>There are many things that have contributed to this important change of immigration in the UK which are on the following slides.</a:t>
            </a:r>
            <a:endParaRPr lang="en-US" dirty="0"/>
          </a:p>
        </p:txBody>
      </p:sp>
      <p:pic>
        <p:nvPicPr>
          <p:cNvPr id="5" name="Picture 4">
            <a:extLst>
              <a:ext uri="{FF2B5EF4-FFF2-40B4-BE49-F238E27FC236}">
                <a16:creationId xmlns:a16="http://schemas.microsoft.com/office/drawing/2014/main" id="{187BBF98-1D15-4344-9588-ACCB197D3309}"/>
              </a:ext>
            </a:extLst>
          </p:cNvPr>
          <p:cNvPicPr>
            <a:picLocks noChangeAspect="1"/>
          </p:cNvPicPr>
          <p:nvPr/>
        </p:nvPicPr>
        <p:blipFill>
          <a:blip r:embed="rId2"/>
          <a:stretch>
            <a:fillRect/>
          </a:stretch>
        </p:blipFill>
        <p:spPr>
          <a:xfrm>
            <a:off x="3300290" y="4292030"/>
            <a:ext cx="5557658" cy="2778829"/>
          </a:xfrm>
          <a:prstGeom prst="rect">
            <a:avLst/>
          </a:prstGeom>
        </p:spPr>
      </p:pic>
    </p:spTree>
    <p:extLst>
      <p:ext uri="{BB962C8B-B14F-4D97-AF65-F5344CB8AC3E}">
        <p14:creationId xmlns:p14="http://schemas.microsoft.com/office/powerpoint/2010/main" val="2329806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16A951-91D6-3D4D-80E7-5CEE22540D37}"/>
              </a:ext>
            </a:extLst>
          </p:cNvPr>
          <p:cNvSpPr>
            <a:spLocks noGrp="1"/>
          </p:cNvSpPr>
          <p:nvPr>
            <p:ph idx="1"/>
          </p:nvPr>
        </p:nvSpPr>
        <p:spPr>
          <a:xfrm>
            <a:off x="838200" y="280160"/>
            <a:ext cx="10515600" cy="4351338"/>
          </a:xfrm>
        </p:spPr>
        <p:txBody>
          <a:bodyPr>
            <a:normAutofit lnSpcReduction="10000"/>
          </a:bodyPr>
          <a:lstStyle/>
          <a:p>
            <a:r>
              <a:rPr lang="en-US" dirty="0"/>
              <a:t>After the war </a:t>
            </a:r>
            <a:r>
              <a:rPr lang="en-GB" dirty="0"/>
              <a:t>people from all over the Commonwealth came to the UK to help fill the labour shortage. In 1948 a group of 500 or so Caribbean migrants, who arrived on former troopship called the ‘Empire Windrush’. They and the 300,000 West Indians who followed them over the next 20 years, were known as the Windrush generation.</a:t>
            </a:r>
          </a:p>
          <a:p>
            <a:pPr fontAlgn="base"/>
            <a:r>
              <a:rPr lang="en-GB" dirty="0"/>
              <a:t>1971 Immigration Act that came into place after riots in London and Nottingham occurred as a result of racial tensions. It stated that Commonwealth immigrants did not have any more rights than those from other parts of the world. This effectively marked the end of the Windrush generation.</a:t>
            </a:r>
            <a:br>
              <a:rPr lang="en-GB" dirty="0"/>
            </a:br>
            <a:endParaRPr lang="en-US" dirty="0"/>
          </a:p>
        </p:txBody>
      </p:sp>
      <p:pic>
        <p:nvPicPr>
          <p:cNvPr id="6" name="Picture 5">
            <a:extLst>
              <a:ext uri="{FF2B5EF4-FFF2-40B4-BE49-F238E27FC236}">
                <a16:creationId xmlns:a16="http://schemas.microsoft.com/office/drawing/2014/main" id="{7220E8AA-8550-454B-8955-74F4C7C5D4D1}"/>
              </a:ext>
            </a:extLst>
          </p:cNvPr>
          <p:cNvPicPr>
            <a:picLocks noChangeAspect="1"/>
          </p:cNvPicPr>
          <p:nvPr/>
        </p:nvPicPr>
        <p:blipFill rotWithShape="1">
          <a:blip r:embed="rId2"/>
          <a:srcRect b="3143"/>
          <a:stretch/>
        </p:blipFill>
        <p:spPr>
          <a:xfrm>
            <a:off x="4280616" y="4184061"/>
            <a:ext cx="3630768" cy="2673939"/>
          </a:xfrm>
          <a:prstGeom prst="rect">
            <a:avLst/>
          </a:prstGeom>
        </p:spPr>
      </p:pic>
    </p:spTree>
    <p:extLst>
      <p:ext uri="{BB962C8B-B14F-4D97-AF65-F5344CB8AC3E}">
        <p14:creationId xmlns:p14="http://schemas.microsoft.com/office/powerpoint/2010/main" val="2657735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2C12E-65C7-5F4C-86B0-FA2C1E2B904A}"/>
              </a:ext>
            </a:extLst>
          </p:cNvPr>
          <p:cNvSpPr>
            <a:spLocks noGrp="1"/>
          </p:cNvSpPr>
          <p:nvPr>
            <p:ph idx="1"/>
          </p:nvPr>
        </p:nvSpPr>
        <p:spPr>
          <a:xfrm>
            <a:off x="838200" y="280160"/>
            <a:ext cx="10515600" cy="4351338"/>
          </a:xfrm>
        </p:spPr>
        <p:txBody>
          <a:bodyPr>
            <a:normAutofit lnSpcReduction="10000"/>
          </a:bodyPr>
          <a:lstStyle/>
          <a:p>
            <a:r>
              <a:rPr lang="en-GB" dirty="0"/>
              <a:t>In 1992, the UK joined other EU nations in  signing the Maastricht Treaty on European integration. This granted all EU citizens equal rights, with freedom to live in any member state they chose.</a:t>
            </a:r>
          </a:p>
          <a:p>
            <a:r>
              <a:rPr lang="en-GB" dirty="0"/>
              <a:t>In the following decade, tens of thousands of EU citizens came to live and work in Britain.</a:t>
            </a:r>
          </a:p>
          <a:p>
            <a:r>
              <a:rPr lang="en-GB" dirty="0"/>
              <a:t>Few people protested, possibly because these newcomers were balanced out by the tens of thousands of British people who moved away to other parts of the EU.</a:t>
            </a:r>
          </a:p>
          <a:p>
            <a:r>
              <a:rPr lang="en-GB" dirty="0"/>
              <a:t>However, we have voted to leave the EU and plan to leave on January 31</a:t>
            </a:r>
            <a:r>
              <a:rPr lang="en-GB" baseline="30000" dirty="0"/>
              <a:t>st</a:t>
            </a:r>
            <a:r>
              <a:rPr lang="en-GB" dirty="0"/>
              <a:t> so what the impact of this will have on immigration in the UK we are yet to find out.</a:t>
            </a:r>
            <a:endParaRPr lang="en-US" dirty="0"/>
          </a:p>
        </p:txBody>
      </p:sp>
      <p:pic>
        <p:nvPicPr>
          <p:cNvPr id="5" name="Picture 4">
            <a:extLst>
              <a:ext uri="{FF2B5EF4-FFF2-40B4-BE49-F238E27FC236}">
                <a16:creationId xmlns:a16="http://schemas.microsoft.com/office/drawing/2014/main" id="{E624629A-08E4-3048-87DC-4305E80AD6EB}"/>
              </a:ext>
            </a:extLst>
          </p:cNvPr>
          <p:cNvPicPr>
            <a:picLocks noChangeAspect="1"/>
          </p:cNvPicPr>
          <p:nvPr/>
        </p:nvPicPr>
        <p:blipFill>
          <a:blip r:embed="rId2"/>
          <a:stretch>
            <a:fillRect/>
          </a:stretch>
        </p:blipFill>
        <p:spPr>
          <a:xfrm>
            <a:off x="4162380" y="4440975"/>
            <a:ext cx="3867240" cy="2417025"/>
          </a:xfrm>
          <a:prstGeom prst="rect">
            <a:avLst/>
          </a:prstGeom>
        </p:spPr>
      </p:pic>
    </p:spTree>
    <p:extLst>
      <p:ext uri="{BB962C8B-B14F-4D97-AF65-F5344CB8AC3E}">
        <p14:creationId xmlns:p14="http://schemas.microsoft.com/office/powerpoint/2010/main" val="1821883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Migration in the UK in the last years</a:t>
            </a:r>
            <a:endParaRPr lang="es-ES_tradnl" dirty="0"/>
          </a:p>
        </p:txBody>
      </p:sp>
      <p:pic>
        <p:nvPicPr>
          <p:cNvPr id="4" name="Content Placeholder 3"/>
          <p:cNvPicPr>
            <a:picLocks noGrp="1" noChangeAspect="1"/>
          </p:cNvPicPr>
          <p:nvPr>
            <p:ph idx="1"/>
          </p:nvPr>
        </p:nvPicPr>
        <p:blipFill>
          <a:blip r:embed="rId2"/>
          <a:stretch>
            <a:fillRect/>
          </a:stretch>
        </p:blipFill>
        <p:spPr>
          <a:xfrm>
            <a:off x="722251" y="1812898"/>
            <a:ext cx="5638837" cy="4229128"/>
          </a:xfrm>
          <a:prstGeom prst="rect">
            <a:avLst/>
          </a:prstGeom>
        </p:spPr>
      </p:pic>
      <p:pic>
        <p:nvPicPr>
          <p:cNvPr id="6" name="Picture 5"/>
          <p:cNvPicPr>
            <a:picLocks noChangeAspect="1"/>
          </p:cNvPicPr>
          <p:nvPr/>
        </p:nvPicPr>
        <p:blipFill>
          <a:blip r:embed="rId3"/>
          <a:stretch>
            <a:fillRect/>
          </a:stretch>
        </p:blipFill>
        <p:spPr>
          <a:xfrm>
            <a:off x="6756127" y="1757238"/>
            <a:ext cx="5049068" cy="3950430"/>
          </a:xfrm>
          <a:prstGeom prst="rect">
            <a:avLst/>
          </a:prstGeom>
        </p:spPr>
      </p:pic>
    </p:spTree>
    <p:extLst>
      <p:ext uri="{BB962C8B-B14F-4D97-AF65-F5344CB8AC3E}">
        <p14:creationId xmlns:p14="http://schemas.microsoft.com/office/powerpoint/2010/main" val="3015356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Immigrants in London</a:t>
            </a:r>
            <a:endParaRPr lang="es-ES_tradnl"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36011"/>
            <a:ext cx="4553327" cy="5024096"/>
          </a:xfrm>
        </p:spPr>
      </p:pic>
      <p:pic>
        <p:nvPicPr>
          <p:cNvPr id="6" name="Picture 5"/>
          <p:cNvPicPr>
            <a:picLocks noChangeAspect="1"/>
          </p:cNvPicPr>
          <p:nvPr/>
        </p:nvPicPr>
        <p:blipFill>
          <a:blip r:embed="rId3"/>
          <a:stretch>
            <a:fillRect/>
          </a:stretch>
        </p:blipFill>
        <p:spPr>
          <a:xfrm>
            <a:off x="6650394" y="789541"/>
            <a:ext cx="4250844" cy="3408198"/>
          </a:xfrm>
          <a:prstGeom prst="rect">
            <a:avLst/>
          </a:prstGeom>
        </p:spPr>
      </p:pic>
      <p:sp>
        <p:nvSpPr>
          <p:cNvPr id="7" name="TextBox 6"/>
          <p:cNvSpPr txBox="1"/>
          <p:nvPr/>
        </p:nvSpPr>
        <p:spPr>
          <a:xfrm>
            <a:off x="6750657" y="4635610"/>
            <a:ext cx="4150581" cy="646331"/>
          </a:xfrm>
          <a:prstGeom prst="rect">
            <a:avLst/>
          </a:prstGeom>
          <a:noFill/>
        </p:spPr>
        <p:txBody>
          <a:bodyPr wrap="square" rtlCol="0">
            <a:spAutoFit/>
          </a:bodyPr>
          <a:lstStyle/>
          <a:p>
            <a:r>
              <a:rPr lang="en-GB" dirty="0" smtClean="0"/>
              <a:t>Most spoken second language spoken in London</a:t>
            </a:r>
            <a:endParaRPr lang="es-ES_tradnl" dirty="0"/>
          </a:p>
        </p:txBody>
      </p:sp>
    </p:spTree>
    <p:extLst>
      <p:ext uri="{BB962C8B-B14F-4D97-AF65-F5344CB8AC3E}">
        <p14:creationId xmlns:p14="http://schemas.microsoft.com/office/powerpoint/2010/main" val="973930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Immigration in Prendergast school</a:t>
            </a:r>
            <a:endParaRPr lang="es-ES_tradnl" dirty="0"/>
          </a:p>
        </p:txBody>
      </p:sp>
      <p:pic>
        <p:nvPicPr>
          <p:cNvPr id="4" name="Content Placeholder 3"/>
          <p:cNvPicPr>
            <a:picLocks noGrp="1" noChangeAspect="1"/>
          </p:cNvPicPr>
          <p:nvPr>
            <p:ph idx="1"/>
          </p:nvPr>
        </p:nvPicPr>
        <p:blipFill>
          <a:blip r:embed="rId2"/>
          <a:stretch>
            <a:fillRect/>
          </a:stretch>
        </p:blipFill>
        <p:spPr>
          <a:xfrm>
            <a:off x="350996" y="1940118"/>
            <a:ext cx="6757470" cy="3787997"/>
          </a:xfrm>
          <a:prstGeom prst="rect">
            <a:avLst/>
          </a:prstGeom>
        </p:spPr>
      </p:pic>
      <p:sp>
        <p:nvSpPr>
          <p:cNvPr id="5" name="TextBox 4"/>
          <p:cNvSpPr txBox="1"/>
          <p:nvPr/>
        </p:nvSpPr>
        <p:spPr>
          <a:xfrm>
            <a:off x="6058894" y="1940118"/>
            <a:ext cx="4564049" cy="1200329"/>
          </a:xfrm>
          <a:prstGeom prst="rect">
            <a:avLst/>
          </a:prstGeom>
          <a:noFill/>
        </p:spPr>
        <p:txBody>
          <a:bodyPr wrap="square" rtlCol="0">
            <a:spAutoFit/>
          </a:bodyPr>
          <a:lstStyle/>
          <a:p>
            <a:r>
              <a:rPr lang="en-GB" dirty="0" smtClean="0"/>
              <a:t>No official data available but similar to the data from London. </a:t>
            </a:r>
          </a:p>
          <a:p>
            <a:endParaRPr lang="en-GB" dirty="0"/>
          </a:p>
          <a:p>
            <a:endParaRPr lang="es-ES_tradnl" dirty="0"/>
          </a:p>
        </p:txBody>
      </p:sp>
    </p:spTree>
    <p:extLst>
      <p:ext uri="{BB962C8B-B14F-4D97-AF65-F5344CB8AC3E}">
        <p14:creationId xmlns:p14="http://schemas.microsoft.com/office/powerpoint/2010/main" val="4046911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96708" cy="1325563"/>
          </a:xfrm>
        </p:spPr>
        <p:txBody>
          <a:bodyPr>
            <a:normAutofit/>
          </a:bodyPr>
          <a:lstStyle/>
          <a:p>
            <a:r>
              <a:rPr lang="en-GB" sz="3600" dirty="0" smtClean="0"/>
              <a:t>Survey between immigrant students at Prendergast School</a:t>
            </a:r>
            <a:endParaRPr lang="es-ES_tradnl" sz="3600" dirty="0"/>
          </a:p>
        </p:txBody>
      </p:sp>
      <p:sp>
        <p:nvSpPr>
          <p:cNvPr id="3" name="Content Placeholder 2"/>
          <p:cNvSpPr>
            <a:spLocks noGrp="1"/>
          </p:cNvSpPr>
          <p:nvPr>
            <p:ph idx="1"/>
          </p:nvPr>
        </p:nvSpPr>
        <p:spPr/>
        <p:txBody>
          <a:bodyPr>
            <a:normAutofit fontScale="77500" lnSpcReduction="20000"/>
          </a:bodyPr>
          <a:lstStyle/>
          <a:p>
            <a:pPr marL="0" indent="0">
              <a:buNone/>
            </a:pPr>
            <a:r>
              <a:rPr lang="en-GB" dirty="0" smtClean="0"/>
              <a:t>Reasons their families move to the UK:</a:t>
            </a:r>
            <a:endParaRPr lang="es-ES_tradnl" dirty="0" smtClean="0"/>
          </a:p>
          <a:p>
            <a:r>
              <a:rPr lang="en-GB" dirty="0" smtClean="0"/>
              <a:t>Most families for or a better education/life</a:t>
            </a:r>
          </a:p>
          <a:p>
            <a:r>
              <a:rPr lang="en-GB" dirty="0" smtClean="0"/>
              <a:t>2 families to scape from a civil war/ conflict in their country</a:t>
            </a:r>
          </a:p>
          <a:p>
            <a:endParaRPr lang="en-GB" dirty="0" smtClean="0"/>
          </a:p>
          <a:p>
            <a:pPr marL="0" indent="0">
              <a:buNone/>
            </a:pPr>
            <a:r>
              <a:rPr lang="en-GB" dirty="0" smtClean="0"/>
              <a:t>Differences between the UK and their original country</a:t>
            </a:r>
          </a:p>
          <a:p>
            <a:r>
              <a:rPr lang="en-GB" dirty="0" smtClean="0"/>
              <a:t>Colder weather</a:t>
            </a:r>
          </a:p>
          <a:p>
            <a:r>
              <a:rPr lang="en-GB" dirty="0" smtClean="0"/>
              <a:t>More open-minded people</a:t>
            </a:r>
          </a:p>
          <a:p>
            <a:r>
              <a:rPr lang="en-GB" dirty="0" smtClean="0"/>
              <a:t>Different educational system</a:t>
            </a:r>
          </a:p>
          <a:p>
            <a:r>
              <a:rPr lang="en-GB" dirty="0" smtClean="0"/>
              <a:t>More diverse</a:t>
            </a:r>
          </a:p>
          <a:p>
            <a:r>
              <a:rPr lang="en-GB" dirty="0" smtClean="0"/>
              <a:t>Food</a:t>
            </a:r>
          </a:p>
          <a:p>
            <a:r>
              <a:rPr lang="en-GB" dirty="0" smtClean="0"/>
              <a:t>Better transport</a:t>
            </a:r>
          </a:p>
          <a:p>
            <a:r>
              <a:rPr lang="en-GB" dirty="0" smtClean="0"/>
              <a:t>More job opportunities</a:t>
            </a:r>
          </a:p>
          <a:p>
            <a:endParaRPr lang="en-GB" dirty="0" smtClean="0"/>
          </a:p>
          <a:p>
            <a:endParaRPr lang="en-GB" dirty="0" smtClean="0"/>
          </a:p>
        </p:txBody>
      </p:sp>
    </p:spTree>
    <p:extLst>
      <p:ext uri="{BB962C8B-B14F-4D97-AF65-F5344CB8AC3E}">
        <p14:creationId xmlns:p14="http://schemas.microsoft.com/office/powerpoint/2010/main" val="2969196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6003"/>
            <a:ext cx="10515600" cy="5850960"/>
          </a:xfrm>
        </p:spPr>
        <p:txBody>
          <a:bodyPr/>
          <a:lstStyle/>
          <a:p>
            <a:pPr marL="0" indent="0">
              <a:buNone/>
            </a:pPr>
            <a:r>
              <a:rPr lang="en-GB" dirty="0" smtClean="0"/>
              <a:t>What helped them to feel part of the British society:</a:t>
            </a:r>
          </a:p>
          <a:p>
            <a:r>
              <a:rPr lang="en-GB" dirty="0" smtClean="0"/>
              <a:t>Friendly people</a:t>
            </a:r>
          </a:p>
          <a:p>
            <a:r>
              <a:rPr lang="en-GB" dirty="0" smtClean="0"/>
              <a:t>The diverse population</a:t>
            </a:r>
          </a:p>
          <a:p>
            <a:r>
              <a:rPr lang="en-GB" dirty="0" smtClean="0"/>
              <a:t>Receiving their British citizenship</a:t>
            </a:r>
          </a:p>
          <a:p>
            <a:r>
              <a:rPr lang="en-GB" dirty="0" smtClean="0"/>
              <a:t>Having friends here</a:t>
            </a:r>
          </a:p>
          <a:p>
            <a:r>
              <a:rPr lang="en-GB" dirty="0" smtClean="0"/>
              <a:t>Being able to communicate with people</a:t>
            </a:r>
          </a:p>
          <a:p>
            <a:r>
              <a:rPr lang="en-GB" dirty="0" smtClean="0"/>
              <a:t>Following </a:t>
            </a:r>
            <a:r>
              <a:rPr lang="en-GB" dirty="0" err="1" smtClean="0"/>
              <a:t>british</a:t>
            </a:r>
            <a:r>
              <a:rPr lang="en-GB" dirty="0" smtClean="0"/>
              <a:t> customs</a:t>
            </a:r>
          </a:p>
          <a:p>
            <a:r>
              <a:rPr lang="en-GB" dirty="0" smtClean="0"/>
              <a:t>Finding open minded people</a:t>
            </a:r>
          </a:p>
          <a:p>
            <a:r>
              <a:rPr lang="en-GB" dirty="0" smtClean="0"/>
              <a:t>The school</a:t>
            </a:r>
          </a:p>
          <a:p>
            <a:r>
              <a:rPr lang="en-GB" dirty="0" smtClean="0"/>
              <a:t>Being part of the community church</a:t>
            </a:r>
            <a:endParaRPr lang="es-ES_tradnl" dirty="0"/>
          </a:p>
        </p:txBody>
      </p:sp>
    </p:spTree>
    <p:extLst>
      <p:ext uri="{BB962C8B-B14F-4D97-AF65-F5344CB8AC3E}">
        <p14:creationId xmlns:p14="http://schemas.microsoft.com/office/powerpoint/2010/main" val="2864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287</Words>
  <Application>Microsoft Office PowerPoint</Application>
  <PresentationFormat>Widescreen</PresentationFormat>
  <Paragraphs>47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The current situation of migrants in the UK</vt:lpstr>
      <vt:lpstr>PowerPoint Presentation</vt:lpstr>
      <vt:lpstr>PowerPoint Presentation</vt:lpstr>
      <vt:lpstr>PowerPoint Presentation</vt:lpstr>
      <vt:lpstr>Migration in the UK in the last years</vt:lpstr>
      <vt:lpstr>Immigrants in London</vt:lpstr>
      <vt:lpstr>Immigration in Prendergast school</vt:lpstr>
      <vt:lpstr>Survey between immigrant students at Prendergast School</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current situation of migrants in the UK</dc:title>
  <dc:creator>Eva Osgerby</dc:creator>
  <cp:lastModifiedBy>Ana Lopez (PS)</cp:lastModifiedBy>
  <cp:revision>11</cp:revision>
  <dcterms:created xsi:type="dcterms:W3CDTF">2020-01-20T17:10:30Z</dcterms:created>
  <dcterms:modified xsi:type="dcterms:W3CDTF">2020-01-23T12:11:13Z</dcterms:modified>
</cp:coreProperties>
</file>