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comments/comment1.xml" ContentType="application/vnd.openxmlformats-officedocument.presentationml.comment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81" r:id="rId5"/>
    <p:sldId id="275" r:id="rId6"/>
    <p:sldId id="276" r:id="rId7"/>
    <p:sldId id="277" r:id="rId8"/>
    <p:sldId id="260" r:id="rId9"/>
    <p:sldId id="262" r:id="rId10"/>
    <p:sldId id="261" r:id="rId11"/>
    <p:sldId id="259" r:id="rId12"/>
    <p:sldId id="285" r:id="rId13"/>
    <p:sldId id="286" r:id="rId14"/>
    <p:sldId id="266" r:id="rId15"/>
    <p:sldId id="263" r:id="rId16"/>
    <p:sldId id="257" r:id="rId17"/>
    <p:sldId id="264" r:id="rId18"/>
    <p:sldId id="282" r:id="rId19"/>
    <p:sldId id="283" r:id="rId20"/>
    <p:sldId id="284" r:id="rId21"/>
    <p:sldId id="256" r:id="rId22"/>
    <p:sldId id="258" r:id="rId23"/>
    <p:sldId id="278" r:id="rId24"/>
    <p:sldId id="279" r:id="rId25"/>
    <p:sldId id="280" r:id="rId26"/>
    <p:sldId id="267" r:id="rId27"/>
    <p:sldId id="268" r:id="rId28"/>
    <p:sldId id="269" r:id="rId29"/>
    <p:sldId id="270" r:id="rId30"/>
    <p:sldId id="271" r:id="rId31"/>
    <p:sldId id="272" r:id="rId32"/>
    <p:sldId id="273" r:id="rId33"/>
    <p:sldId id="274" r:id="rId3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an Nilsson (elev)" initials="JN(" lastIdx="2" clrIdx="0">
    <p:extLst>
      <p:ext uri="{19B8F6BF-5375-455C-9EA6-DF929625EA0E}">
        <p15:presenceInfo xmlns:p15="http://schemas.microsoft.com/office/powerpoint/2012/main" userId="S::johan.2.nilsson@elevmail.stockholm.se::7946b377-5d7d-4e96-a492-c1dfdacdcbc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52F2EC-F5EC-8604-7075-C60B374BD4A2}" v="333" dt="2019-10-23T12:48:24.8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2" d="100"/>
          <a:sy n="72" d="100"/>
        </p:scale>
        <p:origin x="4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0-23T14:42:08.456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  <p:cm authorId="1" dt="2019-10-23T14:45:58.164" idx="2">
    <p:pos x="7680" y="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2019-11-13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4422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2019-11-13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3719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2019-11-13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644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A317793-2822-46CF-A815-34D11D2D7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C78BA5E-69B8-4FE4-ADFF-5F28553248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D54C1C3-0E8F-4BE8-B736-E0CB3A8C2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0499B-75A2-498A-B3D8-EC285A34A842}" type="datetimeFigureOut">
              <a:rPr lang="sv-SE" smtClean="0"/>
              <a:t>2019-11-13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26AE8AE-8D73-4A73-9732-F156CCCFE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F5FF52B-EA6B-4823-B1D6-9A3E062D5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A76C-4D13-43AE-8FDB-53493E9D4FE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5415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962AE6F-3428-4E5F-B650-B3F09A479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6F55DF1-AEE1-4328-957E-A4BC217E6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20FC4EF-EED4-49E8-8C6B-82139134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0499B-75A2-498A-B3D8-EC285A34A842}" type="datetimeFigureOut">
              <a:rPr lang="sv-SE" smtClean="0"/>
              <a:t>2019-11-13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E8652EA-5845-4474-8BF8-AB1E4BDDF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20DCB0C-2DF7-4D17-AAA9-D6ABB5E82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A76C-4D13-43AE-8FDB-53493E9D4FE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5295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6ADDED3-1DB3-4465-A134-F449BB29C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1C2306D-F200-40DD-9A2F-BF014C14B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D0EB359-CF4C-4B70-9D9B-EB39AAEAF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0499B-75A2-498A-B3D8-EC285A34A842}" type="datetimeFigureOut">
              <a:rPr lang="sv-SE" smtClean="0"/>
              <a:t>2019-11-13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C30CDEC-88DC-4D3B-ABA3-C43F54D35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F593BE3-5F32-4038-B646-892A37FFF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A76C-4D13-43AE-8FDB-53493E9D4FE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20690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8A2C36D-7977-4CA2-8BE1-1EFD7F43B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0C5C1C7-4E6D-40A7-B82A-D750B0AF05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E84813A-2DFA-471A-BF12-45B6B000FE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59412F7-7C2C-4CF6-9A8B-425CDC834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0499B-75A2-498A-B3D8-EC285A34A842}" type="datetimeFigureOut">
              <a:rPr lang="sv-SE" smtClean="0"/>
              <a:t>2019-11-13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3821BC6-B3EB-4191-AF05-4D89D868D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79EFBAF8-B26E-4525-92F8-C59B4A4F6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A76C-4D13-43AE-8FDB-53493E9D4FE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515756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9AB9A43-4E9B-4A5C-9EB9-3A40F1E50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5CF7E49-3609-45EF-A0EA-958D393FE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3FB6A20-D0F8-417D-87B2-798F882D7B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A8206FD-97C0-4F69-8587-7D02E10930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FF675CD7-6952-4CC6-93B2-784F28BEE7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A9DC734C-4B3D-4095-9C01-C7384FBF1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0499B-75A2-498A-B3D8-EC285A34A842}" type="datetimeFigureOut">
              <a:rPr lang="sv-SE" smtClean="0"/>
              <a:t>2019-11-13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03172767-B937-48EB-BB08-11E40DE42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75149729-9759-4CB3-8839-0B0E93517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A76C-4D13-43AE-8FDB-53493E9D4FE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1475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B52B12E-A984-4ED5-934E-AE68139B1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94C3B0E-2E69-409D-AB88-FB6F380A0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0499B-75A2-498A-B3D8-EC285A34A842}" type="datetimeFigureOut">
              <a:rPr lang="sv-SE" smtClean="0"/>
              <a:t>2019-11-13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4B114311-6088-4839-BED0-55ED93D67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FE0B6FB-4ACE-42A5-9174-8CCAA347E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A76C-4D13-43AE-8FDB-53493E9D4FE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7999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C5294377-7426-4376-96E2-2CC32D48A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0499B-75A2-498A-B3D8-EC285A34A842}" type="datetimeFigureOut">
              <a:rPr lang="sv-SE" smtClean="0"/>
              <a:t>2019-11-13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CA4AA972-A719-4C27-8541-12E63CC4C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C1D135D-3191-482C-B780-4BC52740E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A76C-4D13-43AE-8FDB-53493E9D4FE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383983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9056D44-C524-43C3-80DA-13963B09C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3749FFA-7F6D-45B1-BB49-0430AB5D8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675B4AD-E201-4C23-BCF8-2E93727F48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DF3FF61-F05B-4D96-AF31-B31F0E9DD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0499B-75A2-498A-B3D8-EC285A34A842}" type="datetimeFigureOut">
              <a:rPr lang="sv-SE" smtClean="0"/>
              <a:t>2019-11-13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57E0536-0E96-4DC6-833E-BCDBE7583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4359A15-BD10-4984-B970-91B83F792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A76C-4D13-43AE-8FDB-53493E9D4FE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58329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2019-11-13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27205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2FE62C8-B213-4759-AED3-7AC515A7D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E194D6DD-57CB-4F0C-8359-10BEC8FAC7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3595C75-0D9F-4963-8025-0D82CD340C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2068DD7B-B96F-4ABD-8F2F-2B83B0214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0499B-75A2-498A-B3D8-EC285A34A842}" type="datetimeFigureOut">
              <a:rPr lang="sv-SE" smtClean="0"/>
              <a:t>2019-11-13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9228A49-C413-4AEE-B10E-64A9D35C9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729260C4-E915-4FE3-864A-8D29E02A8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A76C-4D13-43AE-8FDB-53493E9D4FE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71585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F1470FB-0BE2-4E57-B019-30F2EB955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47128CE7-2CF0-4567-B946-A68F66079F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678F9ED-2D45-4ACC-9DEC-8D252724F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0499B-75A2-498A-B3D8-EC285A34A842}" type="datetimeFigureOut">
              <a:rPr lang="sv-SE" smtClean="0"/>
              <a:t>2019-11-13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7449C25-3C0A-4594-826E-0D777633B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019CCC6-DBD1-492A-8B94-695145961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A76C-4D13-43AE-8FDB-53493E9D4FE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06209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D1B6DCB1-62CB-404C-9EF6-381C28A793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7513E636-A96A-4DF8-82D9-1AF959403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58AF8FF-BF15-46D6-B4E1-42AFD4736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0499B-75A2-498A-B3D8-EC285A34A842}" type="datetimeFigureOut">
              <a:rPr lang="sv-SE" smtClean="0"/>
              <a:t>2019-11-13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E092F4F-CFB9-46CF-B0A9-509AD6ADC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B17A230-318B-49AE-93D3-ACDCAAD8B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A76C-4D13-43AE-8FDB-53493E9D4FE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60318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C482B-C51F-475A-A3F0-FD0CD775D8A8}" type="datetimeFigureOut">
              <a:rPr lang="sv-SE" smtClean="0"/>
              <a:t>2019-11-13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BECB-8B1E-45AB-A880-761FB5AFC0E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384553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C482B-C51F-475A-A3F0-FD0CD775D8A8}" type="datetimeFigureOut">
              <a:rPr lang="sv-SE" smtClean="0"/>
              <a:t>2019-11-13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BECB-8B1E-45AB-A880-761FB5AFC0E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59198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C482B-C51F-475A-A3F0-FD0CD775D8A8}" type="datetimeFigureOut">
              <a:rPr lang="sv-SE" smtClean="0"/>
              <a:t>2019-11-13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BECB-8B1E-45AB-A880-761FB5AFC0E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13860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C482B-C51F-475A-A3F0-FD0CD775D8A8}" type="datetimeFigureOut">
              <a:rPr lang="sv-SE" smtClean="0"/>
              <a:t>2019-11-13</a:t>
            </a:fld>
            <a:endParaRPr lang="sv-S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BECB-8B1E-45AB-A880-761FB5AFC0E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89001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C482B-C51F-475A-A3F0-FD0CD775D8A8}" type="datetimeFigureOut">
              <a:rPr lang="sv-SE" smtClean="0"/>
              <a:t>2019-11-13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BECB-8B1E-45AB-A880-761FB5AFC0E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009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C482B-C51F-475A-A3F0-FD0CD775D8A8}" type="datetimeFigureOut">
              <a:rPr lang="sv-SE" smtClean="0"/>
              <a:t>2019-11-13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BECB-8B1E-45AB-A880-761FB5AFC0E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1904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C482B-C51F-475A-A3F0-FD0CD775D8A8}" type="datetimeFigureOut">
              <a:rPr lang="sv-SE" smtClean="0"/>
              <a:t>2019-11-13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BECB-8B1E-45AB-A880-761FB5AFC0E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17133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2019-11-13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867282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C482B-C51F-475A-A3F0-FD0CD775D8A8}" type="datetimeFigureOut">
              <a:rPr lang="sv-SE" smtClean="0"/>
              <a:t>2019-11-13</a:t>
            </a:fld>
            <a:endParaRPr lang="sv-SE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BECB-8B1E-45AB-A880-761FB5AFC0E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604582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146C482B-C51F-475A-A3F0-FD0CD775D8A8}" type="datetimeFigureOut">
              <a:rPr lang="sv-SE" smtClean="0"/>
              <a:t>2019-11-13</a:t>
            </a:fld>
            <a:endParaRPr lang="sv-S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BECB-8B1E-45AB-A880-761FB5AFC0E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816084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C482B-C51F-475A-A3F0-FD0CD775D8A8}" type="datetimeFigureOut">
              <a:rPr lang="sv-SE" smtClean="0"/>
              <a:t>2019-11-13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BECB-8B1E-45AB-A880-761FB5AFC0E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29805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C482B-C51F-475A-A3F0-FD0CD775D8A8}" type="datetimeFigureOut">
              <a:rPr lang="sv-SE" smtClean="0"/>
              <a:t>2019-11-13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BECB-8B1E-45AB-A880-761FB5AFC0E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706373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B141DCD2-1BF4-4A5A-BC6A-77B4FA8A8666}" type="datetimeFigureOut">
              <a:rPr lang="sv-SE" smtClean="0"/>
              <a:t>2019-11-13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BEA2A3EF-CEFD-4A23-833E-7E9F0608EBF4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227959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1DCD2-1BF4-4A5A-BC6A-77B4FA8A8666}" type="datetimeFigureOut">
              <a:rPr lang="sv-SE" smtClean="0"/>
              <a:t>2019-11-13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2A3EF-CEFD-4A23-833E-7E9F0608EBF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652504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1DCD2-1BF4-4A5A-BC6A-77B4FA8A8666}" type="datetimeFigureOut">
              <a:rPr lang="sv-SE" smtClean="0"/>
              <a:t>2019-11-13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2A3EF-CEFD-4A23-833E-7E9F0608EBF4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641529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1DCD2-1BF4-4A5A-BC6A-77B4FA8A8666}" type="datetimeFigureOut">
              <a:rPr lang="sv-SE" smtClean="0"/>
              <a:t>2019-11-13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2A3EF-CEFD-4A23-833E-7E9F0608EBF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56612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1DCD2-1BF4-4A5A-BC6A-77B4FA8A8666}" type="datetimeFigureOut">
              <a:rPr lang="sv-SE" smtClean="0"/>
              <a:t>2019-11-13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2A3EF-CEFD-4A23-833E-7E9F0608EBF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24475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1DCD2-1BF4-4A5A-BC6A-77B4FA8A8666}" type="datetimeFigureOut">
              <a:rPr lang="sv-SE" smtClean="0"/>
              <a:t>2019-11-13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2A3EF-CEFD-4A23-833E-7E9F0608EBF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29057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2019-11-13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923605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1DCD2-1BF4-4A5A-BC6A-77B4FA8A8666}" type="datetimeFigureOut">
              <a:rPr lang="sv-SE" smtClean="0"/>
              <a:t>2019-11-13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2A3EF-CEFD-4A23-833E-7E9F0608EBF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228064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1DCD2-1BF4-4A5A-BC6A-77B4FA8A8666}" type="datetimeFigureOut">
              <a:rPr lang="sv-SE" smtClean="0"/>
              <a:t>2019-11-13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2A3EF-CEFD-4A23-833E-7E9F0608EBF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259293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1DCD2-1BF4-4A5A-BC6A-77B4FA8A8666}" type="datetimeFigureOut">
              <a:rPr lang="sv-SE" smtClean="0"/>
              <a:t>2019-11-13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2A3EF-CEFD-4A23-833E-7E9F0608EBF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71157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1DCD2-1BF4-4A5A-BC6A-77B4FA8A8666}" type="datetimeFigureOut">
              <a:rPr lang="sv-SE" smtClean="0"/>
              <a:t>2019-11-13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2A3EF-CEFD-4A23-833E-7E9F0608EBF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178572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1DCD2-1BF4-4A5A-BC6A-77B4FA8A8666}" type="datetimeFigureOut">
              <a:rPr lang="sv-SE" smtClean="0"/>
              <a:t>2019-11-13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2A3EF-CEFD-4A23-833E-7E9F0608EBF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2262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2019-11-13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7650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2019-11-13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6609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2019-11-13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11076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2019-11-13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48965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2019-11-13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1453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0A13A-DB3F-4AD5-B6AF-BDA0278A0A39}" type="datetimeFigureOut">
              <a:rPr lang="sv-SE" smtClean="0"/>
              <a:t>2019-11-13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7285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34BB31E6-D4D3-440F-B8DB-E4146AE44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B08E4A7-709F-426D-8404-911C85E5E8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6195288-01B7-4DBC-88E3-B722F082FD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0499B-75A2-498A-B3D8-EC285A34A842}" type="datetimeFigureOut">
              <a:rPr lang="sv-SE" smtClean="0"/>
              <a:t>2019-11-13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FD78946-B24C-436E-B752-295F22960B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25BE947-716D-417C-8AB4-72CB9C9A96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BA76C-4D13-43AE-8FDB-53493E9D4FE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31561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46C482B-C51F-475A-A3F0-FD0CD775D8A8}" type="datetimeFigureOut">
              <a:rPr lang="sv-SE" smtClean="0"/>
              <a:t>2019-11-13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1A6ABECB-8B1E-45AB-A880-761FB5AFC0E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180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B141DCD2-1BF4-4A5A-BC6A-77B4FA8A8666}" type="datetimeFigureOut">
              <a:rPr lang="sv-SE" smtClean="0"/>
              <a:t>2019-11-13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BEA2A3EF-CEFD-4A23-833E-7E9F0608EBF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78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4" Type="http://schemas.openxmlformats.org/officeDocument/2006/relationships/comments" Target="../comments/commen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MIT%27s_Stata_Center.jpg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creativecommons.org/licenses/by-sa/3.0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ityterminalen" TargetMode="Externa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creativecommons.org/licenses/by-sa/3.0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CD8CAB6-1F6A-4DEA-A743-E86B399F09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9964" y="90230"/>
            <a:ext cx="7275080" cy="1738570"/>
          </a:xfrm>
        </p:spPr>
        <p:txBody>
          <a:bodyPr>
            <a:normAutofit/>
          </a:bodyPr>
          <a:lstStyle/>
          <a:p>
            <a:r>
              <a:rPr lang="sv-SE" sz="9600" dirty="0">
                <a:latin typeface="Bodoni MT Condensed" panose="02070606080606020203" pitchFamily="18" charset="0"/>
              </a:rPr>
              <a:t>Scania Longhouse 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6F0E0D7-CBAB-4E61-A8AB-BD43FDF73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03695" y="2287968"/>
            <a:ext cx="4288562" cy="573846"/>
          </a:xfrm>
        </p:spPr>
        <p:txBody>
          <a:bodyPr>
            <a:normAutofit/>
          </a:bodyPr>
          <a:lstStyle/>
          <a:p>
            <a:r>
              <a:rPr lang="sv-SE" sz="2400" dirty="0">
                <a:solidFill>
                  <a:schemeClr val="tx1"/>
                </a:solidFill>
                <a:latin typeface="Perpetua" panose="02020502060401020303" pitchFamily="18" charset="0"/>
              </a:rPr>
              <a:t>The </a:t>
            </a:r>
            <a:r>
              <a:rPr lang="sv-SE" sz="2400" dirty="0" err="1">
                <a:solidFill>
                  <a:schemeClr val="tx1"/>
                </a:solidFill>
                <a:latin typeface="Perpetua" panose="02020502060401020303" pitchFamily="18" charset="0"/>
              </a:rPr>
              <a:t>typical</a:t>
            </a:r>
            <a:r>
              <a:rPr lang="sv-SE" sz="2400" dirty="0">
                <a:solidFill>
                  <a:schemeClr val="tx1"/>
                </a:solidFill>
                <a:latin typeface="Perpetua" panose="02020502060401020303" pitchFamily="18" charset="0"/>
              </a:rPr>
              <a:t> </a:t>
            </a:r>
            <a:r>
              <a:rPr lang="sv-SE" sz="2400" dirty="0" err="1">
                <a:solidFill>
                  <a:schemeClr val="tx1"/>
                </a:solidFill>
                <a:latin typeface="Perpetua" panose="02020502060401020303" pitchFamily="18" charset="0"/>
              </a:rPr>
              <a:t>hay</a:t>
            </a:r>
            <a:r>
              <a:rPr lang="sv-SE" sz="2400" dirty="0">
                <a:solidFill>
                  <a:schemeClr val="tx1"/>
                </a:solidFill>
                <a:latin typeface="Perpetua" panose="02020502060401020303" pitchFamily="18" charset="0"/>
              </a:rPr>
              <a:t> </a:t>
            </a:r>
            <a:r>
              <a:rPr lang="sv-SE" sz="2400" dirty="0" err="1">
                <a:solidFill>
                  <a:schemeClr val="tx1"/>
                </a:solidFill>
                <a:latin typeface="Perpetua" panose="02020502060401020303" pitchFamily="18" charset="0"/>
              </a:rPr>
              <a:t>roof</a:t>
            </a:r>
            <a:r>
              <a:rPr lang="sv-SE" sz="2400" dirty="0">
                <a:solidFill>
                  <a:schemeClr val="tx1"/>
                </a:solidFill>
                <a:latin typeface="Perpetua" panose="02020502060401020303" pitchFamily="18" charset="0"/>
              </a:rPr>
              <a:t> </a:t>
            </a:r>
          </a:p>
        </p:txBody>
      </p:sp>
      <p:pic>
        <p:nvPicPr>
          <p:cNvPr id="1026" name="Picture 2" descr="Bildresultat för skånelänga">
            <a:extLst>
              <a:ext uri="{FF2B5EF4-FFF2-40B4-BE49-F238E27FC236}">
                <a16:creationId xmlns:a16="http://schemas.microsoft.com/office/drawing/2014/main" id="{1292D77E-B25E-4CA6-B41C-98D891B44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75" y="304357"/>
            <a:ext cx="4015858" cy="250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ldresultat för skånelänga">
            <a:extLst>
              <a:ext uri="{FF2B5EF4-FFF2-40B4-BE49-F238E27FC236}">
                <a16:creationId xmlns:a16="http://schemas.microsoft.com/office/drawing/2014/main" id="{D92FD6E3-6330-4813-8401-2ADBA099A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504" y="2683689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FF2D2C35-BF30-4DBE-A2C6-17F06F2D972F}"/>
              </a:ext>
            </a:extLst>
          </p:cNvPr>
          <p:cNvSpPr txBox="1"/>
          <p:nvPr/>
        </p:nvSpPr>
        <p:spPr>
          <a:xfrm>
            <a:off x="400311" y="2797180"/>
            <a:ext cx="4878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erpetua" panose="02020502060401020303" pitchFamily="18" charset="0"/>
                <a:ea typeface="+mn-ea"/>
                <a:cs typeface="+mn-cs"/>
              </a:rPr>
              <a:t>The </a:t>
            </a: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erpetua" panose="02020502060401020303" pitchFamily="18" charset="0"/>
                <a:ea typeface="+mn-ea"/>
                <a:cs typeface="+mn-cs"/>
              </a:rPr>
              <a:t>most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erpetua" panose="02020502060401020303" pitchFamily="18" charset="0"/>
                <a:ea typeface="+mn-ea"/>
                <a:cs typeface="+mn-cs"/>
              </a:rPr>
              <a:t> common Scania Longhouse </a:t>
            </a:r>
          </a:p>
        </p:txBody>
      </p:sp>
      <p:pic>
        <p:nvPicPr>
          <p:cNvPr id="5" name="Picture 6" descr="Bildresultat för skånelänga">
            <a:extLst>
              <a:ext uri="{FF2B5EF4-FFF2-40B4-BE49-F238E27FC236}">
                <a16:creationId xmlns:a16="http://schemas.microsoft.com/office/drawing/2014/main" id="{9663FA0C-6AE2-4FDC-B5E6-12B277A64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533" y="3652642"/>
            <a:ext cx="4174082" cy="275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565E4992-9A1A-4C66-AD5B-C990640DCC15}"/>
              </a:ext>
            </a:extLst>
          </p:cNvPr>
          <p:cNvSpPr txBox="1"/>
          <p:nvPr/>
        </p:nvSpPr>
        <p:spPr>
          <a:xfrm>
            <a:off x="3984533" y="3198167"/>
            <a:ext cx="4288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erpetua" panose="02020502060401020303" pitchFamily="18" charset="0"/>
                <a:ea typeface="+mn-ea"/>
                <a:cs typeface="+mn-cs"/>
              </a:rPr>
              <a:t>A </a:t>
            </a: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erpetua" panose="02020502060401020303" pitchFamily="18" charset="0"/>
                <a:ea typeface="+mn-ea"/>
                <a:cs typeface="+mn-cs"/>
              </a:rPr>
              <a:t>mordernized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erpetua" panose="02020502060401020303" pitchFamily="18" charset="0"/>
                <a:ea typeface="+mn-ea"/>
                <a:cs typeface="+mn-cs"/>
              </a:rPr>
              <a:t> Scania Longhouse </a:t>
            </a:r>
          </a:p>
        </p:txBody>
      </p:sp>
      <p:pic>
        <p:nvPicPr>
          <p:cNvPr id="1032" name="Picture 8" descr="Relaterad bild">
            <a:extLst>
              <a:ext uri="{FF2B5EF4-FFF2-40B4-BE49-F238E27FC236}">
                <a16:creationId xmlns:a16="http://schemas.microsoft.com/office/drawing/2014/main" id="{99052DA8-23DC-44E7-A6CF-3318412D6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46" y="3512524"/>
            <a:ext cx="2355156" cy="301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007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10" descr="En bild som visar byggnad, sitter, framsida, bord&#10;&#10;Beskrivning genererad med mycket hög exakthet">
            <a:extLst>
              <a:ext uri="{FF2B5EF4-FFF2-40B4-BE49-F238E27FC236}">
                <a16:creationId xmlns:a16="http://schemas.microsoft.com/office/drawing/2014/main" id="{6721060A-F3F0-41AE-9D4E-30FF3D5873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2"/>
          <a:stretch/>
        </p:blipFill>
        <p:spPr>
          <a:xfrm>
            <a:off x="9512" y="10"/>
            <a:ext cx="12182474" cy="6857990"/>
          </a:xfrm>
          <a:prstGeom prst="rect">
            <a:avLst/>
          </a:prstGeom>
        </p:spPr>
      </p:pic>
      <p:pic>
        <p:nvPicPr>
          <p:cNvPr id="8" name="Bildobjekt 8" descr="En bild som visar inomhus, sitter, metall, tåg&#10;&#10;Beskrivning genererad med mycket hög exakthet">
            <a:extLst>
              <a:ext uri="{FF2B5EF4-FFF2-40B4-BE49-F238E27FC236}">
                <a16:creationId xmlns:a16="http://schemas.microsoft.com/office/drawing/2014/main" id="{2C338333-1299-4452-B4AB-2B8613A118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8766" r="16291" b="-3"/>
          <a:stretch/>
        </p:blipFill>
        <p:spPr>
          <a:xfrm>
            <a:off x="6498227" y="413429"/>
            <a:ext cx="2557401" cy="2607477"/>
          </a:xfrm>
          <a:prstGeom prst="rect">
            <a:avLst/>
          </a:prstGeom>
        </p:spPr>
      </p:pic>
      <p:pic>
        <p:nvPicPr>
          <p:cNvPr id="5" name="Bildobjekt 6" descr="En bild som visar inomhus, byggnad, sitter, stor&#10;&#10;Beskrivning genererad med mycket hög exakthet">
            <a:extLst>
              <a:ext uri="{FF2B5EF4-FFF2-40B4-BE49-F238E27FC236}">
                <a16:creationId xmlns:a16="http://schemas.microsoft.com/office/drawing/2014/main" id="{1C87E3BF-1153-4D53-AFC9-FB68EB0F3E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95" r="21267" b="2"/>
          <a:stretch/>
        </p:blipFill>
        <p:spPr>
          <a:xfrm>
            <a:off x="9216507" y="413431"/>
            <a:ext cx="2471137" cy="2605793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D398D8E6-B37C-4C83-951A-0827820EBAE8}"/>
              </a:ext>
            </a:extLst>
          </p:cNvPr>
          <p:cNvSpPr txBox="1"/>
          <p:nvPr/>
        </p:nvSpPr>
        <p:spPr>
          <a:xfrm>
            <a:off x="439947" y="569343"/>
            <a:ext cx="2743200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br>
              <a:rPr lang="en-US"/>
            </a:br>
            <a:r>
              <a:rPr lang="sv-SE" sz="2800" b="1" err="1">
                <a:latin typeface="Arial Nova Cond"/>
                <a:ea typeface="+mn-lt"/>
                <a:cs typeface="+mn-lt"/>
              </a:rPr>
              <a:t>Architecture</a:t>
            </a:r>
            <a:endParaRPr lang="sv-SE" sz="2800" b="1" err="1">
              <a:latin typeface="Arial Nova Cond"/>
            </a:endParaRP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DE06245B-8DF7-460B-957C-B7BF6EE6E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D1247BA3-9ABA-406D-8934-22EC238B09D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3928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En bild som visar byggnad, inomhus, person, personer&#10;&#10;Automatiskt genererad beskrivning">
            <a:extLst>
              <a:ext uri="{FF2B5EF4-FFF2-40B4-BE49-F238E27FC236}">
                <a16:creationId xmlns:a16="http://schemas.microsoft.com/office/drawing/2014/main" id="{39014B91-93A1-417F-9177-2FAC3A22B2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8" r="-1" b="7664"/>
          <a:stretch/>
        </p:blipFill>
        <p:spPr>
          <a:xfrm>
            <a:off x="20" y="-151166"/>
            <a:ext cx="12188932" cy="685442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81CD866-52B5-4280-A92B-56BDFD1E9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9648" y="0"/>
            <a:ext cx="6102351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EEF187-8434-4B76-BE40-006EEBB26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2351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760C9D7-97C3-45DC-B128-B0EDA46FB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620" y="1748771"/>
            <a:ext cx="3498979" cy="3360458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400" kern="1200">
                <a:latin typeface="+mj-lt"/>
                <a:ea typeface="+mj-ea"/>
                <a:cs typeface="+mj-cs"/>
              </a:rPr>
              <a:t>The royal dramatic theatre</a:t>
            </a:r>
          </a:p>
        </p:txBody>
      </p:sp>
      <p:pic>
        <p:nvPicPr>
          <p:cNvPr id="7" name="Bildobjekt 6" descr="En bild som visar byggnad, utomhus, väg, gata&#10;&#10;Automatiskt genererad beskrivning">
            <a:extLst>
              <a:ext uri="{FF2B5EF4-FFF2-40B4-BE49-F238E27FC236}">
                <a16:creationId xmlns:a16="http://schemas.microsoft.com/office/drawing/2014/main" id="{85233F3E-8D6F-4FD5-B535-9571B15F49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6" r="2" b="2565"/>
          <a:stretch/>
        </p:blipFill>
        <p:spPr>
          <a:xfrm>
            <a:off x="6883401" y="803191"/>
            <a:ext cx="4516920" cy="2385915"/>
          </a:xfrm>
          <a:prstGeom prst="rect">
            <a:avLst/>
          </a:prstGeom>
        </p:spPr>
      </p:pic>
      <p:pic>
        <p:nvPicPr>
          <p:cNvPr id="9" name="Platshållare för innehåll 8" descr="En bild som visar inomhus, byggnad, stor, hall&#10;&#10;Automatiskt genererad beskrivning">
            <a:extLst>
              <a:ext uri="{FF2B5EF4-FFF2-40B4-BE49-F238E27FC236}">
                <a16:creationId xmlns:a16="http://schemas.microsoft.com/office/drawing/2014/main" id="{F071E680-55B2-461E-A3B7-4BC55F851B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402" y="3182386"/>
            <a:ext cx="4552978" cy="3037458"/>
          </a:xfrm>
        </p:spPr>
      </p:pic>
    </p:spTree>
    <p:extLst>
      <p:ext uri="{BB962C8B-B14F-4D97-AF65-F5344CB8AC3E}">
        <p14:creationId xmlns:p14="http://schemas.microsoft.com/office/powerpoint/2010/main" val="28579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1FBA25-35A7-4D4E-A5F3-334A59CF10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0598" y="4645620"/>
            <a:ext cx="10923638" cy="1317643"/>
          </a:xfrm>
        </p:spPr>
        <p:txBody>
          <a:bodyPr>
            <a:noAutofit/>
          </a:bodyPr>
          <a:lstStyle/>
          <a:p>
            <a:pPr algn="l"/>
            <a:r>
              <a:rPr lang="sv-SE" sz="8800" dirty="0">
                <a:latin typeface="Blackadder ITC" panose="04020505051007020D02" pitchFamily="82" charset="0"/>
              </a:rPr>
              <a:t>Art nouveau 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90F6A36-6B5F-48CB-A4ED-C82D1060C6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702709"/>
            <a:ext cx="10923638" cy="521109"/>
          </a:xfrm>
        </p:spPr>
        <p:txBody>
          <a:bodyPr>
            <a:normAutofit/>
          </a:bodyPr>
          <a:lstStyle/>
          <a:p>
            <a:pPr algn="l"/>
            <a:endParaRPr lang="sv-SE" dirty="0"/>
          </a:p>
        </p:txBody>
      </p:sp>
      <p:pic>
        <p:nvPicPr>
          <p:cNvPr id="5" name="Bildobjekt 4" descr="En bild som visar utomhus, byggnad, gata, klocka&#10;&#10;Automatiskt genererad beskrivning">
            <a:extLst>
              <a:ext uri="{FF2B5EF4-FFF2-40B4-BE49-F238E27FC236}">
                <a16:creationId xmlns:a16="http://schemas.microsoft.com/office/drawing/2014/main" id="{C669F32B-2316-463F-8148-DD051F2B32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3" r="1" b="31592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7" name="Bildobjekt 6" descr="En bild som visar bord, gammal, stor, av trä&#10;&#10;Automatiskt genererad beskrivning">
            <a:extLst>
              <a:ext uri="{FF2B5EF4-FFF2-40B4-BE49-F238E27FC236}">
                <a16:creationId xmlns:a16="http://schemas.microsoft.com/office/drawing/2014/main" id="{D0BB0A7C-B430-4AD3-A8E7-D019673BEE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" b="10276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27" name="Straight Connector 11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13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89114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DDC527A-F34D-4521-9106-C17814483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6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5" name="Bildobjekt 14" descr="En bild som visar inomhus, bord, byggnad, fönster&#10;&#10;Automatiskt genererad beskrivning">
            <a:extLst>
              <a:ext uri="{FF2B5EF4-FFF2-40B4-BE49-F238E27FC236}">
                <a16:creationId xmlns:a16="http://schemas.microsoft.com/office/drawing/2014/main" id="{BBD33C9B-645F-4522-A03B-8341BF76A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535"/>
            <a:ext cx="3167651" cy="3308953"/>
          </a:xfrm>
          <a:prstGeom prst="rect">
            <a:avLst/>
          </a:prstGeom>
        </p:spPr>
      </p:pic>
      <p:pic>
        <p:nvPicPr>
          <p:cNvPr id="13" name="Bildobjekt 12" descr="En bild som visar stol, cykel, sitter, av trä&#10;&#10;Automatiskt genererad beskrivning">
            <a:extLst>
              <a:ext uri="{FF2B5EF4-FFF2-40B4-BE49-F238E27FC236}">
                <a16:creationId xmlns:a16="http://schemas.microsoft.com/office/drawing/2014/main" id="{9AC271B9-19C2-43EF-9983-8D312981B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518" y="1565783"/>
            <a:ext cx="2685705" cy="2685705"/>
          </a:xfrm>
          <a:prstGeom prst="rect">
            <a:avLst/>
          </a:prstGeom>
        </p:spPr>
      </p:pic>
      <p:pic>
        <p:nvPicPr>
          <p:cNvPr id="5" name="Platshållare för innehåll 4" descr="En bild som visar tyg, låda, matta&#10;&#10;Automatiskt genererad beskrivning">
            <a:extLst>
              <a:ext uri="{FF2B5EF4-FFF2-40B4-BE49-F238E27FC236}">
                <a16:creationId xmlns:a16="http://schemas.microsoft.com/office/drawing/2014/main" id="{4913F744-4F09-473A-8102-15ACA34F67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2" r="3" b="11505"/>
          <a:stretch/>
        </p:blipFill>
        <p:spPr>
          <a:xfrm>
            <a:off x="6223000" y="515286"/>
            <a:ext cx="2637795" cy="3736202"/>
          </a:xfrm>
          <a:prstGeom prst="rect">
            <a:avLst/>
          </a:prstGeom>
        </p:spPr>
      </p:pic>
      <p:pic>
        <p:nvPicPr>
          <p:cNvPr id="7" name="Bildobjekt 6" descr="En bild som visar av trä, stol, sitter, bord&#10;&#10;Automatiskt genererad beskrivning">
            <a:extLst>
              <a:ext uri="{FF2B5EF4-FFF2-40B4-BE49-F238E27FC236}">
                <a16:creationId xmlns:a16="http://schemas.microsoft.com/office/drawing/2014/main" id="{41BDF1FF-AA28-436A-A6D1-7D66DAE266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1" r="19371" b="4"/>
          <a:stretch/>
        </p:blipFill>
        <p:spPr>
          <a:xfrm>
            <a:off x="9031869" y="476573"/>
            <a:ext cx="2665291" cy="3774916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733B210-462D-42A4-BA20-36743BB5E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A07B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2427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 descr="En bild som visar byggnad, utomhus, stol, bord&#10;&#10;Automatiskt genererad beskrivning">
            <a:extLst>
              <a:ext uri="{FF2B5EF4-FFF2-40B4-BE49-F238E27FC236}">
                <a16:creationId xmlns:a16="http://schemas.microsoft.com/office/drawing/2014/main" id="{4FF340CD-0C27-446E-9ED6-0885A29AF5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6" r="-3" b="14163"/>
          <a:stretch/>
        </p:blipFill>
        <p:spPr>
          <a:xfrm>
            <a:off x="321730" y="321732"/>
            <a:ext cx="5728548" cy="3079194"/>
          </a:xfrm>
          <a:prstGeom prst="rect">
            <a:avLst/>
          </a:prstGeom>
        </p:spPr>
      </p:pic>
      <p:pic>
        <p:nvPicPr>
          <p:cNvPr id="7" name="Bildobjekt 6" descr="En bild som visar byggnad, stor, fönster&#10;&#10;Automatiskt genererad beskrivning">
            <a:extLst>
              <a:ext uri="{FF2B5EF4-FFF2-40B4-BE49-F238E27FC236}">
                <a16:creationId xmlns:a16="http://schemas.microsoft.com/office/drawing/2014/main" id="{6EE87AC0-B9C7-4AFF-AAE0-CAE1D9A506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6" r="-3" b="9014"/>
          <a:stretch/>
        </p:blipFill>
        <p:spPr>
          <a:xfrm>
            <a:off x="321730" y="3489158"/>
            <a:ext cx="5728548" cy="3047107"/>
          </a:xfrm>
          <a:prstGeom prst="rect">
            <a:avLst/>
          </a:prstGeom>
        </p:spPr>
      </p:pic>
      <p:pic>
        <p:nvPicPr>
          <p:cNvPr id="5" name="Platshållare för innehåll 4" descr="En bild som visar utomhus, byggnad, framsida, klocka&#10;&#10;Automatiskt genererad beskrivning">
            <a:extLst>
              <a:ext uri="{FF2B5EF4-FFF2-40B4-BE49-F238E27FC236}">
                <a16:creationId xmlns:a16="http://schemas.microsoft.com/office/drawing/2014/main" id="{A27EA082-90AF-445C-A616-DCAC07A1A1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7" r="-1" b="9249"/>
          <a:stretch/>
        </p:blipFill>
        <p:spPr>
          <a:xfrm>
            <a:off x="6141723" y="321732"/>
            <a:ext cx="5728547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6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dresultat fÃ¶r sÃ¶dra Ã¤ngby">
            <a:extLst>
              <a:ext uri="{FF2B5EF4-FFF2-40B4-BE49-F238E27FC236}">
                <a16:creationId xmlns:a16="http://schemas.microsoft.com/office/drawing/2014/main" id="{2FCE32BE-4F6A-4F66-BF72-FAA3512EB7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97" b="563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6775DF95-79A7-48BC-8F04-5FA685AB11D0}"/>
              </a:ext>
            </a:extLst>
          </p:cNvPr>
          <p:cNvSpPr txBox="1"/>
          <p:nvPr/>
        </p:nvSpPr>
        <p:spPr>
          <a:xfrm>
            <a:off x="-1060174" y="1803847"/>
            <a:ext cx="132521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0" b="1" i="1" dirty="0">
                <a:solidFill>
                  <a:srgbClr val="FF0000"/>
                </a:solidFill>
                <a:cs typeface="Aldhabi" panose="020B0604020202020204" pitchFamily="2" charset="-78"/>
              </a:rPr>
              <a:t>”Southern Ängby”</a:t>
            </a:r>
          </a:p>
          <a:p>
            <a:pPr algn="ctr"/>
            <a:endParaRPr lang="sv-SE" sz="8000" b="1" i="1" dirty="0">
              <a:solidFill>
                <a:srgbClr val="FF0000"/>
              </a:solidFill>
              <a:latin typeface="Harlow Solid Italic" panose="04030604020F02020D02" pitchFamily="82" charset="0"/>
              <a:cs typeface="Aldhabi" panose="020B06040202020202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46019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träd, klippa&#10;&#10;Automatiskt genererad beskrivning">
            <a:extLst>
              <a:ext uri="{FF2B5EF4-FFF2-40B4-BE49-F238E27FC236}">
                <a16:creationId xmlns:a16="http://schemas.microsoft.com/office/drawing/2014/main" id="{0452570B-952E-4980-ABF0-E68427DACC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99" r="16633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Ellips 2">
            <a:extLst>
              <a:ext uri="{FF2B5EF4-FFF2-40B4-BE49-F238E27FC236}">
                <a16:creationId xmlns:a16="http://schemas.microsoft.com/office/drawing/2014/main" id="{36AB5A6F-C126-4539-BD4B-24ACBC125F79}"/>
              </a:ext>
            </a:extLst>
          </p:cNvPr>
          <p:cNvSpPr/>
          <p:nvPr/>
        </p:nvSpPr>
        <p:spPr>
          <a:xfrm>
            <a:off x="4585252" y="2650435"/>
            <a:ext cx="384313" cy="3459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0000"/>
              </a:solidFill>
            </a:endParaRPr>
          </a:p>
        </p:txBody>
      </p:sp>
      <p:pic>
        <p:nvPicPr>
          <p:cNvPr id="3074" name="Picture 2" descr="https://upload.wikimedia.org/wikipedia/commons/8/8c/Edvinengstrom.jpg">
            <a:extLst>
              <a:ext uri="{FF2B5EF4-FFF2-40B4-BE49-F238E27FC236}">
                <a16:creationId xmlns:a16="http://schemas.microsoft.com/office/drawing/2014/main" id="{2EBD2FC6-DDF6-42FA-A0BA-E17881687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878" y="3995530"/>
            <a:ext cx="2266122" cy="286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FE353424-1CF0-45DA-9006-389C04F132FA}"/>
              </a:ext>
            </a:extLst>
          </p:cNvPr>
          <p:cNvSpPr txBox="1"/>
          <p:nvPr/>
        </p:nvSpPr>
        <p:spPr>
          <a:xfrm>
            <a:off x="9925858" y="6157354"/>
            <a:ext cx="2266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>
                <a:solidFill>
                  <a:srgbClr val="FF0000"/>
                </a:solidFill>
              </a:rPr>
              <a:t>EDVIN ENGSTRÖM</a:t>
            </a:r>
          </a:p>
        </p:txBody>
      </p:sp>
      <p:sp>
        <p:nvSpPr>
          <p:cNvPr id="5" name="Ellips 4">
            <a:extLst>
              <a:ext uri="{FF2B5EF4-FFF2-40B4-BE49-F238E27FC236}">
                <a16:creationId xmlns:a16="http://schemas.microsoft.com/office/drawing/2014/main" id="{5F7F9BF1-1475-4A71-93A8-C598AE5A9389}"/>
              </a:ext>
            </a:extLst>
          </p:cNvPr>
          <p:cNvSpPr/>
          <p:nvPr/>
        </p:nvSpPr>
        <p:spPr>
          <a:xfrm>
            <a:off x="5857461" y="2996418"/>
            <a:ext cx="384313" cy="34598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8" name="Rak pilkoppling 7">
            <a:extLst>
              <a:ext uri="{FF2B5EF4-FFF2-40B4-BE49-F238E27FC236}">
                <a16:creationId xmlns:a16="http://schemas.microsoft.com/office/drawing/2014/main" id="{7109E608-A6D0-4AFD-9A94-1FCC5E318A7C}"/>
              </a:ext>
            </a:extLst>
          </p:cNvPr>
          <p:cNvCxnSpPr/>
          <p:nvPr/>
        </p:nvCxnSpPr>
        <p:spPr>
          <a:xfrm flipV="1">
            <a:off x="5406887" y="3342401"/>
            <a:ext cx="450574" cy="68625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ruta 8">
            <a:extLst>
              <a:ext uri="{FF2B5EF4-FFF2-40B4-BE49-F238E27FC236}">
                <a16:creationId xmlns:a16="http://schemas.microsoft.com/office/drawing/2014/main" id="{35384BBB-422B-44B1-A073-AC96B7D0C3AF}"/>
              </a:ext>
            </a:extLst>
          </p:cNvPr>
          <p:cNvSpPr txBox="1"/>
          <p:nvPr/>
        </p:nvSpPr>
        <p:spPr>
          <a:xfrm>
            <a:off x="2849218" y="2133601"/>
            <a:ext cx="172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solidFill>
                  <a:srgbClr val="FF0000"/>
                </a:solidFill>
              </a:rPr>
              <a:t>Southern Ängby</a:t>
            </a:r>
          </a:p>
        </p:txBody>
      </p:sp>
      <p:cxnSp>
        <p:nvCxnSpPr>
          <p:cNvPr id="11" name="Rak pilkoppling 10">
            <a:extLst>
              <a:ext uri="{FF2B5EF4-FFF2-40B4-BE49-F238E27FC236}">
                <a16:creationId xmlns:a16="http://schemas.microsoft.com/office/drawing/2014/main" id="{D0B70866-7289-4100-B113-DE3CEBC7CEBD}"/>
              </a:ext>
            </a:extLst>
          </p:cNvPr>
          <p:cNvCxnSpPr/>
          <p:nvPr/>
        </p:nvCxnSpPr>
        <p:spPr>
          <a:xfrm>
            <a:off x="3949148" y="2502933"/>
            <a:ext cx="636104" cy="3204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ruta 12">
            <a:extLst>
              <a:ext uri="{FF2B5EF4-FFF2-40B4-BE49-F238E27FC236}">
                <a16:creationId xmlns:a16="http://schemas.microsoft.com/office/drawing/2014/main" id="{43A0B2F9-F0D1-4FAC-87BD-44274F20F149}"/>
              </a:ext>
            </a:extLst>
          </p:cNvPr>
          <p:cNvSpPr txBox="1"/>
          <p:nvPr/>
        </p:nvSpPr>
        <p:spPr>
          <a:xfrm>
            <a:off x="4499113" y="4063527"/>
            <a:ext cx="2266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rgbClr val="FFC000"/>
                </a:solidFill>
              </a:rPr>
              <a:t>Bromma gymnasium</a:t>
            </a:r>
          </a:p>
        </p:txBody>
      </p:sp>
    </p:spTree>
    <p:extLst>
      <p:ext uri="{BB962C8B-B14F-4D97-AF65-F5344CB8AC3E}">
        <p14:creationId xmlns:p14="http://schemas.microsoft.com/office/powerpoint/2010/main" val="3486393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84A7A39-9885-4C89-AB4E-7ED0DE58E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”Southern Ängby”</a:t>
            </a:r>
            <a:br>
              <a:rPr lang="sv-SE" dirty="0"/>
            </a:b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79F902D-A939-44F1-943A-C097782E4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748F124-9C3D-48A1-B072-B693ADE62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2050" name="Picture 2" descr="Bildresultat fÃ¶r sÃ¶dra Ã¤ngby">
            <a:extLst>
              <a:ext uri="{FF2B5EF4-FFF2-40B4-BE49-F238E27FC236}">
                <a16:creationId xmlns:a16="http://schemas.microsoft.com/office/drawing/2014/main" id="{424C8609-F234-492D-83ED-CBD3B4736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8" y="996950"/>
            <a:ext cx="6193607" cy="486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051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B2CE39F-B8BB-4BB8-BC5F-E1FDBCE96A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02621" y="4665605"/>
            <a:ext cx="6638806" cy="1292433"/>
          </a:xfrm>
        </p:spPr>
        <p:txBody>
          <a:bodyPr anchor="ctr">
            <a:normAutofit/>
          </a:bodyPr>
          <a:lstStyle/>
          <a:p>
            <a:pPr algn="l"/>
            <a:r>
              <a:rPr lang="sv-SE" sz="4800"/>
              <a:t>Baroque Architecture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1FF22D6-CB59-4E4E-9BC7-07FBE13F8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02619" y="5958038"/>
            <a:ext cx="6638807" cy="424446"/>
          </a:xfrm>
        </p:spPr>
        <p:txBody>
          <a:bodyPr>
            <a:normAutofit/>
          </a:bodyPr>
          <a:lstStyle/>
          <a:p>
            <a:pPr algn="l"/>
            <a:endParaRPr lang="sv-SE" sz="1600"/>
          </a:p>
        </p:txBody>
      </p:sp>
      <p:pic>
        <p:nvPicPr>
          <p:cNvPr id="8" name="Bildobjekt 7" descr="En bild som visar byggnad, stående, kvinna, bröllop&#10;&#10;Automatiskt genererad beskrivning">
            <a:extLst>
              <a:ext uri="{FF2B5EF4-FFF2-40B4-BE49-F238E27FC236}">
                <a16:creationId xmlns:a16="http://schemas.microsoft.com/office/drawing/2014/main" id="{6151C8E5-18A3-443C-9441-4140A89A19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1" b="31422"/>
          <a:stretch/>
        </p:blipFill>
        <p:spPr>
          <a:xfrm>
            <a:off x="20" y="1"/>
            <a:ext cx="4848284" cy="4359438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51A93805-7FDD-44DD-ACF5-98305CB52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68" r="-1" b="-1"/>
          <a:stretch/>
        </p:blipFill>
        <p:spPr>
          <a:xfrm>
            <a:off x="4972050" y="-1"/>
            <a:ext cx="7216902" cy="435944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0632B971-2AF8-4459-815D-C6DBEA639F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467" r="2" b="15374"/>
          <a:stretch/>
        </p:blipFill>
        <p:spPr>
          <a:xfrm>
            <a:off x="20" y="4472610"/>
            <a:ext cx="4848284" cy="23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489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CDAD848D-31A9-4441-B1AC-35473A347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4309849"/>
            <a:ext cx="6274213" cy="2525381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8310E9CD-4CBF-4A06-BEAF-86CD83E41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211" y="4309849"/>
            <a:ext cx="5917789" cy="2784377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40CAD656-FF0B-4A64-A1B1-6A68EEEEF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3306513"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6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4C0D0E68-EC06-4FE0-B873-3114DE60E6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121" r="17533"/>
          <a:stretch/>
        </p:blipFill>
        <p:spPr>
          <a:xfrm>
            <a:off x="20" y="10"/>
            <a:ext cx="4059916" cy="4242806"/>
          </a:xfrm>
          <a:prstGeom prst="rect">
            <a:avLst/>
          </a:prstGeom>
        </p:spPr>
      </p:pic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559DF0E4-BBDE-4598-8A00-12D1404999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2013" r="24841" b="1"/>
          <a:stretch/>
        </p:blipFill>
        <p:spPr>
          <a:xfrm>
            <a:off x="4072130" y="44900"/>
            <a:ext cx="4062918" cy="4242816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FE4DF03D-78A0-4823-9737-00B245F62C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627" r="12501" b="2"/>
          <a:stretch/>
        </p:blipFill>
        <p:spPr>
          <a:xfrm>
            <a:off x="8132064" y="10"/>
            <a:ext cx="4059936" cy="424280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91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583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65022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dresultat fÃ¶r red cottage">
            <a:extLst>
              <a:ext uri="{FF2B5EF4-FFF2-40B4-BE49-F238E27FC236}">
                <a16:creationId xmlns:a16="http://schemas.microsoft.com/office/drawing/2014/main" id="{2FE02772-9FD3-482F-872B-8372892B37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4" b="21362"/>
          <a:stretch/>
        </p:blipFill>
        <p:spPr bwMode="auto">
          <a:xfrm>
            <a:off x="20" y="10"/>
            <a:ext cx="12191980" cy="457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3C88DF8-6AE6-491D-A870-09CE15181C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3753529"/>
            <a:ext cx="8991600" cy="1645759"/>
          </a:xfrm>
        </p:spPr>
        <p:txBody>
          <a:bodyPr>
            <a:normAutofit/>
          </a:bodyPr>
          <a:lstStyle/>
          <a:p>
            <a:r>
              <a:rPr lang="sv-SE" sz="3800" dirty="0"/>
              <a:t>Red </a:t>
            </a:r>
            <a:r>
              <a:rPr lang="sv-SE" sz="3800" dirty="0" err="1"/>
              <a:t>cottages</a:t>
            </a:r>
            <a:endParaRPr lang="sv-SE" sz="3800" dirty="0"/>
          </a:p>
        </p:txBody>
      </p:sp>
    </p:spTree>
    <p:extLst>
      <p:ext uri="{BB962C8B-B14F-4D97-AF65-F5344CB8AC3E}">
        <p14:creationId xmlns:p14="http://schemas.microsoft.com/office/powerpoint/2010/main" val="16770369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2245809"/>
            <a:ext cx="9560943" cy="1694112"/>
          </a:xfrm>
        </p:spPr>
        <p:txBody>
          <a:bodyPr>
            <a:normAutofit/>
          </a:bodyPr>
          <a:lstStyle/>
          <a:p>
            <a:pPr algn="l"/>
            <a:r>
              <a:rPr lang="sv-SE" sz="5400" b="1" i="1" err="1">
                <a:cs typeface="Calibri Light"/>
              </a:rPr>
              <a:t>Romantic</a:t>
            </a:r>
            <a:r>
              <a:rPr lang="sv-SE" sz="5400" b="1" i="1">
                <a:cs typeface="Calibri Light"/>
              </a:rPr>
              <a:t> Nationalism</a:t>
            </a:r>
          </a:p>
        </p:txBody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id="{C66F2F30-5DC0-44A0-BFA6-E12F46ED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5920619" cy="2130951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21">
            <a:extLst>
              <a:ext uri="{FF2B5EF4-FFF2-40B4-BE49-F238E27FC236}">
                <a16:creationId xmlns:a16="http://schemas.microsoft.com/office/drawing/2014/main" id="{85872F57-7F42-4F97-8391-DDC8D0054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39" y="0"/>
            <a:ext cx="7094160" cy="2130952"/>
          </a:xfrm>
          <a:custGeom>
            <a:avLst/>
            <a:gdLst>
              <a:gd name="connsiteX0" fmla="*/ 4417853 w 7094160"/>
              <a:gd name="connsiteY0" fmla="*/ 0 h 2130952"/>
              <a:gd name="connsiteX1" fmla="*/ 7094160 w 7094160"/>
              <a:gd name="connsiteY1" fmla="*/ 0 h 2130952"/>
              <a:gd name="connsiteX2" fmla="*/ 7094160 w 7094160"/>
              <a:gd name="connsiteY2" fmla="*/ 2130552 h 2130952"/>
              <a:gd name="connsiteX3" fmla="*/ 5920619 w 7094160"/>
              <a:gd name="connsiteY3" fmla="*/ 2130552 h 2130952"/>
              <a:gd name="connsiteX4" fmla="*/ 5920619 w 7094160"/>
              <a:gd name="connsiteY4" fmla="*/ 2130952 h 2130952"/>
              <a:gd name="connsiteX5" fmla="*/ 2729249 w 7094160"/>
              <a:gd name="connsiteY5" fmla="*/ 2130952 h 2130952"/>
              <a:gd name="connsiteX6" fmla="*/ 2574304 w 7094160"/>
              <a:gd name="connsiteY6" fmla="*/ 2130952 h 2130952"/>
              <a:gd name="connsiteX7" fmla="*/ 0 w 7094160"/>
              <a:gd name="connsiteY7" fmla="*/ 2130952 h 2130952"/>
              <a:gd name="connsiteX8" fmla="*/ 983648 w 7094160"/>
              <a:gd name="connsiteY8" fmla="*/ 1 h 2130952"/>
              <a:gd name="connsiteX9" fmla="*/ 4417853 w 7094160"/>
              <a:gd name="connsiteY9" fmla="*/ 1 h 21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94160" h="2130952">
                <a:moveTo>
                  <a:pt x="4417853" y="0"/>
                </a:moveTo>
                <a:lnTo>
                  <a:pt x="7094160" y="0"/>
                </a:lnTo>
                <a:lnTo>
                  <a:pt x="7094160" y="2130552"/>
                </a:lnTo>
                <a:lnTo>
                  <a:pt x="5920619" y="2130552"/>
                </a:lnTo>
                <a:lnTo>
                  <a:pt x="5920619" y="2130952"/>
                </a:lnTo>
                <a:lnTo>
                  <a:pt x="2729249" y="2130952"/>
                </a:lnTo>
                <a:lnTo>
                  <a:pt x="2574304" y="2130952"/>
                </a:lnTo>
                <a:lnTo>
                  <a:pt x="0" y="2130952"/>
                </a:lnTo>
                <a:lnTo>
                  <a:pt x="983648" y="1"/>
                </a:lnTo>
                <a:lnTo>
                  <a:pt x="4417853" y="1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04DC2037-48A0-4F22-B9D4-8EAEBC780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49721" y="4682920"/>
            <a:ext cx="4522796" cy="2175080"/>
          </a:xfrm>
          <a:custGeom>
            <a:avLst/>
            <a:gdLst>
              <a:gd name="connsiteX0" fmla="*/ 3515449 w 4522796"/>
              <a:gd name="connsiteY0" fmla="*/ 0 h 2175080"/>
              <a:gd name="connsiteX1" fmla="*/ 0 w 4522796"/>
              <a:gd name="connsiteY1" fmla="*/ 0 h 2175080"/>
              <a:gd name="connsiteX2" fmla="*/ 0 w 4522796"/>
              <a:gd name="connsiteY2" fmla="*/ 2175080 h 2175080"/>
              <a:gd name="connsiteX3" fmla="*/ 4522796 w 4522796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2175080">
                <a:moveTo>
                  <a:pt x="3515449" y="0"/>
                </a:moveTo>
                <a:lnTo>
                  <a:pt x="0" y="0"/>
                </a:lnTo>
                <a:lnTo>
                  <a:pt x="0" y="2175080"/>
                </a:lnTo>
                <a:lnTo>
                  <a:pt x="4522796" y="21750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22">
            <a:extLst>
              <a:ext uri="{FF2B5EF4-FFF2-40B4-BE49-F238E27FC236}">
                <a16:creationId xmlns:a16="http://schemas.microsoft.com/office/drawing/2014/main" id="{0006CBFD-ADA0-43D1-9332-9C34CA1C7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6810" y="4682920"/>
            <a:ext cx="5925190" cy="2175080"/>
          </a:xfrm>
          <a:custGeom>
            <a:avLst/>
            <a:gdLst>
              <a:gd name="connsiteX0" fmla="*/ 1007347 w 5925190"/>
              <a:gd name="connsiteY0" fmla="*/ 0 h 2175080"/>
              <a:gd name="connsiteX1" fmla="*/ 5925190 w 5925190"/>
              <a:gd name="connsiteY1" fmla="*/ 0 h 2175080"/>
              <a:gd name="connsiteX2" fmla="*/ 5925190 w 5925190"/>
              <a:gd name="connsiteY2" fmla="*/ 2175080 h 2175080"/>
              <a:gd name="connsiteX3" fmla="*/ 0 w 5925190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5080">
                <a:moveTo>
                  <a:pt x="1007347" y="0"/>
                </a:moveTo>
                <a:lnTo>
                  <a:pt x="5925190" y="0"/>
                </a:lnTo>
                <a:lnTo>
                  <a:pt x="5925190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25">
            <a:extLst>
              <a:ext uri="{FF2B5EF4-FFF2-40B4-BE49-F238E27FC236}">
                <a16:creationId xmlns:a16="http://schemas.microsoft.com/office/drawing/2014/main" id="{2B931666-F28F-45F3-A074-66D2272D5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2920"/>
            <a:ext cx="7114535" cy="2175080"/>
          </a:xfrm>
          <a:custGeom>
            <a:avLst/>
            <a:gdLst>
              <a:gd name="connsiteX0" fmla="*/ 0 w 7114535"/>
              <a:gd name="connsiteY0" fmla="*/ 0 h 2175080"/>
              <a:gd name="connsiteX1" fmla="*/ 1189345 w 7114535"/>
              <a:gd name="connsiteY1" fmla="*/ 0 h 2175080"/>
              <a:gd name="connsiteX2" fmla="*/ 7114535 w 7114535"/>
              <a:gd name="connsiteY2" fmla="*/ 0 h 2175080"/>
              <a:gd name="connsiteX3" fmla="*/ 6107188 w 7114535"/>
              <a:gd name="connsiteY3" fmla="*/ 2175080 h 2175080"/>
              <a:gd name="connsiteX4" fmla="*/ 1189345 w 7114535"/>
              <a:gd name="connsiteY4" fmla="*/ 2175080 h 2175080"/>
              <a:gd name="connsiteX5" fmla="*/ 0 w 7114535"/>
              <a:gd name="connsiteY5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4535" h="2175080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107188" y="2175080"/>
                </a:lnTo>
                <a:lnTo>
                  <a:pt x="1189345" y="2175080"/>
                </a:lnTo>
                <a:lnTo>
                  <a:pt x="0" y="2175080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377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086D138-83FF-49D1-85CD-8D8EA7261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4578638"/>
            <a:ext cx="3649703" cy="1714500"/>
          </a:xfrm>
        </p:spPr>
        <p:txBody>
          <a:bodyPr>
            <a:normAutofit/>
          </a:bodyPr>
          <a:lstStyle/>
          <a:p>
            <a:r>
              <a:rPr lang="sv-SE" sz="3200" b="1" i="1">
                <a:latin typeface="Calibri"/>
                <a:ea typeface="+mj-lt"/>
                <a:cs typeface="+mj-lt"/>
              </a:rPr>
              <a:t>National </a:t>
            </a:r>
            <a:r>
              <a:rPr lang="sv-SE" sz="3200" b="1" i="1" err="1">
                <a:latin typeface="Calibri"/>
                <a:ea typeface="+mj-lt"/>
                <a:cs typeface="+mj-lt"/>
              </a:rPr>
              <a:t>Romantic</a:t>
            </a:r>
            <a:r>
              <a:rPr lang="sv-SE" sz="3200" b="1" i="1">
                <a:latin typeface="Calibri"/>
                <a:ea typeface="+mj-lt"/>
                <a:cs typeface="+mj-lt"/>
              </a:rPr>
              <a:t> style</a:t>
            </a:r>
          </a:p>
        </p:txBody>
      </p:sp>
      <p:pic>
        <p:nvPicPr>
          <p:cNvPr id="4" name="Bildobjekt 4" descr="En bild som visar utomhus, byggnad, klocka, torn&#10;&#10;Beskrivning genererad med mycket hög exakthet">
            <a:extLst>
              <a:ext uri="{FF2B5EF4-FFF2-40B4-BE49-F238E27FC236}">
                <a16:creationId xmlns:a16="http://schemas.microsoft.com/office/drawing/2014/main" id="{9803D214-63C2-4164-AE92-860BA40620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76" r="3" b="8379"/>
          <a:stretch/>
        </p:blipFill>
        <p:spPr>
          <a:xfrm>
            <a:off x="704087" y="370320"/>
            <a:ext cx="3649704" cy="4051011"/>
          </a:xfrm>
          <a:prstGeom prst="rect">
            <a:avLst/>
          </a:prstGeom>
        </p:spPr>
      </p:pic>
      <p:pic>
        <p:nvPicPr>
          <p:cNvPr id="6" name="Bildobjekt 6">
            <a:extLst>
              <a:ext uri="{FF2B5EF4-FFF2-40B4-BE49-F238E27FC236}">
                <a16:creationId xmlns:a16="http://schemas.microsoft.com/office/drawing/2014/main" id="{461429E1-02E8-430A-8230-7BF2F867F4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076" r="1" b="29587"/>
          <a:stretch/>
        </p:blipFill>
        <p:spPr>
          <a:xfrm>
            <a:off x="4639540" y="370320"/>
            <a:ext cx="6848371" cy="4051011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72ABE60-CCAF-4F19-8504-93F51B2D9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541" y="4578638"/>
            <a:ext cx="6848372" cy="17145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>
                <a:cs typeface="Calibri"/>
              </a:rPr>
              <a:t>What was it?</a:t>
            </a:r>
          </a:p>
          <a:p>
            <a:r>
              <a:rPr lang="sv-SE" sz="2000">
                <a:ea typeface="+mn-lt"/>
                <a:cs typeface="+mn-lt"/>
              </a:rPr>
              <a:t>Spread across...</a:t>
            </a:r>
          </a:p>
          <a:p>
            <a:endParaRPr lang="sv-SE" sz="20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50347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4FD74E80-0832-4321-AC7B-3F37FFCFB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779" y="2064589"/>
            <a:ext cx="5004131" cy="60282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ea typeface="+mn-lt"/>
                <a:cs typeface="+mn-lt"/>
              </a:rPr>
              <a:t>Stockholm city hall</a:t>
            </a:r>
          </a:p>
          <a:p>
            <a:r>
              <a:rPr lang="sv-SE" sz="2000">
                <a:ea typeface="+mn-lt"/>
                <a:cs typeface="+mn-lt"/>
              </a:rPr>
              <a:t>A </a:t>
            </a:r>
            <a:r>
              <a:rPr lang="sv-SE" sz="2000" err="1">
                <a:ea typeface="+mn-lt"/>
                <a:cs typeface="+mn-lt"/>
              </a:rPr>
              <a:t>typical</a:t>
            </a:r>
            <a:r>
              <a:rPr lang="sv-SE" sz="2000">
                <a:ea typeface="+mn-lt"/>
                <a:cs typeface="+mn-lt"/>
              </a:rPr>
              <a:t> </a:t>
            </a:r>
            <a:r>
              <a:rPr lang="sv-SE" sz="2000" err="1">
                <a:ea typeface="+mn-lt"/>
                <a:cs typeface="+mn-lt"/>
              </a:rPr>
              <a:t>exampel</a:t>
            </a:r>
            <a:r>
              <a:rPr lang="sv-SE" sz="2000">
                <a:ea typeface="+mn-lt"/>
                <a:cs typeface="+mn-lt"/>
              </a:rPr>
              <a:t> </a:t>
            </a:r>
          </a:p>
          <a:p>
            <a:r>
              <a:rPr lang="sv-SE" sz="2000" err="1">
                <a:ea typeface="+mn-lt"/>
                <a:cs typeface="+mn-lt"/>
              </a:rPr>
              <a:t>Designed</a:t>
            </a:r>
            <a:r>
              <a:rPr lang="sv-SE" sz="2000">
                <a:ea typeface="+mn-lt"/>
                <a:cs typeface="+mn-lt"/>
              </a:rPr>
              <a:t> by... </a:t>
            </a:r>
          </a:p>
          <a:p>
            <a:r>
              <a:rPr lang="sv-SE" sz="2000" err="1">
                <a:ea typeface="+mn-lt"/>
                <a:cs typeface="+mn-lt"/>
              </a:rPr>
              <a:t>Famous</a:t>
            </a:r>
            <a:r>
              <a:rPr lang="sv-SE" sz="2000">
                <a:ea typeface="+mn-lt"/>
                <a:cs typeface="+mn-lt"/>
              </a:rPr>
              <a:t> </a:t>
            </a:r>
            <a:r>
              <a:rPr lang="sv-SE" sz="2000" err="1">
                <a:ea typeface="+mn-lt"/>
                <a:cs typeface="+mn-lt"/>
              </a:rPr>
              <a:t>silhouettes</a:t>
            </a:r>
            <a:r>
              <a:rPr lang="sv-SE" sz="2000">
                <a:ea typeface="+mn-lt"/>
                <a:cs typeface="+mn-lt"/>
              </a:rPr>
              <a:t> in Stockholm</a:t>
            </a:r>
            <a:endParaRPr lang="sv-SE" sz="2000">
              <a:cs typeface="Calibri"/>
            </a:endParaRPr>
          </a:p>
          <a:p>
            <a:endParaRPr lang="sv-SE" sz="2000">
              <a:cs typeface="Calibri"/>
            </a:endParaRPr>
          </a:p>
        </p:txBody>
      </p:sp>
      <p:pic>
        <p:nvPicPr>
          <p:cNvPr id="4" name="Bildobjekt 4" descr="En bild som visar utomhus, byggnad, klocka, vatten&#10;&#10;Beskrivning genererad med mycket hög exakthet">
            <a:extLst>
              <a:ext uri="{FF2B5EF4-FFF2-40B4-BE49-F238E27FC236}">
                <a16:creationId xmlns:a16="http://schemas.microsoft.com/office/drawing/2014/main" id="{D32FBFA0-E7AA-4C53-AD42-65C7437DF7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65" r="17936" b="-1"/>
          <a:stretch/>
        </p:blipFill>
        <p:spPr>
          <a:xfrm>
            <a:off x="4636008" y="640082"/>
            <a:ext cx="6916329" cy="55778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420312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dobjekt 4" descr="En bild som visar gräs, utomhus, byggnad, grön&#10;&#10;Automatiskt genererad beskrivning">
            <a:extLst>
              <a:ext uri="{FF2B5EF4-FFF2-40B4-BE49-F238E27FC236}">
                <a16:creationId xmlns:a16="http://schemas.microsoft.com/office/drawing/2014/main" id="{385A3591-BE1E-4D61-8C4B-743C86D4D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4F59534-2638-48B1-967D-B7564DFDB8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0991" y="1122362"/>
            <a:ext cx="9197009" cy="1925638"/>
          </a:xfrm>
        </p:spPr>
        <p:txBody>
          <a:bodyPr>
            <a:normAutofit/>
          </a:bodyPr>
          <a:lstStyle/>
          <a:p>
            <a:r>
              <a:rPr lang="sv-SE" sz="3600" b="1" i="1" dirty="0">
                <a:latin typeface="Engravers MT" panose="02090707080505020304" pitchFamily="18" charset="0"/>
              </a:rPr>
              <a:t>”Nordic Classicism </a:t>
            </a:r>
            <a:br>
              <a:rPr lang="sv-SE" sz="3600" b="1" i="1" dirty="0">
                <a:latin typeface="Engravers MT" panose="02090707080505020304" pitchFamily="18" charset="0"/>
              </a:rPr>
            </a:br>
            <a:r>
              <a:rPr lang="sv-SE" sz="3600" b="1" i="1" dirty="0">
                <a:latin typeface="Engravers MT" panose="02090707080505020304" pitchFamily="18" charset="0"/>
              </a:rPr>
              <a:t>The Woodland Cemetery”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58907D0-C50E-41E9-A3FB-7D6BF6CF08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sv-S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087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0F7DA83-B8FB-4D73-9019-623AB3E9A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52333" y="3626428"/>
            <a:ext cx="10765410" cy="12072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Location</a:t>
            </a:r>
          </a:p>
        </p:txBody>
      </p:sp>
      <p:pic>
        <p:nvPicPr>
          <p:cNvPr id="7" name="Bildobjekt 6" descr="En bild som visar text, karta, inomhus, bord&#10;&#10;Automatiskt genererad beskrivning">
            <a:extLst>
              <a:ext uri="{FF2B5EF4-FFF2-40B4-BE49-F238E27FC236}">
                <a16:creationId xmlns:a16="http://schemas.microsoft.com/office/drawing/2014/main" id="{547E0F6E-2EA9-4373-9B41-ADDF1CC95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49359"/>
            <a:ext cx="3631036" cy="363103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64940E8-4031-4205-8D84-CBBB398C9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12212" y="1183158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objekt 8" descr="En bild som visar text, karta&#10;&#10;Automatiskt genererad beskrivning">
            <a:extLst>
              <a:ext uri="{FF2B5EF4-FFF2-40B4-BE49-F238E27FC236}">
                <a16:creationId xmlns:a16="http://schemas.microsoft.com/office/drawing/2014/main" id="{09B07909-F8D3-416A-8C83-DB217BB95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036" y="1276928"/>
            <a:ext cx="7671839" cy="46990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63558" y="1183158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latshållare för innehåll 4" descr="En bild som visar utomhus, vatten, gräs, liten&#10;&#10;Automatiskt genererad beskrivning">
            <a:extLst>
              <a:ext uri="{FF2B5EF4-FFF2-40B4-BE49-F238E27FC236}">
                <a16:creationId xmlns:a16="http://schemas.microsoft.com/office/drawing/2014/main" id="{0F2459BC-FC28-4F5D-AD13-BF8319CC09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9" b="6301"/>
          <a:stretch/>
        </p:blipFill>
        <p:spPr>
          <a:xfrm>
            <a:off x="0" y="4806400"/>
            <a:ext cx="3647275" cy="2051600"/>
          </a:xfrm>
          <a:prstGeom prst="rect">
            <a:avLst/>
          </a:prstGeom>
        </p:spPr>
      </p:pic>
      <p:cxnSp>
        <p:nvCxnSpPr>
          <p:cNvPr id="13" name="Rak pilkoppling 12">
            <a:extLst>
              <a:ext uri="{FF2B5EF4-FFF2-40B4-BE49-F238E27FC236}">
                <a16:creationId xmlns:a16="http://schemas.microsoft.com/office/drawing/2014/main" id="{5269E3D0-F1D1-4E05-A5C9-43E9679332C0}"/>
              </a:ext>
            </a:extLst>
          </p:cNvPr>
          <p:cNvCxnSpPr>
            <a:cxnSpLocks/>
          </p:cNvCxnSpPr>
          <p:nvPr/>
        </p:nvCxnSpPr>
        <p:spPr>
          <a:xfrm>
            <a:off x="6917226" y="3833443"/>
            <a:ext cx="1460500" cy="16954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9541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4BB331B-DEBA-4EEA-88FE-D7CA41BCF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11" y="4502330"/>
            <a:ext cx="10765410" cy="12072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Architecture And Architects</a:t>
            </a:r>
          </a:p>
        </p:txBody>
      </p:sp>
      <p:pic>
        <p:nvPicPr>
          <p:cNvPr id="11" name="Bildobjekt 10" descr="En bild som visar person, man, slips, glasögon&#10;&#10;Automatiskt genererad beskrivning">
            <a:extLst>
              <a:ext uri="{FF2B5EF4-FFF2-40B4-BE49-F238E27FC236}">
                <a16:creationId xmlns:a16="http://schemas.microsoft.com/office/drawing/2014/main" id="{66CA4B88-BE25-4F0F-B941-CE6F7E932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81" y="323251"/>
            <a:ext cx="2630889" cy="384071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64940E8-4031-4205-8D84-CBBB398C9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12212" y="1183158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latshållare för innehåll 4" descr="En bild som visar utomhus, gräs, sitter, bänk&#10;&#10;Automatiskt genererad beskrivning">
            <a:extLst>
              <a:ext uri="{FF2B5EF4-FFF2-40B4-BE49-F238E27FC236}">
                <a16:creationId xmlns:a16="http://schemas.microsoft.com/office/drawing/2014/main" id="{9741B99F-59AE-4DFE-A545-7BDDF03D32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3" r="18651" b="1"/>
          <a:stretch/>
        </p:blipFill>
        <p:spPr>
          <a:xfrm>
            <a:off x="4264247" y="1148401"/>
            <a:ext cx="3647276" cy="244827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63558" y="1183158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dobjekt 6" descr="En bild som visar man, person, slips, kostym&#10;&#10;Automatiskt genererad beskrivning">
            <a:extLst>
              <a:ext uri="{FF2B5EF4-FFF2-40B4-BE49-F238E27FC236}">
                <a16:creationId xmlns:a16="http://schemas.microsoft.com/office/drawing/2014/main" id="{0D2E942F-3A17-4F1B-B019-8E9C9DA9A1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193" y="321731"/>
            <a:ext cx="2930863" cy="384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879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826B85-D58A-48FB-ABB8-881A5F8CC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3213DE7-2434-42E2-8D70-4289F372C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5419725"/>
            <a:ext cx="10271760" cy="9366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kern="1200" dirty="0">
                <a:latin typeface="Engravers MT" panose="02090707080505020304" pitchFamily="18" charset="0"/>
              </a:rPr>
              <a:t>World Heritage</a:t>
            </a: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20B579A7-44A3-4863-B4F6-E1E3D667A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120" y="990600"/>
            <a:ext cx="10271760" cy="43053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latshållare för innehåll 4" descr="En bild som visar utomhus, gräs, byggnad, hus&#10;&#10;Automatiskt genererad beskrivning">
            <a:extLst>
              <a:ext uri="{FF2B5EF4-FFF2-40B4-BE49-F238E27FC236}">
                <a16:creationId xmlns:a16="http://schemas.microsoft.com/office/drawing/2014/main" id="{31B2317E-D18A-40EC-8A4D-23397280B7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59" r="2" b="642"/>
          <a:stretch/>
        </p:blipFill>
        <p:spPr>
          <a:xfrm>
            <a:off x="1281684" y="1309878"/>
            <a:ext cx="9628632" cy="366674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531822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0E3305D6-DD5D-4DA9-9CA9-7808321DED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lang="sv-SE" sz="6000" dirty="0">
                <a:solidFill>
                  <a:srgbClr val="FFFFFF"/>
                </a:solidFill>
              </a:rPr>
              <a:t>POSTMODERN </a:t>
            </a:r>
            <a:br>
              <a:rPr lang="sv-SE" sz="6000" dirty="0">
                <a:solidFill>
                  <a:srgbClr val="FFFFFF"/>
                </a:solidFill>
              </a:rPr>
            </a:br>
            <a:r>
              <a:rPr lang="sv-SE" sz="6000" dirty="0">
                <a:solidFill>
                  <a:srgbClr val="FFFFFF"/>
                </a:solidFill>
              </a:rPr>
              <a:t>ARCHITECTURE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26D9170-44FA-4221-B835-C5390D534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4074718"/>
            <a:ext cx="6105194" cy="682079"/>
          </a:xfrm>
        </p:spPr>
        <p:txBody>
          <a:bodyPr>
            <a:normAutofit/>
          </a:bodyPr>
          <a:lstStyle/>
          <a:p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2046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En bild som visar utomhus, väg, gata, byggnad&#10;&#10;Automatiskt genererad beskrivning">
            <a:extLst>
              <a:ext uri="{FF2B5EF4-FFF2-40B4-BE49-F238E27FC236}">
                <a16:creationId xmlns:a16="http://schemas.microsoft.com/office/drawing/2014/main" id="{13C12C6E-E866-45E3-86FB-DF442725A4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5000" b="500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4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ubrik 1">
            <a:extLst>
              <a:ext uri="{FF2B5EF4-FFF2-40B4-BE49-F238E27FC236}">
                <a16:creationId xmlns:a16="http://schemas.microsoft.com/office/drawing/2014/main" id="{4036670B-42E3-473E-849C-9EB56534C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sv-SE" sz="3600" dirty="0"/>
              <a:t>FACTS</a:t>
            </a:r>
          </a:p>
        </p:txBody>
      </p:sp>
      <p:cxnSp>
        <p:nvCxnSpPr>
          <p:cNvPr id="43" name="Straight Connector 28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ontent Placeholder 12">
            <a:extLst>
              <a:ext uri="{FF2B5EF4-FFF2-40B4-BE49-F238E27FC236}">
                <a16:creationId xmlns:a16="http://schemas.microsoft.com/office/drawing/2014/main" id="{BE3AAFB4-3648-49C8-8B74-FCA8CF4B2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endParaRPr lang="en-US" sz="180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94C31A3D-6C44-45E0-8F60-7C559A1E900D}"/>
              </a:ext>
            </a:extLst>
          </p:cNvPr>
          <p:cNvSpPr txBox="1"/>
          <p:nvPr/>
        </p:nvSpPr>
        <p:spPr>
          <a:xfrm>
            <a:off x="9809616" y="6657945"/>
            <a:ext cx="238238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s://commons.wikimedia.org/wiki/File:MIT%27s_Stata_Center.jp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 här fotot</a:t>
            </a:r>
            <a:r>
              <a:rPr kumimoji="0" lang="sv-SE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av Okänd författare licensieras enligt </a:t>
            </a:r>
            <a:r>
              <a:rPr kumimoji="0" lang="sv-SE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kumimoji="0" lang="sv-SE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5787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5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27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6C40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192C863-24D1-4CE3-8381-8A44BD4FA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City Terminal</a:t>
            </a:r>
          </a:p>
        </p:txBody>
      </p:sp>
      <p:pic>
        <p:nvPicPr>
          <p:cNvPr id="20" name="Platshållare för innehåll 19" descr="En bild som visar byggnad, inomhus, bord, fönster&#10;&#10;Automatiskt genererad beskrivning">
            <a:extLst>
              <a:ext uri="{FF2B5EF4-FFF2-40B4-BE49-F238E27FC236}">
                <a16:creationId xmlns:a16="http://schemas.microsoft.com/office/drawing/2014/main" id="{E50B3AC5-175B-4311-B8B1-A3585F11BF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038600" y="1019259"/>
            <a:ext cx="7188199" cy="4816093"/>
          </a:xfrm>
          <a:prstGeom prst="rect">
            <a:avLst/>
          </a:prstGeom>
        </p:spPr>
      </p:pic>
      <p:sp>
        <p:nvSpPr>
          <p:cNvPr id="21" name="textruta 20">
            <a:extLst>
              <a:ext uri="{FF2B5EF4-FFF2-40B4-BE49-F238E27FC236}">
                <a16:creationId xmlns:a16="http://schemas.microsoft.com/office/drawing/2014/main" id="{0AA1C18A-0E82-4802-98BD-CD8718C68416}"/>
              </a:ext>
            </a:extLst>
          </p:cNvPr>
          <p:cNvSpPr txBox="1"/>
          <p:nvPr/>
        </p:nvSpPr>
        <p:spPr>
          <a:xfrm>
            <a:off x="8844417" y="5635297"/>
            <a:ext cx="238238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s://en.wikipedia.org/wiki/Cityterminale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 här fotot</a:t>
            </a:r>
            <a:r>
              <a:rPr kumimoji="0" lang="sv-SE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av Okänd författare licensieras enligt </a:t>
            </a:r>
            <a:r>
              <a:rPr kumimoji="0" lang="sv-SE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kumimoji="0" lang="sv-SE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097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>
            <a:extLst>
              <a:ext uri="{FF2B5EF4-FFF2-40B4-BE49-F238E27FC236}">
                <a16:creationId xmlns:a16="http://schemas.microsoft.com/office/drawing/2014/main" id="{D5A41AD6-7633-459C-945A-E2712ECD71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28505" y="802766"/>
            <a:ext cx="2668122" cy="4789671"/>
          </a:xfrm>
        </p:spPr>
        <p:txBody>
          <a:bodyPr>
            <a:normAutofit/>
          </a:bodyPr>
          <a:lstStyle/>
          <a:p>
            <a:pPr algn="l"/>
            <a:r>
              <a:rPr lang="sv-SE" sz="2800" dirty="0">
                <a:solidFill>
                  <a:schemeClr val="tx1"/>
                </a:solidFill>
              </a:rPr>
              <a:t>&gt;The charm </a:t>
            </a:r>
            <a:r>
              <a:rPr lang="sv-SE" sz="2800" dirty="0" err="1">
                <a:solidFill>
                  <a:schemeClr val="tx1"/>
                </a:solidFill>
              </a:rPr>
              <a:t>of</a:t>
            </a:r>
            <a:r>
              <a:rPr lang="sv-SE" sz="2800" dirty="0">
                <a:solidFill>
                  <a:schemeClr val="tx1"/>
                </a:solidFill>
              </a:rPr>
              <a:t> red </a:t>
            </a:r>
            <a:r>
              <a:rPr lang="sv-SE" sz="2800" dirty="0" err="1">
                <a:solidFill>
                  <a:schemeClr val="tx1"/>
                </a:solidFill>
              </a:rPr>
              <a:t>paint</a:t>
            </a:r>
            <a:endParaRPr lang="sv-SE" sz="2800" dirty="0">
              <a:solidFill>
                <a:schemeClr val="tx1"/>
              </a:solidFill>
            </a:endParaRPr>
          </a:p>
          <a:p>
            <a:pPr algn="l"/>
            <a:endParaRPr lang="sv-SE" sz="2800" dirty="0">
              <a:solidFill>
                <a:schemeClr val="tx1"/>
              </a:solidFill>
            </a:endParaRPr>
          </a:p>
          <a:p>
            <a:pPr algn="l"/>
            <a:r>
              <a:rPr lang="sv-SE" sz="2800" dirty="0">
                <a:solidFill>
                  <a:schemeClr val="tx1"/>
                </a:solidFill>
              </a:rPr>
              <a:t>&gt;</a:t>
            </a:r>
            <a:r>
              <a:rPr lang="sv-SE" sz="2800" dirty="0" err="1">
                <a:solidFill>
                  <a:schemeClr val="tx1"/>
                </a:solidFill>
              </a:rPr>
              <a:t>Feel</a:t>
            </a:r>
            <a:r>
              <a:rPr lang="sv-SE" sz="2800" dirty="0">
                <a:solidFill>
                  <a:schemeClr val="tx1"/>
                </a:solidFill>
              </a:rPr>
              <a:t> </a:t>
            </a:r>
            <a:r>
              <a:rPr lang="sv-SE" sz="2800" dirty="0" err="1">
                <a:solidFill>
                  <a:schemeClr val="tx1"/>
                </a:solidFill>
              </a:rPr>
              <a:t>free</a:t>
            </a:r>
            <a:endParaRPr lang="sv-SE" sz="2800" dirty="0">
              <a:solidFill>
                <a:schemeClr val="tx1"/>
              </a:solidFill>
            </a:endParaRPr>
          </a:p>
          <a:p>
            <a:pPr algn="l"/>
            <a:endParaRPr lang="sv-SE" sz="2800" dirty="0">
              <a:solidFill>
                <a:schemeClr val="tx1"/>
              </a:solidFill>
            </a:endParaRPr>
          </a:p>
          <a:p>
            <a:pPr algn="l"/>
            <a:r>
              <a:rPr lang="sv-SE" sz="2800" dirty="0">
                <a:solidFill>
                  <a:schemeClr val="tx1"/>
                </a:solidFill>
              </a:rPr>
              <a:t>&gt;Independent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CB94C45D-FCB1-4B86-967A-2C9EDB637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7045" y="640080"/>
            <a:ext cx="6897625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32C4A34-762E-40DF-A8AF-0D811BC02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161" y="802767"/>
            <a:ext cx="6565392" cy="4937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2050" name="Picture 2" descr="Bildresultat fÃ¶r rÃ¶da stugor dalarna">
            <a:extLst>
              <a:ext uri="{FF2B5EF4-FFF2-40B4-BE49-F238E27FC236}">
                <a16:creationId xmlns:a16="http://schemas.microsoft.com/office/drawing/2014/main" id="{066943A2-3878-4190-B826-2D31BDE372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6" r="6217" b="1"/>
          <a:stretch/>
        </p:blipFill>
        <p:spPr bwMode="auto">
          <a:xfrm>
            <a:off x="1113201" y="1122807"/>
            <a:ext cx="5925312" cy="429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7175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0188E89-AF78-40F6-B787-E9BD9C625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99EE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Image result for turning torso&quot;">
            <a:extLst>
              <a:ext uri="{FF2B5EF4-FFF2-40B4-BE49-F238E27FC236}">
                <a16:creationId xmlns:a16="http://schemas.microsoft.com/office/drawing/2014/main" id="{D8F2FA2F-5130-4A21-8E17-AB6BCE187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250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>
            <a:extLst>
              <a:ext uri="{FF2B5EF4-FFF2-40B4-BE49-F238E27FC236}">
                <a16:creationId xmlns:a16="http://schemas.microsoft.com/office/drawing/2014/main" id="{3502C86C-476D-45DD-B319-6A4BD5D6F6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8615" y="1209822"/>
            <a:ext cx="3798770" cy="4382616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sv-SE" sz="3600" dirty="0"/>
              <a:t>And </a:t>
            </a:r>
            <a:r>
              <a:rPr lang="sv-SE" sz="3600" dirty="0" err="1"/>
              <a:t>one</a:t>
            </a:r>
            <a:r>
              <a:rPr lang="sv-SE" sz="3600" dirty="0"/>
              <a:t> </a:t>
            </a:r>
            <a:r>
              <a:rPr lang="sv-SE" sz="3600" dirty="0" err="1"/>
              <a:t>thing</a:t>
            </a:r>
            <a:r>
              <a:rPr lang="sv-SE" sz="3600" dirty="0"/>
              <a:t> is for sure, </a:t>
            </a:r>
            <a:r>
              <a:rPr lang="sv-SE" sz="3600" dirty="0" err="1"/>
              <a:t>there</a:t>
            </a:r>
            <a:r>
              <a:rPr lang="sv-SE" sz="3600" dirty="0"/>
              <a:t> is no </a:t>
            </a:r>
            <a:r>
              <a:rPr lang="sv-SE" sz="3600" dirty="0" err="1"/>
              <a:t>other</a:t>
            </a:r>
            <a:r>
              <a:rPr lang="sv-SE" sz="3600" dirty="0"/>
              <a:t> country </a:t>
            </a:r>
            <a:r>
              <a:rPr lang="sv-SE" sz="3600" dirty="0" err="1"/>
              <a:t>where</a:t>
            </a:r>
            <a:r>
              <a:rPr lang="sv-SE" sz="3600" dirty="0"/>
              <a:t> the color </a:t>
            </a:r>
            <a:r>
              <a:rPr lang="sv-SE" sz="3600" dirty="0" err="1"/>
              <a:t>of</a:t>
            </a:r>
            <a:r>
              <a:rPr lang="sv-SE" sz="3600" dirty="0"/>
              <a:t> a house </a:t>
            </a:r>
            <a:r>
              <a:rPr lang="sv-SE" sz="3600" dirty="0" err="1"/>
              <a:t>connects</a:t>
            </a:r>
            <a:r>
              <a:rPr lang="sv-SE" sz="3600" dirty="0"/>
              <a:t> the population as the red color binds </a:t>
            </a:r>
            <a:r>
              <a:rPr lang="sv-SE" sz="3600" dirty="0" err="1"/>
              <a:t>together</a:t>
            </a:r>
            <a:r>
              <a:rPr lang="sv-SE" sz="3600" dirty="0"/>
              <a:t> Sweden and the </a:t>
            </a:r>
            <a:r>
              <a:rPr lang="sv-SE" sz="3600" dirty="0" err="1"/>
              <a:t>Swedes</a:t>
            </a:r>
            <a:r>
              <a:rPr lang="sv-SE" sz="3600" dirty="0"/>
              <a:t>.</a:t>
            </a:r>
          </a:p>
        </p:txBody>
      </p:sp>
      <p:pic>
        <p:nvPicPr>
          <p:cNvPr id="3074" name="Picture 2" descr="Bildresultat fÃ¶r rÃ¶da stugor dalarna">
            <a:extLst>
              <a:ext uri="{FF2B5EF4-FFF2-40B4-BE49-F238E27FC236}">
                <a16:creationId xmlns:a16="http://schemas.microsoft.com/office/drawing/2014/main" id="{9026B421-E03B-47BF-A200-7FFD000616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03"/>
          <a:stretch/>
        </p:blipFill>
        <p:spPr bwMode="auto">
          <a:xfrm>
            <a:off x="6096000" y="10"/>
            <a:ext cx="6095999" cy="343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ildresultat fÃ¶r svenska flaggan">
            <a:extLst>
              <a:ext uri="{FF2B5EF4-FFF2-40B4-BE49-F238E27FC236}">
                <a16:creationId xmlns:a16="http://schemas.microsoft.com/office/drawing/2014/main" id="{5B9E1E7D-F69D-44E1-BA23-3FCB817AB7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380"/>
          <a:stretch/>
        </p:blipFill>
        <p:spPr bwMode="auto">
          <a:xfrm>
            <a:off x="6099887" y="3433483"/>
            <a:ext cx="6092113" cy="342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67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4" descr="En bild som visar utomhus, byggnad, gräs, hus&#10;&#10;Beskrivning genererad med mycket hög exakthet">
            <a:extLst>
              <a:ext uri="{FF2B5EF4-FFF2-40B4-BE49-F238E27FC236}">
                <a16:creationId xmlns:a16="http://schemas.microsoft.com/office/drawing/2014/main" id="{9C185EEC-C502-4342-8345-755AC62A5B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4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8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2AED321-6901-4225-B82B-9196529C3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sv-SE" sz="3600" dirty="0">
                <a:cs typeface="Calibri Light"/>
              </a:rPr>
              <a:t>Farmhouses </a:t>
            </a:r>
            <a:r>
              <a:rPr lang="sv-SE" sz="3600" dirty="0" err="1">
                <a:cs typeface="Calibri Light"/>
              </a:rPr>
              <a:t>of</a:t>
            </a:r>
            <a:r>
              <a:rPr lang="sv-SE" sz="3600" dirty="0">
                <a:cs typeface="Calibri Light"/>
              </a:rPr>
              <a:t> Hälsingland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2AC0FE3-7D5C-420B-A29F-B1A04721C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18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02376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2" descr="En bild som visar silhuett, sitter, ljus, svart&#10;&#10;Beskrivning genererad med mycket hög exakthet">
            <a:extLst>
              <a:ext uri="{FF2B5EF4-FFF2-40B4-BE49-F238E27FC236}">
                <a16:creationId xmlns:a16="http://schemas.microsoft.com/office/drawing/2014/main" id="{170266C6-F78D-4D26-A775-939C63373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8696" y="5752"/>
            <a:ext cx="2929474" cy="673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81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4" descr="En bild som visar utomhus, snö, byggnad, man&#10;&#10;Beskrivning genererad med mycket hög exakthet">
            <a:extLst>
              <a:ext uri="{FF2B5EF4-FFF2-40B4-BE49-F238E27FC236}">
                <a16:creationId xmlns:a16="http://schemas.microsoft.com/office/drawing/2014/main" id="{465CDD2F-0EFE-4393-9802-0131DC228D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3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09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4" descr="En bild som visar utomhus, gräs, byggnad, hus&#10;&#10;Beskrivning genererad med mycket hög exakthet">
            <a:extLst>
              <a:ext uri="{FF2B5EF4-FFF2-40B4-BE49-F238E27FC236}">
                <a16:creationId xmlns:a16="http://schemas.microsoft.com/office/drawing/2014/main" id="{3DFC6E89-614A-4C62-815F-9F6C0934BC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547" r="3943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808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4" descr="En bild som visar byggnad, utomhus, gata, stad&#10;&#10;Beskrivning genererad med mycket hög exakthet">
            <a:extLst>
              <a:ext uri="{FF2B5EF4-FFF2-40B4-BE49-F238E27FC236}">
                <a16:creationId xmlns:a16="http://schemas.microsoft.com/office/drawing/2014/main" id="{37768B84-FFC6-4C54-92E0-8355C15885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96" r="3" b="11116"/>
          <a:stretch/>
        </p:blipFill>
        <p:spPr>
          <a:xfrm>
            <a:off x="20" y="-2"/>
            <a:ext cx="4064296" cy="2281286"/>
          </a:xfrm>
          <a:prstGeom prst="rect">
            <a:avLst/>
          </a:prstGeom>
        </p:spPr>
      </p:pic>
      <p:pic>
        <p:nvPicPr>
          <p:cNvPr id="19" name="Bildobjekt 19" descr="En bild som visar utomhus, byggnad, stor, klocka&#10;&#10;Beskrivning genererad med mycket hög exakthet">
            <a:extLst>
              <a:ext uri="{FF2B5EF4-FFF2-40B4-BE49-F238E27FC236}">
                <a16:creationId xmlns:a16="http://schemas.microsoft.com/office/drawing/2014/main" id="{5E51FCFC-9E09-4D0D-896B-6A0E85C8B1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910" b="-2"/>
          <a:stretch/>
        </p:blipFill>
        <p:spPr>
          <a:xfrm>
            <a:off x="20" y="2285777"/>
            <a:ext cx="4064292" cy="2281271"/>
          </a:xfrm>
          <a:prstGeom prst="rect">
            <a:avLst/>
          </a:prstGeom>
        </p:spPr>
      </p:pic>
      <p:pic>
        <p:nvPicPr>
          <p:cNvPr id="6" name="Bildobjekt 6" descr="En bild som visar utomhus, båt, vatten, byggnad&#10;&#10;Beskrivning genererad med mycket hög exakthet">
            <a:extLst>
              <a:ext uri="{FF2B5EF4-FFF2-40B4-BE49-F238E27FC236}">
                <a16:creationId xmlns:a16="http://schemas.microsoft.com/office/drawing/2014/main" id="{4A5D86FF-0E97-449F-858B-EBF82A597A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74" r="16741" b="-3"/>
          <a:stretch/>
        </p:blipFill>
        <p:spPr>
          <a:xfrm>
            <a:off x="2" y="4605434"/>
            <a:ext cx="4064311" cy="2252566"/>
          </a:xfrm>
          <a:prstGeom prst="rect">
            <a:avLst/>
          </a:prstGeom>
        </p:spPr>
      </p:pic>
      <p:pic>
        <p:nvPicPr>
          <p:cNvPr id="17" name="Bildobjekt 17" descr="En bild som visar utomhus, byggnad, väg, gata&#10;&#10;Beskrivning genererad med mycket hög exakthet">
            <a:extLst>
              <a:ext uri="{FF2B5EF4-FFF2-40B4-BE49-F238E27FC236}">
                <a16:creationId xmlns:a16="http://schemas.microsoft.com/office/drawing/2014/main" id="{44C675FD-F17C-48AA-96D6-235137A0D4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371" b="14345"/>
          <a:stretch/>
        </p:blipFill>
        <p:spPr>
          <a:xfrm>
            <a:off x="4064314" y="-10"/>
            <a:ext cx="8133358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EA51F8E8-CC59-432D-806F-1A0C47C487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61339" y="541128"/>
            <a:ext cx="4686301" cy="10271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kern="1200">
                <a:latin typeface="+mj-lt"/>
                <a:ea typeface="+mj-ea"/>
                <a:cs typeface="+mj-cs"/>
              </a:rPr>
              <a:t>Östermalm</a:t>
            </a:r>
            <a:endParaRPr lang="en-US" sz="4000" kern="1200">
              <a:latin typeface="+mj-l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821231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aket">
  <a:themeElements>
    <a:clrScheme name="Orangerö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Pake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ket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4.xml><?xml version="1.0" encoding="utf-8"?>
<a:theme xmlns:a="http://schemas.openxmlformats.org/drawingml/2006/main" name="Vy">
  <a:themeElements>
    <a:clrScheme name="Vy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y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y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130</Words>
  <Application>Microsoft Office PowerPoint</Application>
  <PresentationFormat>Bredbild</PresentationFormat>
  <Paragraphs>39</Paragraphs>
  <Slides>30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12</vt:i4>
      </vt:variant>
      <vt:variant>
        <vt:lpstr>Tema</vt:lpstr>
      </vt:variant>
      <vt:variant>
        <vt:i4>4</vt:i4>
      </vt:variant>
      <vt:variant>
        <vt:lpstr>Bildrubriker</vt:lpstr>
      </vt:variant>
      <vt:variant>
        <vt:i4>30</vt:i4>
      </vt:variant>
    </vt:vector>
  </HeadingPairs>
  <TitlesOfParts>
    <vt:vector size="46" baseType="lpstr">
      <vt:lpstr>Arial</vt:lpstr>
      <vt:lpstr>Arial Nova Cond</vt:lpstr>
      <vt:lpstr>Blackadder ITC</vt:lpstr>
      <vt:lpstr>Bodoni MT Condensed</vt:lpstr>
      <vt:lpstr>Calibri</vt:lpstr>
      <vt:lpstr>Calibri Light</vt:lpstr>
      <vt:lpstr>Century Schoolbook</vt:lpstr>
      <vt:lpstr>Engravers MT</vt:lpstr>
      <vt:lpstr>Gill Sans MT</vt:lpstr>
      <vt:lpstr>Harlow Solid Italic</vt:lpstr>
      <vt:lpstr>Perpetua</vt:lpstr>
      <vt:lpstr>Wingdings 2</vt:lpstr>
      <vt:lpstr>Office-tema</vt:lpstr>
      <vt:lpstr>1_Office-tema</vt:lpstr>
      <vt:lpstr>Paket</vt:lpstr>
      <vt:lpstr>Vy</vt:lpstr>
      <vt:lpstr>Scania Longhouse </vt:lpstr>
      <vt:lpstr>Red cottages</vt:lpstr>
      <vt:lpstr>PowerPoint-presentation</vt:lpstr>
      <vt:lpstr>PowerPoint-presentation</vt:lpstr>
      <vt:lpstr>Farmhouses of Hälsingland</vt:lpstr>
      <vt:lpstr>PowerPoint-presentation</vt:lpstr>
      <vt:lpstr>PowerPoint-presentation</vt:lpstr>
      <vt:lpstr>PowerPoint-presentation</vt:lpstr>
      <vt:lpstr>Östermalm</vt:lpstr>
      <vt:lpstr>PowerPoint-presentation</vt:lpstr>
      <vt:lpstr>The royal dramatic theatre</vt:lpstr>
      <vt:lpstr>Art nouveau </vt:lpstr>
      <vt:lpstr>PowerPoint-presentation</vt:lpstr>
      <vt:lpstr>PowerPoint-presentation</vt:lpstr>
      <vt:lpstr>PowerPoint-presentation</vt:lpstr>
      <vt:lpstr>PowerPoint-presentation</vt:lpstr>
      <vt:lpstr>”Southern Ängby” </vt:lpstr>
      <vt:lpstr>Baroque Architecture</vt:lpstr>
      <vt:lpstr>PowerPoint-presentation</vt:lpstr>
      <vt:lpstr>Romantic Nationalism</vt:lpstr>
      <vt:lpstr>National Romantic style</vt:lpstr>
      <vt:lpstr>PowerPoint-presentation</vt:lpstr>
      <vt:lpstr>”Nordic Classicism  The Woodland Cemetery”</vt:lpstr>
      <vt:lpstr>Location</vt:lpstr>
      <vt:lpstr>Architecture And Architects</vt:lpstr>
      <vt:lpstr>World Heritage</vt:lpstr>
      <vt:lpstr>POSTMODERN  ARCHITECTURE</vt:lpstr>
      <vt:lpstr>FACTS</vt:lpstr>
      <vt:lpstr>The City Terminal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Tobias Söderström</dc:creator>
  <cp:lastModifiedBy>Tobias Söderström</cp:lastModifiedBy>
  <cp:revision>110</cp:revision>
  <dcterms:created xsi:type="dcterms:W3CDTF">2019-10-23T12:04:22Z</dcterms:created>
  <dcterms:modified xsi:type="dcterms:W3CDTF">2019-11-13T13:16:17Z</dcterms:modified>
</cp:coreProperties>
</file>