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79F308-CD56-416D-A3EC-D8C12C863AEA}"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296306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79F308-CD56-416D-A3EC-D8C12C863AEA}"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321365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79F308-CD56-416D-A3EC-D8C12C863AEA}"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349738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79F308-CD56-416D-A3EC-D8C12C863AEA}"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80940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79F308-CD56-416D-A3EC-D8C12C863AEA}" type="datetimeFigureOut">
              <a:rPr lang="en-GB" smtClean="0"/>
              <a:t>30/10/2019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233540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79F308-CD56-416D-A3EC-D8C12C863AEA}" type="datetimeFigureOut">
              <a:rPr lang="en-GB" smtClean="0"/>
              <a:t>30/10/2019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63107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79F308-CD56-416D-A3EC-D8C12C863AEA}" type="datetimeFigureOut">
              <a:rPr lang="en-GB" smtClean="0"/>
              <a:t>30/10/2019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367807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79F308-CD56-416D-A3EC-D8C12C863AEA}" type="datetimeFigureOut">
              <a:rPr lang="en-GB" smtClean="0"/>
              <a:t>30/10/2019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423808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9F308-CD56-416D-A3EC-D8C12C863AEA}" type="datetimeFigureOut">
              <a:rPr lang="en-GB" smtClean="0"/>
              <a:t>30/10/2019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399906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79F308-CD56-416D-A3EC-D8C12C863AEA}" type="datetimeFigureOut">
              <a:rPr lang="en-GB" smtClean="0"/>
              <a:t>30/10/2019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63121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79F308-CD56-416D-A3EC-D8C12C863AEA}" type="datetimeFigureOut">
              <a:rPr lang="en-GB" smtClean="0"/>
              <a:t>30/10/2019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02063D-160B-473D-A5BC-62AAD8754FE8}" type="slidenum">
              <a:rPr lang="en-GB" smtClean="0"/>
              <a:t>‹#›</a:t>
            </a:fld>
            <a:endParaRPr lang="en-GB"/>
          </a:p>
        </p:txBody>
      </p:sp>
    </p:spTree>
    <p:extLst>
      <p:ext uri="{BB962C8B-B14F-4D97-AF65-F5344CB8AC3E}">
        <p14:creationId xmlns:p14="http://schemas.microsoft.com/office/powerpoint/2010/main" val="388488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9F308-CD56-416D-A3EC-D8C12C863AEA}" type="datetimeFigureOut">
              <a:rPr lang="en-GB" smtClean="0"/>
              <a:t>30/10/2019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2063D-160B-473D-A5BC-62AAD8754FE8}" type="slidenum">
              <a:rPr lang="en-GB" smtClean="0"/>
              <a:t>‹#›</a:t>
            </a:fld>
            <a:endParaRPr lang="en-GB"/>
          </a:p>
        </p:txBody>
      </p:sp>
    </p:spTree>
    <p:extLst>
      <p:ext uri="{BB962C8B-B14F-4D97-AF65-F5344CB8AC3E}">
        <p14:creationId xmlns:p14="http://schemas.microsoft.com/office/powerpoint/2010/main" val="205585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993" y="440574"/>
            <a:ext cx="9144000" cy="949644"/>
          </a:xfrm>
        </p:spPr>
        <p:txBody>
          <a:bodyPr>
            <a:normAutofit fontScale="90000"/>
          </a:bodyPr>
          <a:lstStyle/>
          <a:p>
            <a:r>
              <a:rPr lang="en-GB" dirty="0" smtClean="0"/>
              <a:t>History of migration to Britain</a:t>
            </a:r>
            <a:endParaRPr lang="en-GB" dirty="0"/>
          </a:p>
        </p:txBody>
      </p:sp>
      <p:sp>
        <p:nvSpPr>
          <p:cNvPr id="5" name="TextBox 4"/>
          <p:cNvSpPr txBox="1"/>
          <p:nvPr/>
        </p:nvSpPr>
        <p:spPr>
          <a:xfrm>
            <a:off x="1679172" y="2360814"/>
            <a:ext cx="3724102" cy="203132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 Anglo Saxons, Vikings and Normans</a:t>
            </a:r>
          </a:p>
          <a:p>
            <a:pPr marL="285750" indent="-285750">
              <a:buFont typeface="Arial" panose="020B0604020202020204" pitchFamily="34" charset="0"/>
              <a:buChar char="•"/>
            </a:pPr>
            <a:r>
              <a:rPr lang="en-GB" dirty="0"/>
              <a:t> </a:t>
            </a:r>
            <a:r>
              <a:rPr lang="en-GB" dirty="0" smtClean="0"/>
              <a:t>African Migration</a:t>
            </a:r>
          </a:p>
          <a:p>
            <a:pPr marL="285750" indent="-285750">
              <a:buFont typeface="Arial" panose="020B0604020202020204" pitchFamily="34" charset="0"/>
              <a:buChar char="•"/>
            </a:pPr>
            <a:r>
              <a:rPr lang="en-GB" dirty="0" smtClean="0"/>
              <a:t>European Migration</a:t>
            </a:r>
          </a:p>
          <a:p>
            <a:pPr marL="285750" indent="-285750">
              <a:buFont typeface="Arial" panose="020B0604020202020204" pitchFamily="34" charset="0"/>
              <a:buChar char="•"/>
            </a:pPr>
            <a:r>
              <a:rPr lang="en-GB" dirty="0" smtClean="0"/>
              <a:t> Asian Migration</a:t>
            </a:r>
          </a:p>
          <a:p>
            <a:pPr marL="285750" indent="-285750">
              <a:buFont typeface="Arial" panose="020B0604020202020204" pitchFamily="34" charset="0"/>
              <a:buChar char="•"/>
            </a:pPr>
            <a:r>
              <a:rPr lang="en-GB" dirty="0"/>
              <a:t> </a:t>
            </a:r>
            <a:r>
              <a:rPr lang="en-GB" dirty="0" smtClean="0"/>
              <a:t>Commonwealth Migration</a:t>
            </a:r>
          </a:p>
          <a:p>
            <a:endParaRPr lang="en-GB" dirty="0"/>
          </a:p>
        </p:txBody>
      </p:sp>
      <p:pic>
        <p:nvPicPr>
          <p:cNvPr id="7" name="Picture 6"/>
          <p:cNvPicPr>
            <a:picLocks noChangeAspect="1"/>
          </p:cNvPicPr>
          <p:nvPr/>
        </p:nvPicPr>
        <p:blipFill>
          <a:blip r:embed="rId2"/>
          <a:stretch>
            <a:fillRect/>
          </a:stretch>
        </p:blipFill>
        <p:spPr>
          <a:xfrm>
            <a:off x="8139026" y="2360814"/>
            <a:ext cx="2262967" cy="1533705"/>
          </a:xfrm>
          <a:prstGeom prst="rect">
            <a:avLst/>
          </a:prstGeom>
        </p:spPr>
      </p:pic>
      <p:pic>
        <p:nvPicPr>
          <p:cNvPr id="9" name="Picture 8"/>
          <p:cNvPicPr>
            <a:picLocks noChangeAspect="1"/>
          </p:cNvPicPr>
          <p:nvPr/>
        </p:nvPicPr>
        <p:blipFill>
          <a:blip r:embed="rId3"/>
          <a:stretch>
            <a:fillRect/>
          </a:stretch>
        </p:blipFill>
        <p:spPr>
          <a:xfrm>
            <a:off x="5199784" y="2759825"/>
            <a:ext cx="2136092" cy="1614488"/>
          </a:xfrm>
          <a:prstGeom prst="rect">
            <a:avLst/>
          </a:prstGeom>
        </p:spPr>
      </p:pic>
      <p:pic>
        <p:nvPicPr>
          <p:cNvPr id="10" name="Picture 9"/>
          <p:cNvPicPr>
            <a:picLocks noChangeAspect="1"/>
          </p:cNvPicPr>
          <p:nvPr/>
        </p:nvPicPr>
        <p:blipFill>
          <a:blip r:embed="rId4"/>
          <a:stretch>
            <a:fillRect/>
          </a:stretch>
        </p:blipFill>
        <p:spPr>
          <a:xfrm>
            <a:off x="8628781" y="4721629"/>
            <a:ext cx="1844301" cy="1517087"/>
          </a:xfrm>
          <a:prstGeom prst="rect">
            <a:avLst/>
          </a:prstGeom>
        </p:spPr>
      </p:pic>
      <p:pic>
        <p:nvPicPr>
          <p:cNvPr id="11" name="Picture 10"/>
          <p:cNvPicPr>
            <a:picLocks noChangeAspect="1"/>
          </p:cNvPicPr>
          <p:nvPr/>
        </p:nvPicPr>
        <p:blipFill>
          <a:blip r:embed="rId5"/>
          <a:stretch>
            <a:fillRect/>
          </a:stretch>
        </p:blipFill>
        <p:spPr>
          <a:xfrm>
            <a:off x="5222729" y="4773324"/>
            <a:ext cx="2514600" cy="1819275"/>
          </a:xfrm>
          <a:prstGeom prst="rect">
            <a:avLst/>
          </a:prstGeom>
        </p:spPr>
      </p:pic>
      <p:pic>
        <p:nvPicPr>
          <p:cNvPr id="12" name="Picture 11"/>
          <p:cNvPicPr>
            <a:picLocks noChangeAspect="1"/>
          </p:cNvPicPr>
          <p:nvPr/>
        </p:nvPicPr>
        <p:blipFill>
          <a:blip r:embed="rId6"/>
          <a:stretch>
            <a:fillRect/>
          </a:stretch>
        </p:blipFill>
        <p:spPr>
          <a:xfrm>
            <a:off x="1609379" y="4721629"/>
            <a:ext cx="2838450" cy="1609725"/>
          </a:xfrm>
          <a:prstGeom prst="rect">
            <a:avLst/>
          </a:prstGeom>
        </p:spPr>
      </p:pic>
    </p:spTree>
    <p:extLst>
      <p:ext uri="{BB962C8B-B14F-4D97-AF65-F5344CB8AC3E}">
        <p14:creationId xmlns:p14="http://schemas.microsoft.com/office/powerpoint/2010/main" val="2790947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Anglo Saxons, Vikings and Normans</a:t>
            </a:r>
            <a:endParaRPr lang="en-GB" dirty="0"/>
          </a:p>
        </p:txBody>
      </p:sp>
      <p:sp>
        <p:nvSpPr>
          <p:cNvPr id="3" name="Content Placeholder 2"/>
          <p:cNvSpPr>
            <a:spLocks noGrp="1"/>
          </p:cNvSpPr>
          <p:nvPr>
            <p:ph idx="1"/>
          </p:nvPr>
        </p:nvSpPr>
        <p:spPr/>
        <p:txBody>
          <a:bodyPr/>
          <a:lstStyle/>
          <a:p>
            <a:r>
              <a:rPr lang="en-GB" dirty="0" smtClean="0"/>
              <a:t> The Vikings were Scandinavians came to Britain in AD 793 to invade it as it was wealthy. At the time England was divided into seven kingdoms and so it was an easy and desirable target. </a:t>
            </a:r>
          </a:p>
          <a:p>
            <a:r>
              <a:rPr lang="en-GB" dirty="0"/>
              <a:t> </a:t>
            </a:r>
            <a:r>
              <a:rPr lang="en-GB" dirty="0" smtClean="0"/>
              <a:t>Anglo Saxons first came to Britain in the 4</a:t>
            </a:r>
            <a:r>
              <a:rPr lang="en-GB" baseline="30000" dirty="0" smtClean="0"/>
              <a:t>th</a:t>
            </a:r>
            <a:r>
              <a:rPr lang="en-GB" dirty="0"/>
              <a:t> </a:t>
            </a:r>
            <a:r>
              <a:rPr lang="en-GB" dirty="0" smtClean="0"/>
              <a:t>Century AD and they created early medieval Britain. </a:t>
            </a:r>
          </a:p>
          <a:p>
            <a:r>
              <a:rPr lang="en-GB" dirty="0"/>
              <a:t> </a:t>
            </a:r>
            <a:r>
              <a:rPr lang="en-GB" dirty="0" smtClean="0"/>
              <a:t>The Norman conquest began in 1066. When William the Conqueror became King of England in 1066 he introduced a new kind of feudal system into Britain. William confiscated the land in England from the Saxon lords and allocated it to members of his own family and the Norman lords who had helped him conquer the country.</a:t>
            </a:r>
            <a:endParaRPr lang="en-GB" dirty="0"/>
          </a:p>
        </p:txBody>
      </p:sp>
    </p:spTree>
    <p:extLst>
      <p:ext uri="{BB962C8B-B14F-4D97-AF65-F5344CB8AC3E}">
        <p14:creationId xmlns:p14="http://schemas.microsoft.com/office/powerpoint/2010/main" val="3657621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African and Caribbean Migration and the Commonwealth</a:t>
            </a:r>
            <a:endParaRPr lang="en-GB" dirty="0"/>
          </a:p>
        </p:txBody>
      </p:sp>
      <p:sp>
        <p:nvSpPr>
          <p:cNvPr id="3" name="Content Placeholder 2"/>
          <p:cNvSpPr>
            <a:spLocks noGrp="1"/>
          </p:cNvSpPr>
          <p:nvPr>
            <p:ph idx="1"/>
          </p:nvPr>
        </p:nvSpPr>
        <p:spPr/>
        <p:txBody>
          <a:bodyPr>
            <a:normAutofit/>
          </a:bodyPr>
          <a:lstStyle/>
          <a:p>
            <a:r>
              <a:rPr lang="en-GB" sz="1800" dirty="0" smtClean="0"/>
              <a:t>During the 16</a:t>
            </a:r>
            <a:r>
              <a:rPr lang="en-GB" sz="1800" baseline="30000" dirty="0" smtClean="0"/>
              <a:t>th</a:t>
            </a:r>
            <a:r>
              <a:rPr lang="en-GB" sz="1800" dirty="0" smtClean="0"/>
              <a:t> Century there was a growing awareness of the slave trade was very ludicrous and the first by-products of African Migration was the importation of a small number of unwilling Africans. By the start of the 17th Century there was an established African community in Britain. By the late 18</a:t>
            </a:r>
            <a:r>
              <a:rPr lang="en-GB" sz="1800" baseline="30000" dirty="0" smtClean="0"/>
              <a:t>th</a:t>
            </a:r>
            <a:r>
              <a:rPr lang="en-GB" sz="1800" dirty="0" smtClean="0"/>
              <a:t> Century there was a record of tens of thousands of Africans living in Britain.</a:t>
            </a:r>
          </a:p>
          <a:p>
            <a:r>
              <a:rPr lang="en-GB" sz="1800" dirty="0"/>
              <a:t> </a:t>
            </a:r>
            <a:r>
              <a:rPr lang="en-GB" sz="1800" dirty="0" smtClean="0"/>
              <a:t>Small numbers of people born in the colonies of Australia, New Zealand, Canada and South Africa also migrated to Britain. The British Nationality Act 1948 granted the subjects of the British Empire the right to live and work in the UK. Commonwealth citizens were not, therefore, subject to immigration control but the Home Office estimate is that the net intake from January 1955 to June 1962 was about 472,000. From 1962 onwards, successively tighter immigration controls were placed on immigration from the Commonwealth. In 1998, net Commonwealth migration leapt to 82,000 and continued to grow before peaking at 156,000 in 2004 before beginning to decline.</a:t>
            </a:r>
          </a:p>
          <a:p>
            <a:r>
              <a:rPr lang="en-GB" sz="1800" dirty="0"/>
              <a:t> </a:t>
            </a:r>
            <a:r>
              <a:rPr lang="en-GB" sz="1800" dirty="0" err="1" smtClean="0"/>
              <a:t>Windrush</a:t>
            </a:r>
            <a:r>
              <a:rPr lang="en-GB" sz="1800" dirty="0" smtClean="0"/>
              <a:t> generation: British colonies in the Americas and the Caribbean were invited by the British Government to come to work in England; very often as bus drivers. Britain was seen as the mother country of the </a:t>
            </a:r>
            <a:r>
              <a:rPr lang="en-GB" sz="1800" dirty="0" err="1" smtClean="0"/>
              <a:t>Brtish</a:t>
            </a:r>
            <a:r>
              <a:rPr lang="en-GB" sz="1800" dirty="0" smtClean="0"/>
              <a:t> Empire. </a:t>
            </a:r>
            <a:r>
              <a:rPr lang="en-GB" sz="1800" dirty="0" err="1" smtClean="0"/>
              <a:t>Windrush</a:t>
            </a:r>
            <a:r>
              <a:rPr lang="en-GB" sz="1800" dirty="0" smtClean="0"/>
              <a:t> carried 492 migrants who were coming to a country promising prosperity and employment.</a:t>
            </a:r>
          </a:p>
        </p:txBody>
      </p:sp>
    </p:spTree>
    <p:extLst>
      <p:ext uri="{BB962C8B-B14F-4D97-AF65-F5344CB8AC3E}">
        <p14:creationId xmlns:p14="http://schemas.microsoft.com/office/powerpoint/2010/main" val="118138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European Migration </a:t>
            </a:r>
            <a:endParaRPr lang="en-GB" dirty="0"/>
          </a:p>
        </p:txBody>
      </p:sp>
      <p:sp>
        <p:nvSpPr>
          <p:cNvPr id="3" name="Content Placeholder 2"/>
          <p:cNvSpPr>
            <a:spLocks noGrp="1"/>
          </p:cNvSpPr>
          <p:nvPr>
            <p:ph idx="1"/>
          </p:nvPr>
        </p:nvSpPr>
        <p:spPr/>
        <p:txBody>
          <a:bodyPr>
            <a:normAutofit/>
          </a:bodyPr>
          <a:lstStyle/>
          <a:p>
            <a:r>
              <a:rPr lang="en-GB" sz="1800" dirty="0" smtClean="0"/>
              <a:t> French Huguenots were French protestants who first arrived to England in the late 17</a:t>
            </a:r>
            <a:r>
              <a:rPr lang="en-GB" sz="1800" baseline="30000" dirty="0" smtClean="0"/>
              <a:t>th</a:t>
            </a:r>
            <a:r>
              <a:rPr lang="en-GB" sz="1800" dirty="0" smtClean="0"/>
              <a:t> Century after escaping political unrest. French Huguenots were viewed as very sophisticated and wealthy. A lot of them opened banks and became very successful in England. </a:t>
            </a:r>
          </a:p>
          <a:p>
            <a:r>
              <a:rPr lang="en-GB" sz="1800" dirty="0"/>
              <a:t> </a:t>
            </a:r>
            <a:r>
              <a:rPr lang="en-GB" sz="1800" dirty="0" smtClean="0"/>
              <a:t>In 1709 German refugees known as ‘Poor Palatines’, fleeing French invasion, began to move to England with perhaps as many as 13,000 arriving.</a:t>
            </a:r>
          </a:p>
          <a:p>
            <a:r>
              <a:rPr lang="en-GB" sz="1800" dirty="0"/>
              <a:t> </a:t>
            </a:r>
            <a:r>
              <a:rPr lang="en-GB" sz="1800" dirty="0" smtClean="0"/>
              <a:t>There is also a long standing history of migration from Eastern Europe to the UK. Polish merchants began arriving in England in the sixteenth century, and in the eighteenth century, a number of Polish Protestants immigrated to England. By the 1901 Census there were 82,844 Eastern Europeans living in Britain.</a:t>
            </a:r>
          </a:p>
          <a:p>
            <a:r>
              <a:rPr lang="en-GB" sz="1800" dirty="0"/>
              <a:t> </a:t>
            </a:r>
            <a:r>
              <a:rPr lang="en-GB" sz="1800" dirty="0" smtClean="0"/>
              <a:t>Around 3.7 million people living in the UK in 2018 were citizens of another EU country which is 6% of the population of the UK.</a:t>
            </a:r>
            <a:endParaRPr lang="en-GB" sz="1800" dirty="0"/>
          </a:p>
        </p:txBody>
      </p:sp>
    </p:spTree>
    <p:extLst>
      <p:ext uri="{BB962C8B-B14F-4D97-AF65-F5344CB8AC3E}">
        <p14:creationId xmlns:p14="http://schemas.microsoft.com/office/powerpoint/2010/main" val="2231800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Asian Migration</a:t>
            </a:r>
            <a:endParaRPr lang="en-GB" dirty="0"/>
          </a:p>
        </p:txBody>
      </p:sp>
      <p:sp>
        <p:nvSpPr>
          <p:cNvPr id="3" name="Content Placeholder 2"/>
          <p:cNvSpPr>
            <a:spLocks noGrp="1"/>
          </p:cNvSpPr>
          <p:nvPr>
            <p:ph idx="1"/>
          </p:nvPr>
        </p:nvSpPr>
        <p:spPr>
          <a:xfrm>
            <a:off x="663633" y="1690688"/>
            <a:ext cx="10515600" cy="5539451"/>
          </a:xfrm>
        </p:spPr>
        <p:txBody>
          <a:bodyPr/>
          <a:lstStyle/>
          <a:p>
            <a:r>
              <a:rPr lang="en-GB" dirty="0" smtClean="0"/>
              <a:t>  </a:t>
            </a:r>
            <a:r>
              <a:rPr lang="en-GB" sz="1800" dirty="0" smtClean="0"/>
              <a:t>A large majority of Pakistani migrants in the UK originate from Mirpur in Kashmir, which has a long history of out-migration. Sailors from Mirpur found work as engine-room stokers on British ships sailing out of Bombay and Karachi, some of whom settled in the UK in the late 19th and early 20th centuries.</a:t>
            </a:r>
          </a:p>
          <a:p>
            <a:r>
              <a:rPr lang="en-GB" dirty="0"/>
              <a:t> </a:t>
            </a:r>
            <a:r>
              <a:rPr lang="en-GB" sz="1800" dirty="0" smtClean="0"/>
              <a:t>Pakistani migrants  who came to Britain after the war found employment in the textile industries of Lancashire, Yorkshire, Manchester and Bradford, cars and engineering factories in the  West Midlands, and Birmingham, and  growing light industrial estates in places like Luton and Slough. </a:t>
            </a:r>
          </a:p>
          <a:p>
            <a:r>
              <a:rPr lang="en-GB" sz="1800" dirty="0"/>
              <a:t> </a:t>
            </a:r>
            <a:r>
              <a:rPr lang="en-GB" sz="1800" dirty="0" smtClean="0"/>
              <a:t>Other groups who migrated from Pakistan in the 1960s include Punjabis who mainly settled in Glasgow, Birmingham and Southall in London, and migrants from urban areas who were more likely to be professionals and who worked for the NHS.</a:t>
            </a:r>
          </a:p>
          <a:p>
            <a:r>
              <a:rPr lang="en-GB" sz="1800" dirty="0" smtClean="0"/>
              <a:t>When India gained its independence from British rule, the country was partitioned creating a new state of Pakistan. Most Bangladeshi families in the UK in the present time are the result of large scale migration in the early 1970s from the Sylhet region of Bangladesh, as people fled from the civil unrest in their homeland, to seek a better life in Britain. </a:t>
            </a:r>
          </a:p>
          <a:p>
            <a:pPr marL="0" indent="0">
              <a:buNone/>
            </a:pPr>
            <a:endParaRPr lang="en-GB" sz="1800" dirty="0"/>
          </a:p>
        </p:txBody>
      </p:sp>
    </p:spTree>
    <p:extLst>
      <p:ext uri="{BB962C8B-B14F-4D97-AF65-F5344CB8AC3E}">
        <p14:creationId xmlns:p14="http://schemas.microsoft.com/office/powerpoint/2010/main" val="4290919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774</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History of migration to Britain</vt:lpstr>
      <vt:lpstr>Anglo Saxons, Vikings and Normans</vt:lpstr>
      <vt:lpstr>African and Caribbean Migration and the Commonwealth</vt:lpstr>
      <vt:lpstr>European Migration </vt:lpstr>
      <vt:lpstr>Asian Migration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migration to Britain</dc:title>
  <dc:creator>Eloise Huntingdon</dc:creator>
  <cp:lastModifiedBy>Ana Lopez (PS)</cp:lastModifiedBy>
  <cp:revision>8</cp:revision>
  <dcterms:created xsi:type="dcterms:W3CDTF">2019-10-29T14:05:52Z</dcterms:created>
  <dcterms:modified xsi:type="dcterms:W3CDTF">2019-10-30T16:42:41Z</dcterms:modified>
</cp:coreProperties>
</file>