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lie Flemström (elev)" initials="NF(" lastIdx="2" clrIdx="0">
    <p:extLst>
      <p:ext uri="{19B8F6BF-5375-455C-9EA6-DF929625EA0E}">
        <p15:presenceInfo xmlns:p15="http://schemas.microsoft.com/office/powerpoint/2012/main" userId="S::nellie.flemstrom@elevmail.stockholm.se::dbb3562d-f4d1-4e0d-8aa4-27f78c305bcc" providerId="AD"/>
      </p:ext>
    </p:extLst>
  </p:cmAuthor>
  <p:cmAuthor id="2" name="Nora Herrström (elev)" initials="NH(" lastIdx="1" clrIdx="1">
    <p:extLst>
      <p:ext uri="{19B8F6BF-5375-455C-9EA6-DF929625EA0E}">
        <p15:presenceInfo xmlns:p15="http://schemas.microsoft.com/office/powerpoint/2012/main" userId="S::nora.herrstrom@elevmail.stockholm.se::ab699788-4fec-4bac-ad15-029d2fb14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A6591-EE17-4DEB-B30B-6D188EDCA8AB}" v="26" dt="2022-04-03T09:59:35.238"/>
    <p1510:client id="{A2BC482A-4504-4A45-80FD-85EFDF83677D}" v="469" dt="2022-04-03T21:42:40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BB50-13D0-4305-83F1-EFABB8942FF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55205-1980-4A06-81A8-853E41FFF6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207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1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21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56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9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94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0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06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52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92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19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17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A601-61D2-4EA8-BFBD-345D6F8876B3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DE5D-8DEC-48CC-9E65-103763913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851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AAE07EFE-42F9-489E-9E79-4D9094651DF9}"/>
              </a:ext>
            </a:extLst>
          </p:cNvPr>
          <p:cNvSpPr txBox="1"/>
          <p:nvPr/>
        </p:nvSpPr>
        <p:spPr>
          <a:xfrm>
            <a:off x="2255520" y="2415961"/>
            <a:ext cx="768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in S</a:t>
            </a:r>
            <a:r>
              <a:rPr lang="en-GB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Sveriges flagga">
            <a:extLst>
              <a:ext uri="{FF2B5EF4-FFF2-40B4-BE49-F238E27FC236}">
                <a16:creationId xmlns:a16="http://schemas.microsoft.com/office/drawing/2014/main" id="{6A99FCDB-29CE-451A-92D0-EAA4D01AF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370" y="552450"/>
            <a:ext cx="2575197" cy="16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7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EEDA2-E9E4-0E42-A64E-E3C61413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25961"/>
            <a:ext cx="4701688" cy="2475172"/>
          </a:xfrm>
        </p:spPr>
        <p:txBody>
          <a:bodyPr>
            <a:normAutofit/>
          </a:bodyPr>
          <a:lstStyle/>
          <a:p>
            <a:r>
              <a:rPr lang="en-US" sz="4100" dirty="0"/>
              <a:t>Language barriers</a:t>
            </a:r>
            <a:endParaRPr lang="sv-SE" sz="41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AD68E5-952D-9943-9AAF-82C1743A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688" y="1930064"/>
            <a:ext cx="6172200" cy="487362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lack of language skills in Europe affects the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jobmobility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AD597C-DBE6-8944-A824-FB170D86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2078370"/>
            <a:ext cx="5676095" cy="5313947"/>
          </a:xfrm>
        </p:spPr>
        <p:txBody>
          <a:bodyPr>
            <a:normAutofit/>
          </a:bodyPr>
          <a:lstStyle/>
          <a:p>
            <a:r>
              <a:rPr lang="en-US" sz="2400" dirty="0"/>
              <a:t>Common language barriers</a:t>
            </a:r>
          </a:p>
          <a:p>
            <a:r>
              <a:rPr lang="en-US" sz="2400" dirty="0"/>
              <a:t>• the use of slang </a:t>
            </a:r>
          </a:p>
          <a:p>
            <a:r>
              <a:rPr lang="en-US" sz="2400" dirty="0"/>
              <a:t>• different accents </a:t>
            </a:r>
          </a:p>
          <a:p>
            <a:r>
              <a:rPr lang="en-US" sz="2400" dirty="0"/>
              <a:t>• different spelling of words</a:t>
            </a:r>
          </a:p>
          <a:p>
            <a:r>
              <a:rPr lang="en-US" sz="2400" dirty="0"/>
              <a:t>• lack of practice </a:t>
            </a:r>
            <a:endParaRPr lang="sv-SE" sz="2400" dirty="0"/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E98956B8-C52A-2D45-BE26-490E0F8C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237" y="3065226"/>
            <a:ext cx="6908874" cy="334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2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E84460-CF1F-2C49-91F9-06B73F93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 in danger</a:t>
            </a:r>
            <a:endParaRPr lang="sv-SE" dirty="0"/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8253F16F-AB10-EA49-9CD6-A7A3E96EBF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51" y="1290052"/>
            <a:ext cx="2110205" cy="153469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E4520E-8E1D-CC43-8916-E53EA48AC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Icelandic</a:t>
            </a:r>
          </a:p>
          <a:p>
            <a:r>
              <a:rPr lang="en-US" dirty="0"/>
              <a:t>Latvian </a:t>
            </a:r>
          </a:p>
          <a:p>
            <a:r>
              <a:rPr lang="en-US" dirty="0" err="1"/>
              <a:t>Lithauanian</a:t>
            </a:r>
            <a:endParaRPr lang="en-US" dirty="0"/>
          </a:p>
          <a:p>
            <a:r>
              <a:rPr lang="en-US" dirty="0"/>
              <a:t>Maltese</a:t>
            </a:r>
          </a:p>
          <a:p>
            <a:endParaRPr lang="en-US" dirty="0"/>
          </a:p>
          <a:p>
            <a:r>
              <a:rPr lang="en-US" dirty="0"/>
              <a:t>Even Bulgarian, Greek and polish are at risk</a:t>
            </a:r>
          </a:p>
          <a:p>
            <a:endParaRPr lang="sv-SE" dirty="0"/>
          </a:p>
        </p:txBody>
      </p:sp>
      <p:pic>
        <p:nvPicPr>
          <p:cNvPr id="6" name="Bildobjekt 6">
            <a:extLst>
              <a:ext uri="{FF2B5EF4-FFF2-40B4-BE49-F238E27FC236}">
                <a16:creationId xmlns:a16="http://schemas.microsoft.com/office/drawing/2014/main" id="{E91AB6E6-618D-8348-9A5C-1F287302C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506" y="1290052"/>
            <a:ext cx="3069390" cy="1534695"/>
          </a:xfrm>
          <a:prstGeom prst="rect">
            <a:avLst/>
          </a:prstGeom>
        </p:spPr>
      </p:pic>
      <p:pic>
        <p:nvPicPr>
          <p:cNvPr id="7" name="Bildobjekt 7">
            <a:extLst>
              <a:ext uri="{FF2B5EF4-FFF2-40B4-BE49-F238E27FC236}">
                <a16:creationId xmlns:a16="http://schemas.microsoft.com/office/drawing/2014/main" id="{548C73D5-CD27-C142-A3A1-43EB4887D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51" y="3089761"/>
            <a:ext cx="2847722" cy="1886980"/>
          </a:xfrm>
          <a:prstGeom prst="rect">
            <a:avLst/>
          </a:prstGeom>
        </p:spPr>
      </p:pic>
      <p:pic>
        <p:nvPicPr>
          <p:cNvPr id="8" name="Bildobjekt 8">
            <a:extLst>
              <a:ext uri="{FF2B5EF4-FFF2-40B4-BE49-F238E27FC236}">
                <a16:creationId xmlns:a16="http://schemas.microsoft.com/office/drawing/2014/main" id="{33F098A8-0F08-D941-99B9-DB20AE7670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661" y="2992494"/>
            <a:ext cx="2540183" cy="1534694"/>
          </a:xfrm>
          <a:prstGeom prst="rect">
            <a:avLst/>
          </a:prstGeom>
        </p:spPr>
      </p:pic>
      <p:pic>
        <p:nvPicPr>
          <p:cNvPr id="9" name="Bildobjekt 9">
            <a:extLst>
              <a:ext uri="{FF2B5EF4-FFF2-40B4-BE49-F238E27FC236}">
                <a16:creationId xmlns:a16="http://schemas.microsoft.com/office/drawing/2014/main" id="{726AAF1D-A12C-6F48-99AE-53D6FE04D7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661" y="4713011"/>
            <a:ext cx="2184740" cy="1304665"/>
          </a:xfrm>
          <a:prstGeom prst="rect">
            <a:avLst/>
          </a:prstGeom>
        </p:spPr>
      </p:pic>
      <p:pic>
        <p:nvPicPr>
          <p:cNvPr id="10" name="Bildobjekt 10">
            <a:extLst>
              <a:ext uri="{FF2B5EF4-FFF2-40B4-BE49-F238E27FC236}">
                <a16:creationId xmlns:a16="http://schemas.microsoft.com/office/drawing/2014/main" id="{C920E858-F7BD-6A41-A9E2-ACF966F2CD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81" y="5135743"/>
            <a:ext cx="2427292" cy="1466489"/>
          </a:xfrm>
          <a:prstGeom prst="rect">
            <a:avLst/>
          </a:prstGeom>
        </p:spPr>
      </p:pic>
      <p:pic>
        <p:nvPicPr>
          <p:cNvPr id="11" name="Bildobjekt 11">
            <a:extLst>
              <a:ext uri="{FF2B5EF4-FFF2-40B4-BE49-F238E27FC236}">
                <a16:creationId xmlns:a16="http://schemas.microsoft.com/office/drawing/2014/main" id="{EEAC7B2C-3D74-8145-9DE3-C0E41A0681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16" y="5166168"/>
            <a:ext cx="4540177" cy="109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5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C7E1CE-AD94-084A-8AC7-054E53E2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overcome language barriers?</a:t>
            </a:r>
            <a:endParaRPr lang="sv-SE" dirty="0"/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A44036A3-3337-C540-993B-85DF446C6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593" y="1523206"/>
            <a:ext cx="5969619" cy="381158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DD4B9B-7171-3347-A6BA-C4D31D127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•speak slowly and clearly</a:t>
            </a:r>
          </a:p>
          <a:p>
            <a:r>
              <a:rPr lang="en-US" dirty="0"/>
              <a:t>•avoid local slang</a:t>
            </a:r>
          </a:p>
          <a:p>
            <a:r>
              <a:rPr lang="en-US" dirty="0"/>
              <a:t>•provide more language classes</a:t>
            </a:r>
          </a:p>
          <a:p>
            <a:r>
              <a:rPr lang="en-US" dirty="0"/>
              <a:t>•use visual methods to communicate</a:t>
            </a:r>
          </a:p>
          <a:p>
            <a:r>
              <a:rPr lang="en-US" dirty="0"/>
              <a:t>•learn a universal language ( English for example 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910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C93CA1-BF0B-EE47-BA3D-FB8243E0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Immigrants and language barriers</a:t>
            </a:r>
            <a:endParaRPr lang="sv-SE" sz="4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7A305E-B0C1-AA4B-856A-9CA75B5F7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barriers can make refugees feel isolated, hopeless and anti-social.</a:t>
            </a:r>
          </a:p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2FD40E-E46B-B440-985A-7E7D16EFF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9445" y="2474244"/>
            <a:ext cx="3932237" cy="3811588"/>
          </a:xfrm>
        </p:spPr>
        <p:txBody>
          <a:bodyPr/>
          <a:lstStyle/>
          <a:p>
            <a:r>
              <a:rPr lang="en-US" dirty="0"/>
              <a:t>Having okey language skills allows immigrants to progress along the job-ladder and access to better-paying jobs.</a:t>
            </a:r>
          </a:p>
          <a:p>
            <a:r>
              <a:rPr lang="en-US" dirty="0"/>
              <a:t>Having easy access to language learning also makes integration more effective. Language is important to social life. </a:t>
            </a:r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86958353-8E2C-BA48-8036-C0B174B8C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844" y="2474243"/>
            <a:ext cx="6049711" cy="547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3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993D819-ACE6-4980-BD7A-5DD79ECD349A}"/>
              </a:ext>
            </a:extLst>
          </p:cNvPr>
          <p:cNvSpPr txBox="1"/>
          <p:nvPr/>
        </p:nvSpPr>
        <p:spPr>
          <a:xfrm>
            <a:off x="492367" y="478301"/>
            <a:ext cx="89611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other languages than Swedish do you think are quite frequently spoken at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Bromma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gymnasium?</a:t>
            </a:r>
            <a:endParaRPr lang="en-GB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Arabic Alphabet: Black Arabic Writing Notebook with Arabic Alphabet on back  with Arabic Letters, A5 6&quot;x9&quot;, Blank lined wide ruled paper, no margin for  bidirectional writing, perfect bound, Soft Cover: Notebooks, Yalla">
            <a:extLst>
              <a:ext uri="{FF2B5EF4-FFF2-40B4-BE49-F238E27FC236}">
                <a16:creationId xmlns:a16="http://schemas.microsoft.com/office/drawing/2014/main" id="{5BD09E3C-0D17-4345-8EEC-C8B747459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545" y="1909070"/>
            <a:ext cx="2550517" cy="382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7EF1562-A516-4AFA-8996-23EE45B54865}"/>
              </a:ext>
            </a:extLst>
          </p:cNvPr>
          <p:cNvSpPr txBox="1"/>
          <p:nvPr/>
        </p:nvSpPr>
        <p:spPr>
          <a:xfrm>
            <a:off x="8614545" y="5731015"/>
            <a:ext cx="225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Arabic</a:t>
            </a:r>
          </a:p>
        </p:txBody>
      </p:sp>
      <p:pic>
        <p:nvPicPr>
          <p:cNvPr id="2054" name="Picture 6" descr="Storbritannien – Wikipedia">
            <a:extLst>
              <a:ext uri="{FF2B5EF4-FFF2-40B4-BE49-F238E27FC236}">
                <a16:creationId xmlns:a16="http://schemas.microsoft.com/office/drawing/2014/main" id="{8F6BE39C-33D1-419B-AB41-9E9F50EC4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44" y="3865096"/>
            <a:ext cx="3450846" cy="172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EB4340DD-0BEA-4A14-9737-5DB1013DA98C}"/>
              </a:ext>
            </a:extLst>
          </p:cNvPr>
          <p:cNvSpPr txBox="1"/>
          <p:nvPr/>
        </p:nvSpPr>
        <p:spPr>
          <a:xfrm>
            <a:off x="622959" y="5792570"/>
            <a:ext cx="173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sv-SE" dirty="0"/>
              <a:t> </a:t>
            </a:r>
          </a:p>
        </p:txBody>
      </p:sp>
      <p:pic>
        <p:nvPicPr>
          <p:cNvPr id="2056" name="Picture 8" descr="Greklands flagga">
            <a:extLst>
              <a:ext uri="{FF2B5EF4-FFF2-40B4-BE49-F238E27FC236}">
                <a16:creationId xmlns:a16="http://schemas.microsoft.com/office/drawing/2014/main" id="{CA47AB8D-6EB2-4ACF-85C8-1527595A1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218" y="2643584"/>
            <a:ext cx="2978099" cy="198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C9B790E-5C01-4BB1-AEF5-328E30F3067D}"/>
              </a:ext>
            </a:extLst>
          </p:cNvPr>
          <p:cNvSpPr txBox="1"/>
          <p:nvPr/>
        </p:nvSpPr>
        <p:spPr>
          <a:xfrm>
            <a:off x="4759785" y="4625374"/>
            <a:ext cx="1554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</a:p>
        </p:txBody>
      </p:sp>
    </p:spTree>
    <p:extLst>
      <p:ext uri="{BB962C8B-B14F-4D97-AF65-F5344CB8AC3E}">
        <p14:creationId xmlns:p14="http://schemas.microsoft.com/office/powerpoint/2010/main" val="68126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0894F56-30C5-421A-B441-E525AF22863B}"/>
              </a:ext>
            </a:extLst>
          </p:cNvPr>
          <p:cNvSpPr txBox="1"/>
          <p:nvPr/>
        </p:nvSpPr>
        <p:spPr>
          <a:xfrm>
            <a:off x="562707" y="886264"/>
            <a:ext cx="8440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foreign languages have had an impact on the Swedish language?</a:t>
            </a:r>
            <a:endParaRPr lang="sv-SE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F657585-2456-4114-BBFF-B9ADCA75FA93}"/>
              </a:ext>
            </a:extLst>
          </p:cNvPr>
          <p:cNvSpPr txBox="1"/>
          <p:nvPr/>
        </p:nvSpPr>
        <p:spPr>
          <a:xfrm>
            <a:off x="562707" y="3559126"/>
            <a:ext cx="187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A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A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7" name="Pil: nedåt 6">
            <a:extLst>
              <a:ext uri="{FF2B5EF4-FFF2-40B4-BE49-F238E27FC236}">
                <a16:creationId xmlns:a16="http://schemas.microsoft.com/office/drawing/2014/main" id="{D0449EEB-6BB0-47F6-BF9E-178C941B3101}"/>
              </a:ext>
            </a:extLst>
          </p:cNvPr>
          <p:cNvSpPr/>
          <p:nvPr/>
        </p:nvSpPr>
        <p:spPr>
          <a:xfrm>
            <a:off x="984740" y="4221665"/>
            <a:ext cx="369276" cy="60842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il: höger 7">
            <a:extLst>
              <a:ext uri="{FF2B5EF4-FFF2-40B4-BE49-F238E27FC236}">
                <a16:creationId xmlns:a16="http://schemas.microsoft.com/office/drawing/2014/main" id="{279E4FD8-45C7-46E2-AF1E-25055BEB0630}"/>
              </a:ext>
            </a:extLst>
          </p:cNvPr>
          <p:cNvSpPr/>
          <p:nvPr/>
        </p:nvSpPr>
        <p:spPr>
          <a:xfrm>
            <a:off x="829994" y="5300805"/>
            <a:ext cx="10860258" cy="52322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4EA0E8A-2829-4CF4-80F3-0B5B5FF76EAB}"/>
              </a:ext>
            </a:extLst>
          </p:cNvPr>
          <p:cNvSpPr txBox="1"/>
          <p:nvPr/>
        </p:nvSpPr>
        <p:spPr>
          <a:xfrm>
            <a:off x="2989384" y="3561841"/>
            <a:ext cx="129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A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A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0" name="Pil: nedåt 9">
            <a:extLst>
              <a:ext uri="{FF2B5EF4-FFF2-40B4-BE49-F238E27FC236}">
                <a16:creationId xmlns:a16="http://schemas.microsoft.com/office/drawing/2014/main" id="{F78A1451-5081-4E69-81C3-1E62402BD78D}"/>
              </a:ext>
            </a:extLst>
          </p:cNvPr>
          <p:cNvSpPr/>
          <p:nvPr/>
        </p:nvSpPr>
        <p:spPr>
          <a:xfrm>
            <a:off x="3451860" y="4221664"/>
            <a:ext cx="369276" cy="60842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302F960-5EFD-4815-9119-D0855A75BD13}"/>
              </a:ext>
            </a:extLst>
          </p:cNvPr>
          <p:cNvSpPr txBox="1"/>
          <p:nvPr/>
        </p:nvSpPr>
        <p:spPr>
          <a:xfrm>
            <a:off x="5448885" y="3589903"/>
            <a:ext cx="156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A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" name="Pil: nedåt 11">
            <a:extLst>
              <a:ext uri="{FF2B5EF4-FFF2-40B4-BE49-F238E27FC236}">
                <a16:creationId xmlns:a16="http://schemas.microsoft.com/office/drawing/2014/main" id="{35B45ED3-0A6B-40DA-B5B3-4A8EAFE0E309}"/>
              </a:ext>
            </a:extLst>
          </p:cNvPr>
          <p:cNvSpPr/>
          <p:nvPr/>
        </p:nvSpPr>
        <p:spPr>
          <a:xfrm>
            <a:off x="5918980" y="4221664"/>
            <a:ext cx="369276" cy="60842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4CB62DF-BC83-41A0-A3DC-5B1CCA17BBAA}"/>
              </a:ext>
            </a:extLst>
          </p:cNvPr>
          <p:cNvSpPr txBox="1"/>
          <p:nvPr/>
        </p:nvSpPr>
        <p:spPr>
          <a:xfrm>
            <a:off x="7849773" y="3559126"/>
            <a:ext cx="156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Arabic</a:t>
            </a:r>
          </a:p>
        </p:txBody>
      </p:sp>
      <p:sp>
        <p:nvSpPr>
          <p:cNvPr id="14" name="Pil: nedåt 13">
            <a:extLst>
              <a:ext uri="{FF2B5EF4-FFF2-40B4-BE49-F238E27FC236}">
                <a16:creationId xmlns:a16="http://schemas.microsoft.com/office/drawing/2014/main" id="{E0CA2825-C231-41F5-AD39-AA5B438C4BCE}"/>
              </a:ext>
            </a:extLst>
          </p:cNvPr>
          <p:cNvSpPr/>
          <p:nvPr/>
        </p:nvSpPr>
        <p:spPr>
          <a:xfrm>
            <a:off x="8299938" y="4221664"/>
            <a:ext cx="369276" cy="60842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 16" descr="Timglas">
            <a:extLst>
              <a:ext uri="{FF2B5EF4-FFF2-40B4-BE49-F238E27FC236}">
                <a16:creationId xmlns:a16="http://schemas.microsoft.com/office/drawing/2014/main" id="{962CA6F1-BA2C-42B8-9A91-FCF560D31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1286" y="1050774"/>
            <a:ext cx="2168769" cy="216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4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44B4DB6-6E83-455D-91BD-9D4F3E6054BC}"/>
              </a:ext>
            </a:extLst>
          </p:cNvPr>
          <p:cNvSpPr txBox="1"/>
          <p:nvPr/>
        </p:nvSpPr>
        <p:spPr>
          <a:xfrm>
            <a:off x="520505" y="548641"/>
            <a:ext cx="10255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or phrases that have had an impact on the Swedish language and what language it originate from</a:t>
            </a:r>
            <a:endParaRPr lang="sv-SE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D0730BD-3C70-4F52-8864-3358757A664A}"/>
              </a:ext>
            </a:extLst>
          </p:cNvPr>
          <p:cNvSpPr txBox="1"/>
          <p:nvPr/>
        </p:nvSpPr>
        <p:spPr>
          <a:xfrm>
            <a:off x="520505" y="3548420"/>
            <a:ext cx="45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Restaurang- </a:t>
            </a:r>
            <a:r>
              <a:rPr lang="fr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B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B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B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B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B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B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sv-S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6ADA9F7-8665-4764-BC43-519A263EC7B1}"/>
              </a:ext>
            </a:extLst>
          </p:cNvPr>
          <p:cNvSpPr txBox="1"/>
          <p:nvPr/>
        </p:nvSpPr>
        <p:spPr>
          <a:xfrm>
            <a:off x="527537" y="2687931"/>
            <a:ext cx="2799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Kyrka- </a:t>
            </a:r>
            <a:r>
              <a:rPr lang="sv-SE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v-SE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v-SE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v-SE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v-SE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v-SE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AD0FA58-0788-4818-9F43-46FDDB2E6D2F}"/>
              </a:ext>
            </a:extLst>
          </p:cNvPr>
          <p:cNvSpPr txBox="1"/>
          <p:nvPr/>
        </p:nvSpPr>
        <p:spPr>
          <a:xfrm>
            <a:off x="492369" y="4408909"/>
            <a:ext cx="2335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Shoppa- 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v-S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B9A3A82-EA47-4824-8F9A-82D8F0419315}"/>
              </a:ext>
            </a:extLst>
          </p:cNvPr>
          <p:cNvSpPr txBox="1"/>
          <p:nvPr/>
        </p:nvSpPr>
        <p:spPr>
          <a:xfrm>
            <a:off x="520505" y="5269398"/>
            <a:ext cx="296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Yalla</a:t>
            </a:r>
            <a:r>
              <a:rPr lang="sv-S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v-SE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Yalla</a:t>
            </a:r>
            <a:endParaRPr lang="sv-SE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Kyrkor - Nynäshamns kommun">
            <a:extLst>
              <a:ext uri="{FF2B5EF4-FFF2-40B4-BE49-F238E27FC236}">
                <a16:creationId xmlns:a16="http://schemas.microsoft.com/office/drawing/2014/main" id="{CF20E242-FAD3-4E21-ADAE-FA00EBE27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994" y="1641135"/>
            <a:ext cx="2455620" cy="137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ockholmen Hav &amp; Restaurang - Skärgårdskrogen 10 minuter från city">
            <a:extLst>
              <a:ext uri="{FF2B5EF4-FFF2-40B4-BE49-F238E27FC236}">
                <a16:creationId xmlns:a16="http://schemas.microsoft.com/office/drawing/2014/main" id="{11AEF241-C959-4806-A8E4-35069E22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995" y="3095452"/>
            <a:ext cx="2455620" cy="163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ototapet Shoppa kvinna - PIXERS.SE">
            <a:extLst>
              <a:ext uri="{FF2B5EF4-FFF2-40B4-BE49-F238E27FC236}">
                <a16:creationId xmlns:a16="http://schemas.microsoft.com/office/drawing/2014/main" id="{4BAF7A00-902E-45E0-8A09-F9EC93556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432" y="3676943"/>
            <a:ext cx="180975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15 skäl att springa! - Runner's World">
            <a:extLst>
              <a:ext uri="{FF2B5EF4-FFF2-40B4-BE49-F238E27FC236}">
                <a16:creationId xmlns:a16="http://schemas.microsoft.com/office/drawing/2014/main" id="{675E25B3-4FDC-48FB-A96C-706B20BDC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995" y="4799042"/>
            <a:ext cx="2455620" cy="152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12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3D126547-406D-42E6-B937-993898A304D4}"/>
              </a:ext>
            </a:extLst>
          </p:cNvPr>
          <p:cNvSpPr txBox="1"/>
          <p:nvPr/>
        </p:nvSpPr>
        <p:spPr>
          <a:xfrm>
            <a:off x="717452" y="675248"/>
            <a:ext cx="8004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Swedish words or phrases that cannot be directly translated into other languages (easily)!</a:t>
            </a:r>
            <a:endParaRPr lang="sv-SE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45917BA-7A43-45DD-8A98-096116DD6852}"/>
              </a:ext>
            </a:extLst>
          </p:cNvPr>
          <p:cNvSpPr txBox="1"/>
          <p:nvPr/>
        </p:nvSpPr>
        <p:spPr>
          <a:xfrm>
            <a:off x="1730325" y="3447295"/>
            <a:ext cx="170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Lagom</a:t>
            </a:r>
            <a:r>
              <a:rPr lang="sv-SE" dirty="0"/>
              <a:t>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C3ACE6E-50CA-4B9B-B330-F3A05F38DC2A}"/>
              </a:ext>
            </a:extLst>
          </p:cNvPr>
          <p:cNvSpPr txBox="1"/>
          <p:nvPr/>
        </p:nvSpPr>
        <p:spPr>
          <a:xfrm>
            <a:off x="6260123" y="4403188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Fika</a:t>
            </a:r>
            <a:r>
              <a:rPr lang="sv-SE" dirty="0"/>
              <a:t>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8AE95A9-A3BF-4258-BD1C-57D74ED203C0}"/>
              </a:ext>
            </a:extLst>
          </p:cNvPr>
          <p:cNvSpPr txBox="1"/>
          <p:nvPr/>
        </p:nvSpPr>
        <p:spPr>
          <a:xfrm>
            <a:off x="1413802" y="5496952"/>
            <a:ext cx="1167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C3394DA-489F-4F35-B38E-1B4702A68891}"/>
              </a:ext>
            </a:extLst>
          </p:cNvPr>
          <p:cNvSpPr txBox="1"/>
          <p:nvPr/>
        </p:nvSpPr>
        <p:spPr>
          <a:xfrm>
            <a:off x="5190978" y="3151163"/>
            <a:ext cx="302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Vabba</a:t>
            </a:r>
            <a:endParaRPr lang="sv-SE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8B34DE1-ECB2-49E0-BB23-C1C0D0716E93}"/>
              </a:ext>
            </a:extLst>
          </p:cNvPr>
          <p:cNvSpPr txBox="1"/>
          <p:nvPr/>
        </p:nvSpPr>
        <p:spPr>
          <a:xfrm>
            <a:off x="7455877" y="2625738"/>
            <a:ext cx="1772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Knas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8D3F41A-4FF8-4946-99EE-4CA07B1E161E}"/>
              </a:ext>
            </a:extLst>
          </p:cNvPr>
          <p:cNvSpPr txBox="1"/>
          <p:nvPr/>
        </p:nvSpPr>
        <p:spPr>
          <a:xfrm>
            <a:off x="3482727" y="4478402"/>
            <a:ext cx="163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Sisådär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114167E-22E8-48C7-B493-AE711B8316F8}"/>
              </a:ext>
            </a:extLst>
          </p:cNvPr>
          <p:cNvSpPr txBox="1"/>
          <p:nvPr/>
        </p:nvSpPr>
        <p:spPr>
          <a:xfrm>
            <a:off x="8215532" y="4740012"/>
            <a:ext cx="2855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Sitter på sniskan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006CC41-0D03-492E-BA49-B94EE7E8D1B6}"/>
              </a:ext>
            </a:extLst>
          </p:cNvPr>
          <p:cNvSpPr txBox="1"/>
          <p:nvPr/>
        </p:nvSpPr>
        <p:spPr>
          <a:xfrm>
            <a:off x="6583680" y="5866284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Levebröd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FDC9336-5F6F-46E6-935E-1F5F393095D4}"/>
              </a:ext>
            </a:extLst>
          </p:cNvPr>
          <p:cNvSpPr txBox="1"/>
          <p:nvPr/>
        </p:nvSpPr>
        <p:spPr>
          <a:xfrm>
            <a:off x="9228406" y="3385740"/>
            <a:ext cx="2855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 äta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D7F860E-7F29-4AF0-8829-555815AA3C65}"/>
              </a:ext>
            </a:extLst>
          </p:cNvPr>
          <p:cNvSpPr txBox="1"/>
          <p:nvPr/>
        </p:nvSpPr>
        <p:spPr>
          <a:xfrm>
            <a:off x="3314113" y="5844574"/>
            <a:ext cx="2546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Lördagsgodis</a:t>
            </a:r>
          </a:p>
        </p:txBody>
      </p:sp>
    </p:spTree>
    <p:extLst>
      <p:ext uri="{BB962C8B-B14F-4D97-AF65-F5344CB8AC3E}">
        <p14:creationId xmlns:p14="http://schemas.microsoft.com/office/powerpoint/2010/main" val="382190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Användare">
            <a:extLst>
              <a:ext uri="{FF2B5EF4-FFF2-40B4-BE49-F238E27FC236}">
                <a16:creationId xmlns:a16="http://schemas.microsoft.com/office/drawing/2014/main" id="{4A0808D6-C40E-478C-AB26-BB0CB1DD6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265" y="3926071"/>
            <a:ext cx="2425595" cy="2425595"/>
          </a:xfrm>
          <a:prstGeom prst="rect">
            <a:avLst/>
          </a:prstGeom>
        </p:spPr>
      </p:pic>
      <p:sp>
        <p:nvSpPr>
          <p:cNvPr id="10" name="Pratbubbla: oval 9">
            <a:extLst>
              <a:ext uri="{FF2B5EF4-FFF2-40B4-BE49-F238E27FC236}">
                <a16:creationId xmlns:a16="http://schemas.microsoft.com/office/drawing/2014/main" id="{24B89DA1-892E-48C4-A7EE-06920FEA582B}"/>
              </a:ext>
            </a:extLst>
          </p:cNvPr>
          <p:cNvSpPr/>
          <p:nvPr/>
        </p:nvSpPr>
        <p:spPr>
          <a:xfrm>
            <a:off x="3945978" y="184741"/>
            <a:ext cx="8060797" cy="4965896"/>
          </a:xfrm>
          <a:prstGeom prst="wedgeEllipseCallo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9ECA284-A72F-4208-9A3B-342E52BBF977}"/>
              </a:ext>
            </a:extLst>
          </p:cNvPr>
          <p:cNvSpPr txBox="1"/>
          <p:nvPr/>
        </p:nvSpPr>
        <p:spPr>
          <a:xfrm>
            <a:off x="5458255" y="1031915"/>
            <a:ext cx="5444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over 10 and I came from Greece. I speak Greek and Swedish at home. It took me Three years to learn Swedish and I took extra language lessons. I am able to make more friends since I can talk to more people. The easiest way to learn was by reading and talking to new friends!</a:t>
            </a:r>
          </a:p>
        </p:txBody>
      </p:sp>
      <p:pic>
        <p:nvPicPr>
          <p:cNvPr id="4098" name="Picture 2" descr="Greklands flagga">
            <a:extLst>
              <a:ext uri="{FF2B5EF4-FFF2-40B4-BE49-F238E27FC236}">
                <a16:creationId xmlns:a16="http://schemas.microsoft.com/office/drawing/2014/main" id="{E6EDDA03-5C39-496F-82D2-A6BA9F201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85" y="9246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Användare">
            <a:extLst>
              <a:ext uri="{FF2B5EF4-FFF2-40B4-BE49-F238E27FC236}">
                <a16:creationId xmlns:a16="http://schemas.microsoft.com/office/drawing/2014/main" id="{F243BBA7-4BB1-4F77-879A-5F68FFBEA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384" y="4183966"/>
            <a:ext cx="2346960" cy="2346960"/>
          </a:xfrm>
          <a:prstGeom prst="rect">
            <a:avLst/>
          </a:prstGeom>
        </p:spPr>
      </p:pic>
      <p:sp>
        <p:nvSpPr>
          <p:cNvPr id="4" name="Pratbubbla: oval 3">
            <a:extLst>
              <a:ext uri="{FF2B5EF4-FFF2-40B4-BE49-F238E27FC236}">
                <a16:creationId xmlns:a16="http://schemas.microsoft.com/office/drawing/2014/main" id="{C8254DB6-BD62-4982-9D62-A16CA689880B}"/>
              </a:ext>
            </a:extLst>
          </p:cNvPr>
          <p:cNvSpPr/>
          <p:nvPr/>
        </p:nvSpPr>
        <p:spPr>
          <a:xfrm>
            <a:off x="3542714" y="140677"/>
            <a:ext cx="7823982" cy="4726744"/>
          </a:xfrm>
          <a:prstGeom prst="wedgeEllipseCallou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D43B4B0-DC99-4A2B-A92B-A1F189FFB0BA}"/>
              </a:ext>
            </a:extLst>
          </p:cNvPr>
          <p:cNvSpPr txBox="1"/>
          <p:nvPr/>
        </p:nvSpPr>
        <p:spPr>
          <a:xfrm>
            <a:off x="4825220" y="1165221"/>
            <a:ext cx="55848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younger than 10 when I moved to Sweden from Germany. At home I speak both German and Swedish but I´m most comfortable speaking Swedish. </a:t>
            </a:r>
            <a:r>
              <a:rPr lang="en-AU" sz="2400" b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A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me less than one year to learn Swedish. The easiest way to learn for me was listening to others speak and in school.</a:t>
            </a:r>
          </a:p>
        </p:txBody>
      </p:sp>
      <p:pic>
        <p:nvPicPr>
          <p:cNvPr id="5122" name="Picture 2" descr="Tysklands flagga">
            <a:extLst>
              <a:ext uri="{FF2B5EF4-FFF2-40B4-BE49-F238E27FC236}">
                <a16:creationId xmlns:a16="http://schemas.microsoft.com/office/drawing/2014/main" id="{E7D9AEA6-25ED-45DE-A3DE-DDF2D1B52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4" y="764690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58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Användare">
            <a:extLst>
              <a:ext uri="{FF2B5EF4-FFF2-40B4-BE49-F238E27FC236}">
                <a16:creationId xmlns:a16="http://schemas.microsoft.com/office/drawing/2014/main" id="{37473C27-7E17-4A80-9DEB-96108E44B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747" y="4004603"/>
            <a:ext cx="2737338" cy="2737338"/>
          </a:xfrm>
          <a:prstGeom prst="rect">
            <a:avLst/>
          </a:prstGeom>
        </p:spPr>
      </p:pic>
      <p:sp>
        <p:nvSpPr>
          <p:cNvPr id="4" name="Pratbubbla: oval 3">
            <a:extLst>
              <a:ext uri="{FF2B5EF4-FFF2-40B4-BE49-F238E27FC236}">
                <a16:creationId xmlns:a16="http://schemas.microsoft.com/office/drawing/2014/main" id="{3344756E-C9C2-49D8-978A-2F9B87D88FAE}"/>
              </a:ext>
            </a:extLst>
          </p:cNvPr>
          <p:cNvSpPr/>
          <p:nvPr/>
        </p:nvSpPr>
        <p:spPr>
          <a:xfrm>
            <a:off x="4290647" y="261149"/>
            <a:ext cx="7301132" cy="4519820"/>
          </a:xfrm>
          <a:prstGeom prst="wedgeEllipseCallo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B5CFA5C-FCDA-40B5-8EDE-4E924D2C88DE}"/>
              </a:ext>
            </a:extLst>
          </p:cNvPr>
          <p:cNvSpPr txBox="1"/>
          <p:nvPr/>
        </p:nvSpPr>
        <p:spPr>
          <a:xfrm>
            <a:off x="6278880" y="1613118"/>
            <a:ext cx="40374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v-S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younger than 10 when I moved to Sweden from Finland. I can only speak Swedish sadly.</a:t>
            </a:r>
            <a:endParaRPr lang="sv-S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Finlands flagga">
            <a:extLst>
              <a:ext uri="{FF2B5EF4-FFF2-40B4-BE49-F238E27FC236}">
                <a16:creationId xmlns:a16="http://schemas.microsoft.com/office/drawing/2014/main" id="{E84C8EC2-E924-48BF-97A2-627D4AAF7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44" y="1315403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50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Användare">
            <a:extLst>
              <a:ext uri="{FF2B5EF4-FFF2-40B4-BE49-F238E27FC236}">
                <a16:creationId xmlns:a16="http://schemas.microsoft.com/office/drawing/2014/main" id="{273877BF-31F2-43B4-A41B-F4B3BD9B6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640" y="3829928"/>
            <a:ext cx="2670517" cy="2670517"/>
          </a:xfrm>
          <a:prstGeom prst="rect">
            <a:avLst/>
          </a:prstGeom>
        </p:spPr>
      </p:pic>
      <p:sp>
        <p:nvSpPr>
          <p:cNvPr id="4" name="Pratbubbla: oval 3">
            <a:extLst>
              <a:ext uri="{FF2B5EF4-FFF2-40B4-BE49-F238E27FC236}">
                <a16:creationId xmlns:a16="http://schemas.microsoft.com/office/drawing/2014/main" id="{6833AC05-0681-4BBF-9701-2F189B97CA5B}"/>
              </a:ext>
            </a:extLst>
          </p:cNvPr>
          <p:cNvSpPr/>
          <p:nvPr/>
        </p:nvSpPr>
        <p:spPr>
          <a:xfrm>
            <a:off x="3502855" y="182879"/>
            <a:ext cx="7779434" cy="4332850"/>
          </a:xfrm>
          <a:prstGeom prst="wedgeEllipseCallou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BE2C730-5A4F-4415-9F44-6927B218C1CB}"/>
              </a:ext>
            </a:extLst>
          </p:cNvPr>
          <p:cNvSpPr txBox="1"/>
          <p:nvPr/>
        </p:nvSpPr>
        <p:spPr>
          <a:xfrm>
            <a:off x="4965895" y="1195142"/>
            <a:ext cx="5486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moved to Sweden when I was younger than 10 from Thailand. At home I speak both Thai and Swedish but I prefer Thai. It took me less than one year to learn Swedish. The easiest way to learn was by speaking with others. </a:t>
            </a:r>
          </a:p>
        </p:txBody>
      </p:sp>
      <p:pic>
        <p:nvPicPr>
          <p:cNvPr id="7170" name="Picture 2" descr="Thailands flagga">
            <a:extLst>
              <a:ext uri="{FF2B5EF4-FFF2-40B4-BE49-F238E27FC236}">
                <a16:creationId xmlns:a16="http://schemas.microsoft.com/office/drawing/2014/main" id="{399A59BC-374F-4134-B562-CD3CE332E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0" y="119514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23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57815C394EC44F8699C1FEF4F0817D" ma:contentTypeVersion="13" ma:contentTypeDescription="Skapa ett nytt dokument." ma:contentTypeScope="" ma:versionID="8b3a0fb72e5fa9fd9bc33cc577b9b9b6">
  <xsd:schema xmlns:xsd="http://www.w3.org/2001/XMLSchema" xmlns:xs="http://www.w3.org/2001/XMLSchema" xmlns:p="http://schemas.microsoft.com/office/2006/metadata/properties" xmlns:ns3="c2f62683-6278-4922-95fa-7ff4122d1f5b" xmlns:ns4="71ee6918-55e6-4c6f-90f8-16c623ab3fae" targetNamespace="http://schemas.microsoft.com/office/2006/metadata/properties" ma:root="true" ma:fieldsID="238072769ed59874cdebf94b21095cf5" ns3:_="" ns4:_="">
    <xsd:import namespace="c2f62683-6278-4922-95fa-7ff4122d1f5b"/>
    <xsd:import namespace="71ee6918-55e6-4c6f-90f8-16c623ab3f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62683-6278-4922-95fa-7ff4122d1f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ee6918-55e6-4c6f-90f8-16c623ab3f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91DE29-CA8E-4A0A-AE3D-5C44AD0988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92D8D2-97A1-4DBB-BD50-E4E5E6A42B83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4055346-EDE9-45E4-AEEC-74E21D272C2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2f62683-6278-4922-95fa-7ff4122d1f5b"/>
    <ds:schemaRef ds:uri="71ee6918-55e6-4c6f-90f8-16c623ab3fa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</TotalTime>
  <Words>279</Words>
  <Application>Microsoft Office PowerPoint</Application>
  <PresentationFormat>Bredbild</PresentationFormat>
  <Paragraphs>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Language barriers</vt:lpstr>
      <vt:lpstr>Languages in danger</vt:lpstr>
      <vt:lpstr>How do we overcome language barriers?</vt:lpstr>
      <vt:lpstr>Immigrants and language barriers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Nellie Flemström (elev)</dc:creator>
  <cp:lastModifiedBy>Nora Herrström (elev)</cp:lastModifiedBy>
  <cp:revision>12</cp:revision>
  <dcterms:created xsi:type="dcterms:W3CDTF">2022-04-01T20:42:19Z</dcterms:created>
  <dcterms:modified xsi:type="dcterms:W3CDTF">2022-04-04T09:44:41Z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0x0101006057815C394EC44F8699C1FEF4F0817D</vt:lpwstr>
  </property>
</Properties>
</file>