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5"/>
  </p:notesMasterIdLst>
  <p:sldIdLst>
    <p:sldId id="256" r:id="rId2"/>
    <p:sldId id="322" r:id="rId3"/>
    <p:sldId id="257" r:id="rId4"/>
    <p:sldId id="266" r:id="rId5"/>
    <p:sldId id="258" r:id="rId6"/>
    <p:sldId id="259" r:id="rId7"/>
    <p:sldId id="267" r:id="rId8"/>
    <p:sldId id="260" r:id="rId9"/>
    <p:sldId id="269" r:id="rId10"/>
    <p:sldId id="295" r:id="rId11"/>
    <p:sldId id="270" r:id="rId12"/>
    <p:sldId id="296" r:id="rId13"/>
    <p:sldId id="273" r:id="rId14"/>
    <p:sldId id="297" r:id="rId15"/>
    <p:sldId id="275" r:id="rId16"/>
    <p:sldId id="298" r:id="rId17"/>
    <p:sldId id="276" r:id="rId18"/>
    <p:sldId id="299" r:id="rId19"/>
    <p:sldId id="277" r:id="rId20"/>
    <p:sldId id="300" r:id="rId21"/>
    <p:sldId id="279" r:id="rId22"/>
    <p:sldId id="301" r:id="rId23"/>
    <p:sldId id="280" r:id="rId24"/>
    <p:sldId id="302" r:id="rId25"/>
    <p:sldId id="281" r:id="rId26"/>
    <p:sldId id="303" r:id="rId27"/>
    <p:sldId id="282" r:id="rId28"/>
    <p:sldId id="304" r:id="rId29"/>
    <p:sldId id="283" r:id="rId30"/>
    <p:sldId id="305" r:id="rId31"/>
    <p:sldId id="284" r:id="rId32"/>
    <p:sldId id="306" r:id="rId33"/>
    <p:sldId id="285" r:id="rId34"/>
    <p:sldId id="307" r:id="rId35"/>
    <p:sldId id="286" r:id="rId36"/>
    <p:sldId id="312" r:id="rId37"/>
    <p:sldId id="287" r:id="rId38"/>
    <p:sldId id="314" r:id="rId39"/>
    <p:sldId id="288" r:id="rId40"/>
    <p:sldId id="315" r:id="rId41"/>
    <p:sldId id="289" r:id="rId42"/>
    <p:sldId id="316" r:id="rId43"/>
    <p:sldId id="290" r:id="rId44"/>
    <p:sldId id="317" r:id="rId45"/>
    <p:sldId id="291" r:id="rId46"/>
    <p:sldId id="318" r:id="rId47"/>
    <p:sldId id="292" r:id="rId48"/>
    <p:sldId id="319" r:id="rId49"/>
    <p:sldId id="293" r:id="rId50"/>
    <p:sldId id="320" r:id="rId51"/>
    <p:sldId id="294" r:id="rId52"/>
    <p:sldId id="321" r:id="rId53"/>
    <p:sldId id="265" r:id="rId5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8C9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9" autoAdjust="0"/>
    <p:restoredTop sz="60676" autoAdjust="0"/>
  </p:normalViewPr>
  <p:slideViewPr>
    <p:cSldViewPr>
      <p:cViewPr>
        <p:scale>
          <a:sx n="75" d="100"/>
          <a:sy n="75" d="100"/>
        </p:scale>
        <p:origin x="-1164" y="-360"/>
      </p:cViewPr>
      <p:guideLst>
        <p:guide orient="horz" pos="2160"/>
        <p:guide pos="2880"/>
      </p:guideLst>
    </p:cSldViewPr>
  </p:slideViewPr>
  <p:outlineViewPr>
    <p:cViewPr>
      <p:scale>
        <a:sx n="33" d="100"/>
        <a:sy n="33" d="100"/>
      </p:scale>
      <p:origin x="0" y="8292"/>
    </p:cViewPr>
  </p:outlineViewPr>
  <p:notesTextViewPr>
    <p:cViewPr>
      <p:scale>
        <a:sx n="1" d="1"/>
        <a:sy n="1" d="1"/>
      </p:scale>
      <p:origin x="0" y="0"/>
    </p:cViewPr>
  </p:notesTextViewPr>
  <p:sorterViewPr>
    <p:cViewPr>
      <p:scale>
        <a:sx n="100" d="100"/>
        <a:sy n="100" d="100"/>
      </p:scale>
      <p:origin x="0" y="120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74A218-96B1-4F98-98E5-D0F75D6FD060}" type="datetimeFigureOut">
              <a:rPr lang="fr-FR" smtClean="0"/>
              <a:pPr/>
              <a:t>21/03/2018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9534CA-139A-4C7A-B3BF-BA3CC0AA0AE7}" type="slidenum">
              <a:rPr lang="fr-FR" smtClean="0"/>
              <a:pPr/>
              <a:t>‹N°›</a:t>
            </a:fld>
            <a:endParaRPr lang="fr-FR"/>
          </a:p>
        </p:txBody>
      </p:sp>
    </p:spTree>
    <p:extLst>
      <p:ext uri="{BB962C8B-B14F-4D97-AF65-F5344CB8AC3E}">
        <p14:creationId xmlns="" xmlns:p14="http://schemas.microsoft.com/office/powerpoint/2010/main" val="79437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D9534CA-139A-4C7A-B3BF-BA3CC0AA0AE7}" type="slidenum">
              <a:rPr lang="fr-FR" smtClean="0"/>
              <a:pPr/>
              <a:t>4</a:t>
            </a:fld>
            <a:endParaRPr lang="fr-FR"/>
          </a:p>
        </p:txBody>
      </p:sp>
    </p:spTree>
    <p:extLst>
      <p:ext uri="{BB962C8B-B14F-4D97-AF65-F5344CB8AC3E}">
        <p14:creationId xmlns="" xmlns:p14="http://schemas.microsoft.com/office/powerpoint/2010/main" val="986747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D9534CA-139A-4C7A-B3BF-BA3CC0AA0AE7}" type="slidenum">
              <a:rPr lang="fr-FR" smtClean="0"/>
              <a:pPr/>
              <a:t>23</a:t>
            </a:fld>
            <a:endParaRPr lang="fr-FR"/>
          </a:p>
        </p:txBody>
      </p:sp>
    </p:spTree>
    <p:extLst>
      <p:ext uri="{BB962C8B-B14F-4D97-AF65-F5344CB8AC3E}">
        <p14:creationId xmlns="" xmlns:p14="http://schemas.microsoft.com/office/powerpoint/2010/main" val="3317759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D9534CA-139A-4C7A-B3BF-BA3CC0AA0AE7}" type="slidenum">
              <a:rPr lang="fr-FR" smtClean="0"/>
              <a:pPr/>
              <a:t>39</a:t>
            </a:fld>
            <a:endParaRPr lang="fr-FR"/>
          </a:p>
        </p:txBody>
      </p:sp>
    </p:spTree>
    <p:extLst>
      <p:ext uri="{BB962C8B-B14F-4D97-AF65-F5344CB8AC3E}">
        <p14:creationId xmlns="" xmlns:p14="http://schemas.microsoft.com/office/powerpoint/2010/main" val="2827399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Modifiez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5DC1C975-F8AB-4153-8B46-31F55A3A3DFA}" type="datetimeFigureOut">
              <a:rPr lang="fr-FR" smtClean="0"/>
              <a:pPr/>
              <a:t>21/03/2018</a:t>
            </a:fld>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F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9F125ECA-65FB-497E-A1C0-D1B3B9936EA7}"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DC1C975-F8AB-4153-8B46-31F55A3A3DFA}" type="datetimeFigureOut">
              <a:rPr lang="fr-FR" smtClean="0"/>
              <a:pPr/>
              <a:t>21/03/2018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F125ECA-65FB-497E-A1C0-D1B3B9936EA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DC1C975-F8AB-4153-8B46-31F55A3A3DFA}" type="datetimeFigureOut">
              <a:rPr lang="fr-FR" smtClean="0"/>
              <a:pPr/>
              <a:t>21/03/2018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F125ECA-65FB-497E-A1C0-D1B3B9936EA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5DC1C975-F8AB-4153-8B46-31F55A3A3DFA}" type="datetimeFigureOut">
              <a:rPr lang="fr-FR" smtClean="0"/>
              <a:pPr/>
              <a:t>21/03/2018</a:t>
            </a:fld>
            <a:endParaRPr lang="fr-FR"/>
          </a:p>
        </p:txBody>
      </p:sp>
      <p:sp>
        <p:nvSpPr>
          <p:cNvPr id="9" name="Espace réservé du numéro de diapositive 8"/>
          <p:cNvSpPr>
            <a:spLocks noGrp="1"/>
          </p:cNvSpPr>
          <p:nvPr>
            <p:ph type="sldNum" sz="quarter" idx="15"/>
          </p:nvPr>
        </p:nvSpPr>
        <p:spPr/>
        <p:txBody>
          <a:bodyPr rtlCol="0"/>
          <a:lstStyle/>
          <a:p>
            <a:fld id="{9F125ECA-65FB-497E-A1C0-D1B3B9936EA7}" type="slidenum">
              <a:rPr lang="fr-FR" smtClean="0"/>
              <a:pPr/>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5DC1C975-F8AB-4153-8B46-31F55A3A3DFA}" type="datetimeFigureOut">
              <a:rPr lang="fr-FR" smtClean="0"/>
              <a:pPr/>
              <a:t>21/03/2018</a:t>
            </a:fld>
            <a:endParaRPr lang="fr-F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9F125ECA-65FB-497E-A1C0-D1B3B9936EA7}"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5DC1C975-F8AB-4153-8B46-31F55A3A3DFA}" type="datetimeFigureOut">
              <a:rPr lang="fr-FR" smtClean="0"/>
              <a:pPr/>
              <a:t>21/03/2018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F125ECA-65FB-497E-A1C0-D1B3B9936EA7}" type="slidenum">
              <a:rPr lang="fr-FR" smtClean="0"/>
              <a:pPr/>
              <a:t>‹N°›</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Modifiez le style du titre</a:t>
            </a:r>
            <a:endParaRPr kumimoji="0" lang="en-US"/>
          </a:p>
        </p:txBody>
      </p:sp>
      <p:sp>
        <p:nvSpPr>
          <p:cNvPr id="7" name="Espace réservé de la date 6"/>
          <p:cNvSpPr>
            <a:spLocks noGrp="1"/>
          </p:cNvSpPr>
          <p:nvPr>
            <p:ph type="dt" sz="half" idx="10"/>
          </p:nvPr>
        </p:nvSpPr>
        <p:spPr/>
        <p:txBody>
          <a:bodyPr/>
          <a:lstStyle/>
          <a:p>
            <a:fld id="{5DC1C975-F8AB-4153-8B46-31F55A3A3DFA}" type="datetimeFigureOut">
              <a:rPr lang="fr-FR" smtClean="0"/>
              <a:pPr/>
              <a:t>21/03/2018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F125ECA-65FB-497E-A1C0-D1B3B9936EA7}" type="slidenum">
              <a:rPr lang="fr-FR" smtClean="0"/>
              <a:pPr/>
              <a:t>‹N°›</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6" name="Espace réservé de la date 5"/>
          <p:cNvSpPr>
            <a:spLocks noGrp="1"/>
          </p:cNvSpPr>
          <p:nvPr>
            <p:ph type="dt" sz="half" idx="10"/>
          </p:nvPr>
        </p:nvSpPr>
        <p:spPr/>
        <p:txBody>
          <a:bodyPr rtlCol="0"/>
          <a:lstStyle/>
          <a:p>
            <a:fld id="{5DC1C975-F8AB-4153-8B46-31F55A3A3DFA}" type="datetimeFigureOut">
              <a:rPr lang="fr-FR" smtClean="0"/>
              <a:pPr/>
              <a:t>21/03/2018</a:t>
            </a:fld>
            <a:endParaRPr lang="fr-FR"/>
          </a:p>
        </p:txBody>
      </p:sp>
      <p:sp>
        <p:nvSpPr>
          <p:cNvPr id="7" name="Espace réservé du numéro de diapositive 6"/>
          <p:cNvSpPr>
            <a:spLocks noGrp="1"/>
          </p:cNvSpPr>
          <p:nvPr>
            <p:ph type="sldNum" sz="quarter" idx="11"/>
          </p:nvPr>
        </p:nvSpPr>
        <p:spPr/>
        <p:txBody>
          <a:bodyPr rtlCol="0"/>
          <a:lstStyle/>
          <a:p>
            <a:fld id="{9F125ECA-65FB-497E-A1C0-D1B3B9936EA7}" type="slidenum">
              <a:rPr lang="fr-FR" smtClean="0"/>
              <a:pPr/>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DC1C975-F8AB-4153-8B46-31F55A3A3DFA}" type="datetimeFigureOut">
              <a:rPr lang="fr-FR" smtClean="0"/>
              <a:pPr/>
              <a:t>21/03/2018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F125ECA-65FB-497E-A1C0-D1B3B9936EA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5DC1C975-F8AB-4153-8B46-31F55A3A3DFA}" type="datetimeFigureOut">
              <a:rPr lang="fr-FR" smtClean="0"/>
              <a:pPr/>
              <a:t>21/03/2018</a:t>
            </a:fld>
            <a:endParaRPr lang="fr-FR"/>
          </a:p>
        </p:txBody>
      </p:sp>
      <p:sp>
        <p:nvSpPr>
          <p:cNvPr id="22" name="Espace réservé du numéro de diapositive 21"/>
          <p:cNvSpPr>
            <a:spLocks noGrp="1"/>
          </p:cNvSpPr>
          <p:nvPr>
            <p:ph type="sldNum" sz="quarter" idx="15"/>
          </p:nvPr>
        </p:nvSpPr>
        <p:spPr/>
        <p:txBody>
          <a:bodyPr rtlCol="0"/>
          <a:lstStyle/>
          <a:p>
            <a:fld id="{9F125ECA-65FB-497E-A1C0-D1B3B9936EA7}" type="slidenum">
              <a:rPr lang="fr-FR" smtClean="0"/>
              <a:pPr/>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5DC1C975-F8AB-4153-8B46-31F55A3A3DFA}" type="datetimeFigureOut">
              <a:rPr lang="fr-FR" smtClean="0"/>
              <a:pPr/>
              <a:t>21/03/2018</a:t>
            </a:fld>
            <a:endParaRPr lang="fr-FR"/>
          </a:p>
        </p:txBody>
      </p:sp>
      <p:sp>
        <p:nvSpPr>
          <p:cNvPr id="18" name="Espace réservé du numéro de diapositive 17"/>
          <p:cNvSpPr>
            <a:spLocks noGrp="1"/>
          </p:cNvSpPr>
          <p:nvPr>
            <p:ph type="sldNum" sz="quarter" idx="11"/>
          </p:nvPr>
        </p:nvSpPr>
        <p:spPr/>
        <p:txBody>
          <a:bodyPr rtlCol="0"/>
          <a:lstStyle/>
          <a:p>
            <a:fld id="{9F125ECA-65FB-497E-A1C0-D1B3B9936EA7}" type="slidenum">
              <a:rPr lang="fr-FR" smtClean="0"/>
              <a:pPr/>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DC1C975-F8AB-4153-8B46-31F55A3A3DFA}" type="datetimeFigureOut">
              <a:rPr lang="fr-FR" smtClean="0"/>
              <a:pPr/>
              <a:t>21/03/2018</a:t>
            </a:fld>
            <a:endParaRPr lang="fr-F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F125ECA-65FB-497E-A1C0-D1B3B9936EA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2286000" y="332656"/>
            <a:ext cx="6390456" cy="936104"/>
          </a:xfrm>
        </p:spPr>
        <p:txBody>
          <a:bodyPr>
            <a:normAutofit fontScale="90000"/>
          </a:bodyPr>
          <a:lstStyle/>
          <a:p>
            <a:pPr lvl="0">
              <a:spcBef>
                <a:spcPts val="0"/>
              </a:spcBef>
            </a:pPr>
            <a:r>
              <a:rPr lang="fr-FR" sz="3100" b="0" cap="none" dirty="0">
                <a:solidFill>
                  <a:prstClr val="black"/>
                </a:solidFill>
                <a:latin typeface="Monotype Corsiva" panose="03010101010201010101" pitchFamily="66" charset="0"/>
                <a:ea typeface="+mn-ea"/>
                <a:cs typeface="+mn-cs"/>
              </a:rPr>
              <a:t>Ecole </a:t>
            </a:r>
            <a:r>
              <a:rPr lang="fr-FR" sz="3100" b="0" cap="none" dirty="0" err="1">
                <a:solidFill>
                  <a:prstClr val="black"/>
                </a:solidFill>
                <a:latin typeface="Monotype Corsiva" panose="03010101010201010101" pitchFamily="66" charset="0"/>
                <a:ea typeface="+mn-ea"/>
                <a:cs typeface="+mn-cs"/>
              </a:rPr>
              <a:t>Sadok</a:t>
            </a:r>
            <a:r>
              <a:rPr lang="fr-FR" sz="3100" b="0" cap="none" dirty="0">
                <a:solidFill>
                  <a:prstClr val="black"/>
                </a:solidFill>
                <a:latin typeface="Monotype Corsiva" panose="03010101010201010101" pitchFamily="66" charset="0"/>
                <a:ea typeface="+mn-ea"/>
                <a:cs typeface="+mn-cs"/>
              </a:rPr>
              <a:t> </a:t>
            </a:r>
            <a:r>
              <a:rPr lang="fr-FR" sz="3100" b="0" cap="none" dirty="0" err="1">
                <a:solidFill>
                  <a:prstClr val="black"/>
                </a:solidFill>
                <a:latin typeface="Monotype Corsiva" panose="03010101010201010101" pitchFamily="66" charset="0"/>
                <a:ea typeface="+mn-ea"/>
                <a:cs typeface="+mn-cs"/>
              </a:rPr>
              <a:t>Ghodhbane</a:t>
            </a:r>
            <a:r>
              <a:rPr lang="fr-FR" sz="3100" b="0" cap="none" dirty="0">
                <a:solidFill>
                  <a:prstClr val="black"/>
                </a:solidFill>
                <a:latin typeface="Monotype Corsiva" panose="03010101010201010101" pitchFamily="66" charset="0"/>
                <a:ea typeface="+mn-ea"/>
                <a:cs typeface="+mn-cs"/>
              </a:rPr>
              <a:t> Dar </a:t>
            </a:r>
            <a:r>
              <a:rPr lang="fr-FR" sz="3100" b="0" cap="none" dirty="0" err="1">
                <a:solidFill>
                  <a:prstClr val="black"/>
                </a:solidFill>
                <a:latin typeface="Monotype Corsiva" panose="03010101010201010101" pitchFamily="66" charset="0"/>
                <a:ea typeface="+mn-ea"/>
                <a:cs typeface="+mn-cs"/>
              </a:rPr>
              <a:t>Chaabne</a:t>
            </a:r>
            <a:r>
              <a:rPr lang="fr-FR" sz="3100" b="0" cap="none" dirty="0">
                <a:solidFill>
                  <a:prstClr val="black"/>
                </a:solidFill>
                <a:latin typeface="Monotype Corsiva" panose="03010101010201010101" pitchFamily="66" charset="0"/>
                <a:ea typeface="+mn-ea"/>
                <a:cs typeface="+mn-cs"/>
              </a:rPr>
              <a:t> </a:t>
            </a:r>
            <a:r>
              <a:rPr lang="fr-FR" sz="3100" b="0" cap="none" dirty="0" err="1">
                <a:solidFill>
                  <a:prstClr val="black"/>
                </a:solidFill>
                <a:latin typeface="Monotype Corsiva" panose="03010101010201010101" pitchFamily="66" charset="0"/>
                <a:ea typeface="+mn-ea"/>
                <a:cs typeface="+mn-cs"/>
              </a:rPr>
              <a:t>Elfehri</a:t>
            </a:r>
            <a:r>
              <a:rPr lang="fr-FR" sz="3100" b="0" cap="none" dirty="0">
                <a:solidFill>
                  <a:prstClr val="black"/>
                </a:solidFill>
                <a:latin typeface="Monotype Corsiva" panose="03010101010201010101" pitchFamily="66" charset="0"/>
                <a:ea typeface="+mn-ea"/>
                <a:cs typeface="+mn-cs"/>
              </a:rPr>
              <a:t>  </a:t>
            </a:r>
            <a:r>
              <a:rPr lang="fr-FR" sz="2400" b="0" cap="none" dirty="0">
                <a:solidFill>
                  <a:prstClr val="black"/>
                </a:solidFill>
                <a:latin typeface="Monotype Corsiva" panose="03010101010201010101" pitchFamily="66" charset="0"/>
                <a:ea typeface="+mn-ea"/>
                <a:cs typeface="+mn-cs"/>
              </a:rPr>
              <a:t/>
            </a:r>
            <a:br>
              <a:rPr lang="fr-FR" sz="2400" b="0" cap="none" dirty="0">
                <a:solidFill>
                  <a:prstClr val="black"/>
                </a:solidFill>
                <a:latin typeface="Monotype Corsiva" panose="03010101010201010101" pitchFamily="66" charset="0"/>
                <a:ea typeface="+mn-ea"/>
                <a:cs typeface="+mn-cs"/>
              </a:rPr>
            </a:br>
            <a:endParaRPr lang="fr-FR" dirty="0"/>
          </a:p>
        </p:txBody>
      </p:sp>
      <p:sp>
        <p:nvSpPr>
          <p:cNvPr id="5" name="Sous-titre 4"/>
          <p:cNvSpPr>
            <a:spLocks noGrp="1"/>
          </p:cNvSpPr>
          <p:nvPr>
            <p:ph type="subTitle" idx="1"/>
          </p:nvPr>
        </p:nvSpPr>
        <p:spPr>
          <a:xfrm>
            <a:off x="2286000" y="3861048"/>
            <a:ext cx="6172200" cy="2304256"/>
          </a:xfrm>
        </p:spPr>
        <p:txBody>
          <a:bodyPr/>
          <a:lstStyle/>
          <a:p>
            <a:pPr lvl="0">
              <a:spcBef>
                <a:spcPts val="0"/>
              </a:spcBef>
              <a:buClrTx/>
              <a:buSzTx/>
            </a:pPr>
            <a:r>
              <a:rPr lang="fr-FR" sz="2800" b="0" dirty="0">
                <a:solidFill>
                  <a:prstClr val="black"/>
                </a:solidFill>
                <a:latin typeface="Script MT Bold" panose="03040602040607080904" pitchFamily="66" charset="0"/>
              </a:rPr>
              <a:t>Réalisé par: </a:t>
            </a:r>
            <a:endParaRPr lang="fr-FR" dirty="0" smtClean="0"/>
          </a:p>
          <a:p>
            <a:pPr lvl="0">
              <a:spcBef>
                <a:spcPts val="0"/>
              </a:spcBef>
              <a:buClrTx/>
              <a:buSzTx/>
            </a:pPr>
            <a:r>
              <a:rPr lang="fr-FR" sz="2800" b="0" dirty="0">
                <a:solidFill>
                  <a:prstClr val="black"/>
                </a:solidFill>
                <a:latin typeface="Script MT Bold" panose="03040602040607080904" pitchFamily="66" charset="0"/>
              </a:rPr>
              <a:t> </a:t>
            </a:r>
            <a:r>
              <a:rPr lang="fr-FR" sz="2800" b="0" dirty="0" smtClean="0">
                <a:solidFill>
                  <a:prstClr val="black"/>
                </a:solidFill>
                <a:latin typeface="Script MT Bold" panose="03040602040607080904" pitchFamily="66" charset="0"/>
              </a:rPr>
              <a:t>              </a:t>
            </a:r>
            <a:r>
              <a:rPr lang="fr-FR" sz="2800" b="0" dirty="0" err="1" smtClean="0">
                <a:solidFill>
                  <a:prstClr val="black"/>
                </a:solidFill>
                <a:effectLst>
                  <a:outerShdw blurRad="38100" dist="38100" dir="2700000" algn="tl">
                    <a:srgbClr val="000000">
                      <a:alpha val="43137"/>
                    </a:srgbClr>
                  </a:outerShdw>
                </a:effectLst>
                <a:latin typeface="Script MT Bold" panose="03040602040607080904" pitchFamily="66" charset="0"/>
              </a:rPr>
              <a:t>Malak</a:t>
            </a:r>
            <a:r>
              <a:rPr lang="fr-FR" sz="2800" b="0" dirty="0" smtClean="0">
                <a:solidFill>
                  <a:prstClr val="black"/>
                </a:solidFill>
                <a:effectLst>
                  <a:outerShdw blurRad="38100" dist="38100" dir="2700000" algn="tl">
                    <a:srgbClr val="000000">
                      <a:alpha val="43137"/>
                    </a:srgbClr>
                  </a:outerShdw>
                </a:effectLst>
                <a:latin typeface="Script MT Bold" panose="03040602040607080904" pitchFamily="66" charset="0"/>
              </a:rPr>
              <a:t> et </a:t>
            </a:r>
            <a:r>
              <a:rPr lang="fr-FR" sz="2800" b="0" dirty="0" err="1" smtClean="0">
                <a:solidFill>
                  <a:prstClr val="black"/>
                </a:solidFill>
                <a:effectLst>
                  <a:outerShdw blurRad="38100" dist="38100" dir="2700000" algn="tl">
                    <a:srgbClr val="000000">
                      <a:alpha val="43137"/>
                    </a:srgbClr>
                  </a:outerShdw>
                </a:effectLst>
                <a:latin typeface="Script MT Bold" panose="03040602040607080904" pitchFamily="66" charset="0"/>
              </a:rPr>
              <a:t>Melek</a:t>
            </a:r>
            <a:r>
              <a:rPr lang="fr-FR" sz="2800" b="0" dirty="0" smtClean="0">
                <a:solidFill>
                  <a:prstClr val="black"/>
                </a:solidFill>
                <a:effectLst>
                  <a:outerShdw blurRad="38100" dist="38100" dir="2700000" algn="tl">
                    <a:srgbClr val="000000">
                      <a:alpha val="43137"/>
                    </a:srgbClr>
                  </a:outerShdw>
                </a:effectLst>
                <a:latin typeface="Script MT Bold" panose="03040602040607080904" pitchFamily="66" charset="0"/>
              </a:rPr>
              <a:t> </a:t>
            </a:r>
            <a:r>
              <a:rPr lang="fr-FR" sz="2800" b="0" dirty="0" err="1" smtClean="0">
                <a:solidFill>
                  <a:prstClr val="black"/>
                </a:solidFill>
                <a:effectLst>
                  <a:outerShdw blurRad="38100" dist="38100" dir="2700000" algn="tl">
                    <a:srgbClr val="000000">
                      <a:alpha val="43137"/>
                    </a:srgbClr>
                  </a:outerShdw>
                </a:effectLst>
                <a:latin typeface="Script MT Bold" panose="03040602040607080904" pitchFamily="66" charset="0"/>
              </a:rPr>
              <a:t>Aissa</a:t>
            </a:r>
            <a:endParaRPr lang="fr-FR" sz="2800" b="0" dirty="0">
              <a:solidFill>
                <a:prstClr val="black"/>
              </a:solidFill>
              <a:effectLst>
                <a:outerShdw blurRad="38100" dist="38100" dir="2700000" algn="tl">
                  <a:srgbClr val="000000">
                    <a:alpha val="43137"/>
                  </a:srgbClr>
                </a:outerShdw>
              </a:effectLst>
              <a:latin typeface="Script MT Bold" panose="03040602040607080904" pitchFamily="66" charset="0"/>
            </a:endParaRPr>
          </a:p>
          <a:p>
            <a:pPr lvl="0">
              <a:spcBef>
                <a:spcPts val="0"/>
              </a:spcBef>
              <a:buClrTx/>
              <a:buSzTx/>
            </a:pPr>
            <a:r>
              <a:rPr lang="fr-FR" sz="2800" b="0" dirty="0">
                <a:solidFill>
                  <a:prstClr val="black"/>
                </a:solidFill>
                <a:latin typeface="Script MT Bold" panose="03040602040607080904" pitchFamily="66" charset="0"/>
              </a:rPr>
              <a:t>Maîtresse: </a:t>
            </a:r>
          </a:p>
          <a:p>
            <a:pPr lvl="0">
              <a:spcBef>
                <a:spcPts val="0"/>
              </a:spcBef>
              <a:buClrTx/>
              <a:buSzTx/>
            </a:pPr>
            <a:r>
              <a:rPr lang="fr-FR" sz="2800" b="0" dirty="0" smtClean="0">
                <a:solidFill>
                  <a:prstClr val="black"/>
                </a:solidFill>
                <a:latin typeface="Script MT Bold" panose="03040602040607080904" pitchFamily="66" charset="0"/>
              </a:rPr>
              <a:t>              </a:t>
            </a:r>
            <a:r>
              <a:rPr lang="fr-FR" sz="2800" b="0" dirty="0">
                <a:solidFill>
                  <a:prstClr val="black"/>
                </a:solidFill>
                <a:effectLst>
                  <a:outerShdw blurRad="38100" dist="38100" dir="2700000" algn="tl">
                    <a:srgbClr val="000000">
                      <a:alpha val="43137"/>
                    </a:srgbClr>
                  </a:outerShdw>
                </a:effectLst>
                <a:latin typeface="Script MT Bold" panose="03040602040607080904" pitchFamily="66" charset="0"/>
              </a:rPr>
              <a:t> </a:t>
            </a:r>
            <a:r>
              <a:rPr lang="fr-FR" sz="2800" b="0" dirty="0" err="1">
                <a:solidFill>
                  <a:prstClr val="black"/>
                </a:solidFill>
                <a:effectLst>
                  <a:outerShdw blurRad="38100" dist="38100" dir="2700000" algn="tl">
                    <a:srgbClr val="000000">
                      <a:alpha val="43137"/>
                    </a:srgbClr>
                  </a:outerShdw>
                </a:effectLst>
                <a:latin typeface="Script MT Bold" panose="03040602040607080904" pitchFamily="66" charset="0"/>
              </a:rPr>
              <a:t>Jamila</a:t>
            </a:r>
            <a:r>
              <a:rPr lang="fr-FR" sz="2800" b="0" dirty="0">
                <a:solidFill>
                  <a:prstClr val="black"/>
                </a:solidFill>
                <a:effectLst>
                  <a:outerShdw blurRad="38100" dist="38100" dir="2700000" algn="tl">
                    <a:srgbClr val="000000">
                      <a:alpha val="43137"/>
                    </a:srgbClr>
                  </a:outerShdw>
                </a:effectLst>
                <a:latin typeface="Script MT Bold" panose="03040602040607080904" pitchFamily="66" charset="0"/>
              </a:rPr>
              <a:t> </a:t>
            </a:r>
            <a:r>
              <a:rPr lang="fr-FR" sz="2800" b="0" dirty="0" err="1" smtClean="0">
                <a:solidFill>
                  <a:prstClr val="black"/>
                </a:solidFill>
                <a:effectLst>
                  <a:outerShdw blurRad="38100" dist="38100" dir="2700000" algn="tl">
                    <a:srgbClr val="000000">
                      <a:alpha val="43137"/>
                    </a:srgbClr>
                  </a:outerShdw>
                </a:effectLst>
                <a:latin typeface="Script MT Bold" panose="03040602040607080904" pitchFamily="66" charset="0"/>
              </a:rPr>
              <a:t>Souissi</a:t>
            </a:r>
            <a:endParaRPr lang="fr-FR" sz="2800" b="0" dirty="0">
              <a:solidFill>
                <a:prstClr val="black"/>
              </a:solidFill>
              <a:latin typeface="Script MT Bold" panose="03040602040607080904" pitchFamily="66" charset="0"/>
            </a:endParaRPr>
          </a:p>
        </p:txBody>
      </p:sp>
      <p:sp>
        <p:nvSpPr>
          <p:cNvPr id="6" name="Rectangle 5"/>
          <p:cNvSpPr/>
          <p:nvPr/>
        </p:nvSpPr>
        <p:spPr>
          <a:xfrm>
            <a:off x="3131840" y="1268760"/>
            <a:ext cx="4536504" cy="769441"/>
          </a:xfrm>
          <a:prstGeom prst="rect">
            <a:avLst/>
          </a:prstGeom>
        </p:spPr>
        <p:txBody>
          <a:bodyPr wrap="square">
            <a:spAutoFit/>
          </a:bodyPr>
          <a:lstStyle/>
          <a:p>
            <a:pPr lvl="0" algn="ctr"/>
            <a:r>
              <a:rPr lang="fr-FR" sz="4400" dirty="0">
                <a:solidFill>
                  <a:prstClr val="black"/>
                </a:solidFill>
                <a:effectLst>
                  <a:outerShdw blurRad="38100" dist="38100" dir="2700000" algn="tl">
                    <a:srgbClr val="000000">
                      <a:alpha val="43137"/>
                    </a:srgbClr>
                  </a:outerShdw>
                </a:effectLst>
              </a:rPr>
              <a:t>La Tunisie </a:t>
            </a:r>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2038201"/>
            <a:ext cx="2370092" cy="1440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Rectangle 7"/>
          <p:cNvSpPr/>
          <p:nvPr/>
        </p:nvSpPr>
        <p:spPr>
          <a:xfrm>
            <a:off x="1475656" y="4941168"/>
            <a:ext cx="360040" cy="369332"/>
          </a:xfrm>
          <a:prstGeom prst="rect">
            <a:avLst/>
          </a:prstGeom>
        </p:spPr>
        <p:txBody>
          <a:bodyPr wrap="square">
            <a:spAutoFit/>
          </a:bodyPr>
          <a:lstStyle/>
          <a:p>
            <a:r>
              <a:rPr lang="fr-FR" dirty="0"/>
              <a:t>1</a:t>
            </a:r>
          </a:p>
        </p:txBody>
      </p:sp>
    </p:spTree>
    <p:extLst>
      <p:ext uri="{BB962C8B-B14F-4D97-AF65-F5344CB8AC3E}">
        <p14:creationId xmlns="" xmlns:p14="http://schemas.microsoft.com/office/powerpoint/2010/main" val="194799619"/>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pic>
        <p:nvPicPr>
          <p:cNvPr id="1027" name="Picture 3" descr="C:\Users\lenovo\Downloads\pixiz-10-12-2017-18-05-5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260648"/>
            <a:ext cx="8280920" cy="633670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50879204"/>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fr-FR" sz="4900" b="1" dirty="0" smtClean="0">
                <a:ln>
                  <a:solidFill>
                    <a:schemeClr val="tx1">
                      <a:lumMod val="65000"/>
                      <a:lumOff val="35000"/>
                    </a:schemeClr>
                  </a:solidFill>
                </a:ln>
                <a:solidFill>
                  <a:srgbClr val="00B0F0"/>
                </a:solidFill>
                <a:effectLst>
                  <a:outerShdw blurRad="38100" dist="38100" dir="2700000" algn="tl">
                    <a:srgbClr val="000000">
                      <a:alpha val="43137"/>
                    </a:srgbClr>
                  </a:outerShdw>
                </a:effectLst>
                <a:latin typeface="Lucida Handwriting" panose="03010101010101010101" pitchFamily="66" charset="0"/>
              </a:rPr>
              <a:t>L’</a:t>
            </a:r>
            <a:r>
              <a:rPr lang="fr-FR" sz="4900" b="1" dirty="0" err="1" smtClean="0">
                <a:ln>
                  <a:solidFill>
                    <a:schemeClr val="tx1">
                      <a:lumMod val="65000"/>
                      <a:lumOff val="35000"/>
                    </a:schemeClr>
                  </a:solidFill>
                </a:ln>
                <a:solidFill>
                  <a:srgbClr val="00B0F0"/>
                </a:solidFill>
                <a:effectLst>
                  <a:outerShdw blurRad="38100" dist="38100" dir="2700000" algn="tl">
                    <a:srgbClr val="000000">
                      <a:alpha val="43137"/>
                    </a:srgbClr>
                  </a:outerShdw>
                </a:effectLst>
                <a:latin typeface="Lucida Handwriting" panose="03010101010101010101" pitchFamily="66" charset="0"/>
              </a:rPr>
              <a:t>Ariana</a:t>
            </a:r>
            <a:endParaRPr lang="fr-FR" b="1" dirty="0">
              <a:ln>
                <a:solidFill>
                  <a:schemeClr val="tx1">
                    <a:lumMod val="65000"/>
                    <a:lumOff val="35000"/>
                  </a:schemeClr>
                </a:solidFill>
              </a:ln>
              <a:solidFill>
                <a:srgbClr val="00B0F0"/>
              </a:solidFill>
            </a:endParaRPr>
          </a:p>
        </p:txBody>
      </p:sp>
      <p:sp>
        <p:nvSpPr>
          <p:cNvPr id="4" name="Espace réservé du contenu 3"/>
          <p:cNvSpPr>
            <a:spLocks noGrp="1"/>
          </p:cNvSpPr>
          <p:nvPr>
            <p:ph sz="quarter" idx="1"/>
          </p:nvPr>
        </p:nvSpPr>
        <p:spPr/>
        <p:style>
          <a:lnRef idx="2">
            <a:schemeClr val="dk1"/>
          </a:lnRef>
          <a:fillRef idx="1">
            <a:schemeClr val="lt1"/>
          </a:fillRef>
          <a:effectRef idx="0">
            <a:schemeClr val="dk1"/>
          </a:effectRef>
          <a:fontRef idx="minor">
            <a:schemeClr val="dk1"/>
          </a:fontRef>
        </p:style>
        <p:txBody>
          <a:bodyPr/>
          <a:lstStyle/>
          <a:p>
            <a:r>
              <a:rPr lang="fr-FR" dirty="0" err="1">
                <a:solidFill>
                  <a:srgbClr val="222222"/>
                </a:solidFill>
                <a:latin typeface="arial"/>
              </a:rPr>
              <a:t>Ariana</a:t>
            </a:r>
            <a:r>
              <a:rPr lang="fr-FR" dirty="0">
                <a:solidFill>
                  <a:srgbClr val="222222"/>
                </a:solidFill>
                <a:latin typeface="arial"/>
              </a:rPr>
              <a:t> ou L'</a:t>
            </a:r>
            <a:r>
              <a:rPr lang="fr-FR" dirty="0" err="1">
                <a:solidFill>
                  <a:srgbClr val="222222"/>
                </a:solidFill>
                <a:latin typeface="arial"/>
              </a:rPr>
              <a:t>Ariana</a:t>
            </a:r>
            <a:r>
              <a:rPr lang="fr-FR" dirty="0">
                <a:solidFill>
                  <a:srgbClr val="222222"/>
                </a:solidFill>
                <a:latin typeface="arial"/>
              </a:rPr>
              <a:t> est l'une des plus importantes villes de la banlieue de Tunis. La ville se trouve au nord de la capitale, à proximité de l'aéroport international de Tunis-Carthage. </a:t>
            </a:r>
            <a:endParaRPr lang="fr-FR" dirty="0"/>
          </a:p>
        </p:txBody>
      </p:sp>
      <p:pic>
        <p:nvPicPr>
          <p:cNvPr id="6" name="Picture 2" descr="C:\Users\lenovo\Desktop\melek\th (27).jpg"/>
          <p:cNvPicPr>
            <a:picLocks noGrp="1" noChangeAspect="1" noChangeArrowheads="1"/>
          </p:cNvPicPr>
          <p:nvPr>
            <p:ph sz="quarter" idx="2"/>
          </p:nvPr>
        </p:nvPicPr>
        <p:blipFill>
          <a:blip r:embed="rId2" cstate="print">
            <a:extLst>
              <a:ext uri="{28A0092B-C50C-407E-A947-70E740481C1C}">
                <a14:useLocalDpi xmlns="" xmlns:a14="http://schemas.microsoft.com/office/drawing/2010/main" val="0"/>
              </a:ext>
            </a:extLst>
          </a:blip>
          <a:stretch>
            <a:fillRect/>
          </a:stretch>
        </p:blipFill>
        <p:spPr bwMode="auto">
          <a:xfrm>
            <a:off x="4856162" y="3152775"/>
            <a:ext cx="2486025" cy="14668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35927613"/>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pic>
        <p:nvPicPr>
          <p:cNvPr id="2051" name="Picture 3" descr="C:\Users\lenovo\Downloads\pixiz-10-12-2017-18-35-4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5680"/>
            <a:ext cx="8496944" cy="68523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52953957"/>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31260">
            <a:off x="4306542" y="2767281"/>
            <a:ext cx="530915" cy="1323439"/>
          </a:xfrm>
          <a:prstGeom prst="rect">
            <a:avLst/>
          </a:prstGeom>
        </p:spPr>
        <p:txBody>
          <a:bodyPr wrap="none">
            <a:spAutoFit/>
          </a:bodyPr>
          <a:lstStyle/>
          <a:p>
            <a:r>
              <a:rPr lang="fr-FR" sz="8000" cap="small" dirty="0" smtClean="0">
                <a:solidFill>
                  <a:srgbClr val="92D050"/>
                </a:solidFill>
                <a:effectLst>
                  <a:outerShdw blurRad="38100" dist="38100" dir="2700000" algn="tl">
                    <a:srgbClr val="000000">
                      <a:alpha val="43137"/>
                    </a:srgbClr>
                  </a:outerShdw>
                </a:effectLst>
                <a:latin typeface="Lucida Handwriting" panose="03010101010101010101" pitchFamily="66" charset="0"/>
              </a:rPr>
              <a:t> </a:t>
            </a:r>
            <a:endParaRPr lang="fr-FR" dirty="0"/>
          </a:p>
        </p:txBody>
      </p:sp>
      <p:sp>
        <p:nvSpPr>
          <p:cNvPr id="6" name="Titre 5"/>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fr-FR" sz="6500" dirty="0" smtClean="0">
                <a:solidFill>
                  <a:srgbClr val="00B050"/>
                </a:solidFill>
                <a:effectLst>
                  <a:outerShdw blurRad="38100" dist="38100" dir="2700000" algn="tl">
                    <a:srgbClr val="000000">
                      <a:alpha val="43137"/>
                    </a:srgbClr>
                  </a:outerShdw>
                </a:effectLst>
                <a:latin typeface="Lucida Handwriting" panose="03010101010101010101" pitchFamily="66" charset="0"/>
                <a:ea typeface="+mn-ea"/>
                <a:cs typeface="+mn-cs"/>
              </a:rPr>
              <a:t>Sousse</a:t>
            </a:r>
          </a:p>
        </p:txBody>
      </p:sp>
      <p:sp>
        <p:nvSpPr>
          <p:cNvPr id="8" name="Espace réservé du contenu 7"/>
          <p:cNvSpPr>
            <a:spLocks noGrp="1"/>
          </p:cNvSpPr>
          <p:nvPr>
            <p:ph sz="quarter" idx="1"/>
          </p:nvPr>
        </p:nvSpPr>
        <p:spPr/>
        <p:style>
          <a:lnRef idx="2">
            <a:schemeClr val="dk1"/>
          </a:lnRef>
          <a:fillRef idx="1">
            <a:schemeClr val="lt1"/>
          </a:fillRef>
          <a:effectRef idx="0">
            <a:schemeClr val="dk1"/>
          </a:effectRef>
          <a:fontRef idx="minor">
            <a:schemeClr val="dk1"/>
          </a:fontRef>
        </p:style>
        <p:txBody>
          <a:bodyPr/>
          <a:lstStyle/>
          <a:p>
            <a:r>
              <a:rPr lang="fr-FR" dirty="0">
                <a:solidFill>
                  <a:srgbClr val="222222"/>
                </a:solidFill>
                <a:latin typeface="arial"/>
              </a:rPr>
              <a:t>Sousse est une ville portuaire de l'est de la Tunisie, située à 143 kilomètres au sud de Tunis, et ouverte sur le golfe </a:t>
            </a:r>
            <a:r>
              <a:rPr lang="fr-FR" dirty="0" smtClean="0">
                <a:solidFill>
                  <a:srgbClr val="222222"/>
                </a:solidFill>
                <a:latin typeface="arial"/>
              </a:rPr>
              <a:t>d'Hammamet.</a:t>
            </a:r>
            <a:endParaRPr lang="fr-FR" dirty="0"/>
          </a:p>
        </p:txBody>
      </p:sp>
      <p:pic>
        <p:nvPicPr>
          <p:cNvPr id="4098" name="Picture 2" descr="C:\Users\lenovo\Desktop\melek et malak\téléchargement (5).jpg"/>
          <p:cNvPicPr>
            <a:picLocks noGrp="1" noChangeAspect="1" noChangeArrowheads="1"/>
          </p:cNvPicPr>
          <p:nvPr>
            <p:ph sz="quarter" idx="2"/>
          </p:nvPr>
        </p:nvPicPr>
        <p:blipFill>
          <a:blip r:embed="rId2" cstate="print">
            <a:extLst>
              <a:ext uri="{28A0092B-C50C-407E-A947-70E740481C1C}">
                <a14:useLocalDpi xmlns="" xmlns:a14="http://schemas.microsoft.com/office/drawing/2010/main" val="0"/>
              </a:ext>
            </a:extLst>
          </a:blip>
          <a:stretch>
            <a:fillRect/>
          </a:stretch>
        </p:blipFill>
        <p:spPr bwMode="auto">
          <a:xfrm>
            <a:off x="4865687" y="2962275"/>
            <a:ext cx="2466975" cy="18478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93725867"/>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lenovo\Downloads\pixiz-10-12-2017-18-52-2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620688"/>
            <a:ext cx="8496944" cy="57606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872219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fr-FR" sz="6500" dirty="0" smtClean="0">
                <a:solidFill>
                  <a:srgbClr val="00B050"/>
                </a:solidFill>
                <a:effectLst>
                  <a:outerShdw blurRad="38100" dist="38100" dir="2700000" algn="tl">
                    <a:srgbClr val="000000">
                      <a:alpha val="43137"/>
                    </a:srgbClr>
                  </a:outerShdw>
                </a:effectLst>
                <a:latin typeface="Lucida Handwriting" panose="03010101010101010101" pitchFamily="66" charset="0"/>
                <a:ea typeface="+mn-ea"/>
                <a:cs typeface="+mn-cs"/>
              </a:rPr>
              <a:t>Monastir</a:t>
            </a:r>
            <a:endParaRPr lang="fr-FR" dirty="0"/>
          </a:p>
        </p:txBody>
      </p:sp>
      <p:sp>
        <p:nvSpPr>
          <p:cNvPr id="3" name="Espace réservé du contenu 2"/>
          <p:cNvSpPr>
            <a:spLocks noGrp="1"/>
          </p:cNvSpPr>
          <p:nvPr>
            <p:ph sz="quarter" idx="1"/>
          </p:nvPr>
        </p:nvSpPr>
        <p:spPr/>
        <p:style>
          <a:lnRef idx="2">
            <a:schemeClr val="dk1"/>
          </a:lnRef>
          <a:fillRef idx="1">
            <a:schemeClr val="lt1"/>
          </a:fillRef>
          <a:effectRef idx="0">
            <a:schemeClr val="dk1"/>
          </a:effectRef>
          <a:fontRef idx="minor">
            <a:schemeClr val="dk1"/>
          </a:fontRef>
        </p:style>
        <p:txBody>
          <a:bodyPr/>
          <a:lstStyle/>
          <a:p>
            <a:r>
              <a:rPr lang="fr-FR" dirty="0">
                <a:solidFill>
                  <a:srgbClr val="222222"/>
                </a:solidFill>
                <a:latin typeface="arial"/>
              </a:rPr>
              <a:t>Monastir, est une ville côtière du Sahel tunisien, au centre-est de la Tunisie, située sur une presqu'île au sud-est du golfe d'Hammamet, à une vingtaine de kilomètres à l'est de Sousse et à 162 kilomètres au sud de Tunis. </a:t>
            </a:r>
            <a:endParaRPr lang="fr-FR" dirty="0"/>
          </a:p>
        </p:txBody>
      </p:sp>
      <p:pic>
        <p:nvPicPr>
          <p:cNvPr id="6" name="Picture 2" descr="C:\Users\lenovo\Desktop\melek et malak\View_of_Monastir_from_the_ribat_tower.jpg"/>
          <p:cNvPicPr>
            <a:picLocks noGrp="1" noChangeAspect="1" noChangeArrowheads="1"/>
          </p:cNvPicPr>
          <p:nvPr>
            <p:ph sz="quarter" idx="2"/>
          </p:nvPr>
        </p:nvPicPr>
        <p:blipFill>
          <a:blip r:embed="rId2" cstate="print">
            <a:extLst>
              <a:ext uri="{28A0092B-C50C-407E-A947-70E740481C1C}">
                <a14:useLocalDpi xmlns="" xmlns:a14="http://schemas.microsoft.com/office/drawing/2010/main" val="0"/>
              </a:ext>
            </a:extLst>
          </a:blip>
          <a:stretch>
            <a:fillRect/>
          </a:stretch>
        </p:blipFill>
        <p:spPr bwMode="auto">
          <a:xfrm>
            <a:off x="4270375" y="2514600"/>
            <a:ext cx="3657600" cy="2743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02895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lenovo\Downloads\pixiz-10-12-2017-19-06-5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500" y="116632"/>
            <a:ext cx="9243392" cy="674136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 xmlns:p14="http://schemas.microsoft.com/office/powerpoint/2010/main" val="3856297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fr-FR" sz="6500" dirty="0" smtClean="0">
                <a:solidFill>
                  <a:srgbClr val="00B050"/>
                </a:solidFill>
                <a:effectLst>
                  <a:outerShdw blurRad="38100" dist="38100" dir="2700000" algn="tl">
                    <a:srgbClr val="000000">
                      <a:alpha val="43137"/>
                    </a:srgbClr>
                  </a:outerShdw>
                </a:effectLst>
                <a:latin typeface="Lucida Handwriting" panose="03010101010101010101" pitchFamily="66" charset="0"/>
                <a:ea typeface="+mn-ea"/>
                <a:cs typeface="+mn-cs"/>
              </a:rPr>
              <a:t>Mahdia</a:t>
            </a:r>
            <a:endParaRPr lang="fr-FR" dirty="0"/>
          </a:p>
        </p:txBody>
      </p:sp>
      <p:sp>
        <p:nvSpPr>
          <p:cNvPr id="2" name="Espace réservé du contenu 1"/>
          <p:cNvSpPr>
            <a:spLocks noGrp="1"/>
          </p:cNvSpPr>
          <p:nvPr>
            <p:ph sz="quarter" idx="1"/>
          </p:nvPr>
        </p:nvSpPr>
        <p:spPr/>
        <p:style>
          <a:lnRef idx="2">
            <a:schemeClr val="dk1"/>
          </a:lnRef>
          <a:fillRef idx="1">
            <a:schemeClr val="lt1"/>
          </a:fillRef>
          <a:effectRef idx="0">
            <a:schemeClr val="dk1"/>
          </a:effectRef>
          <a:fontRef idx="minor">
            <a:schemeClr val="dk1"/>
          </a:fontRef>
        </p:style>
        <p:txBody>
          <a:bodyPr/>
          <a:lstStyle/>
          <a:p>
            <a:r>
              <a:rPr lang="fr-FR" dirty="0">
                <a:solidFill>
                  <a:srgbClr val="222222"/>
                </a:solidFill>
                <a:latin typeface="arial"/>
              </a:rPr>
              <a:t>Mahdia est une ville côtière tunisienne située au centre-est du pays, à environ 200 kilomètres au sud de la capitale Tunis. Chef-lieu du gouvernorat du même nom, elle constitue une municipalité comptant 51 833 habitants en 2014.</a:t>
            </a:r>
            <a:endParaRPr lang="fr-FR" dirty="0"/>
          </a:p>
        </p:txBody>
      </p:sp>
      <p:pic>
        <p:nvPicPr>
          <p:cNvPr id="6" name="Picture 4" descr="https://tse3.mm.bing.net/th?id=OIP.twFyhbmhYR2MQBbtPS-EDQEsC3&amp;pid=15.1&amp;P=0&amp;w=291&amp;h=178"/>
          <p:cNvPicPr>
            <a:picLocks noGrp="1" noChangeAspect="1" noChangeArrowheads="1"/>
          </p:cNvPicPr>
          <p:nvPr>
            <p:ph sz="quarter" idx="2"/>
          </p:nvPr>
        </p:nvPicPr>
        <p:blipFill>
          <a:blip r:embed="rId2" cstate="print">
            <a:extLst>
              <a:ext uri="{28A0092B-C50C-407E-A947-70E740481C1C}">
                <a14:useLocalDpi xmlns="" xmlns:a14="http://schemas.microsoft.com/office/drawing/2010/main" val="0"/>
              </a:ext>
            </a:extLst>
          </a:blip>
          <a:stretch>
            <a:fillRect/>
          </a:stretch>
        </p:blipFill>
        <p:spPr bwMode="auto">
          <a:xfrm>
            <a:off x="4713287" y="3038475"/>
            <a:ext cx="2771775" cy="16954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17172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lenovo\Downloads\pixiz-10-12-2017-19-20-3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188640"/>
            <a:ext cx="8568952" cy="66693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60235187"/>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7467600" cy="1143000"/>
          </a:xfrm>
        </p:spPr>
        <p:style>
          <a:lnRef idx="1">
            <a:schemeClr val="accent1"/>
          </a:lnRef>
          <a:fillRef idx="2">
            <a:schemeClr val="accent1"/>
          </a:fillRef>
          <a:effectRef idx="1">
            <a:schemeClr val="accent1"/>
          </a:effectRef>
          <a:fontRef idx="minor">
            <a:schemeClr val="dk1"/>
          </a:fontRef>
        </p:style>
        <p:txBody>
          <a:bodyPr/>
          <a:lstStyle/>
          <a:p>
            <a:pPr algn="ctr"/>
            <a:r>
              <a:rPr lang="fr-FR" sz="6500" dirty="0" smtClean="0">
                <a:solidFill>
                  <a:srgbClr val="00B050"/>
                </a:solidFill>
                <a:effectLst>
                  <a:outerShdw blurRad="38100" dist="38100" dir="2700000" algn="tl">
                    <a:srgbClr val="000000">
                      <a:alpha val="43137"/>
                    </a:srgbClr>
                  </a:outerShdw>
                </a:effectLst>
                <a:latin typeface="Lucida Handwriting" panose="03010101010101010101" pitchFamily="66" charset="0"/>
              </a:rPr>
              <a:t>S</a:t>
            </a:r>
            <a:r>
              <a:rPr lang="fr-FR" sz="6500" dirty="0" smtClean="0">
                <a:solidFill>
                  <a:srgbClr val="00B050"/>
                </a:solidFill>
                <a:effectLst>
                  <a:outerShdw blurRad="38100" dist="38100" dir="2700000" algn="tl">
                    <a:srgbClr val="000000">
                      <a:alpha val="43137"/>
                    </a:srgbClr>
                  </a:outerShdw>
                </a:effectLst>
                <a:latin typeface="Lucida Handwriting" panose="03010101010101010101" pitchFamily="66" charset="0"/>
                <a:ea typeface="+mn-ea"/>
                <a:cs typeface="+mn-cs"/>
              </a:rPr>
              <a:t>fax</a:t>
            </a:r>
            <a:endParaRPr lang="fr-FR" dirty="0"/>
          </a:p>
        </p:txBody>
      </p:sp>
      <p:sp>
        <p:nvSpPr>
          <p:cNvPr id="3" name="Espace réservé du contenu 2"/>
          <p:cNvSpPr>
            <a:spLocks noGrp="1"/>
          </p:cNvSpPr>
          <p:nvPr>
            <p:ph sz="quarter" idx="1"/>
          </p:nvPr>
        </p:nvSpPr>
        <p:spPr/>
        <p:style>
          <a:lnRef idx="2">
            <a:schemeClr val="dk1"/>
          </a:lnRef>
          <a:fillRef idx="1">
            <a:schemeClr val="lt1"/>
          </a:fillRef>
          <a:effectRef idx="0">
            <a:schemeClr val="dk1"/>
          </a:effectRef>
          <a:fontRef idx="minor">
            <a:schemeClr val="dk1"/>
          </a:fontRef>
        </p:style>
        <p:txBody>
          <a:bodyPr/>
          <a:lstStyle/>
          <a:p>
            <a:r>
              <a:rPr lang="fr-FR" dirty="0">
                <a:solidFill>
                  <a:srgbClr val="222222"/>
                </a:solidFill>
                <a:latin typeface="arial"/>
              </a:rPr>
              <a:t>Sfax, deuxième ville et centre économique de Tunisie, est une ville portuaire de l'est du pays située à environ 270 kilomètres de Tunis.</a:t>
            </a:r>
            <a:endParaRPr lang="fr-FR" dirty="0"/>
          </a:p>
        </p:txBody>
      </p:sp>
      <p:pic>
        <p:nvPicPr>
          <p:cNvPr id="6" name="Picture 2" descr="C:\Users\lenovo\Desktop\melek et malak\th (37).jpg"/>
          <p:cNvPicPr>
            <a:picLocks noGrp="1" noChangeAspect="1" noChangeArrowheads="1"/>
          </p:cNvPicPr>
          <p:nvPr>
            <p:ph sz="quarter" idx="2"/>
          </p:nvPr>
        </p:nvPicPr>
        <p:blipFill>
          <a:blip r:embed="rId2" cstate="print">
            <a:extLst>
              <a:ext uri="{28A0092B-C50C-407E-A947-70E740481C1C}">
                <a14:useLocalDpi xmlns="" xmlns:a14="http://schemas.microsoft.com/office/drawing/2010/main" val="0"/>
              </a:ext>
            </a:extLst>
          </a:blip>
          <a:stretch>
            <a:fillRect/>
          </a:stretch>
        </p:blipFill>
        <p:spPr bwMode="auto">
          <a:xfrm>
            <a:off x="4318000" y="3109912"/>
            <a:ext cx="3562350" cy="15525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253253"/>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idx="4294967295"/>
          </p:nvPr>
        </p:nvSpPr>
        <p:spPr>
          <a:xfrm>
            <a:off x="323528" y="260648"/>
            <a:ext cx="8208911" cy="6264696"/>
          </a:xfrm>
        </p:spPr>
        <p:txBody>
          <a:bodyPr>
            <a:noAutofit/>
          </a:bodyPr>
          <a:lstStyle/>
          <a:p>
            <a:pPr algn="ctr"/>
            <a:r>
              <a:rPr lang="fr-FR" sz="80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Bienvenue mes amis a mon belle pays Tunis </a:t>
            </a:r>
            <a:endParaRPr lang="fr-FR" sz="8000" dirty="0"/>
          </a:p>
        </p:txBody>
      </p:sp>
    </p:spTree>
    <p:extLst>
      <p:ext uri="{BB962C8B-B14F-4D97-AF65-F5344CB8AC3E}">
        <p14:creationId xmlns="" xmlns:p14="http://schemas.microsoft.com/office/powerpoint/2010/main" val="2013786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C:\Users\lenovo\Downloads\pixiz-10-12-2017-19-41-1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232" y="116632"/>
            <a:ext cx="9144000" cy="67413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39076550"/>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fr-FR" sz="6500" dirty="0" smtClean="0">
                <a:solidFill>
                  <a:srgbClr val="00B050"/>
                </a:solidFill>
                <a:effectLst>
                  <a:outerShdw blurRad="38100" dist="38100" dir="2700000" algn="tl">
                    <a:srgbClr val="000000">
                      <a:alpha val="43137"/>
                    </a:srgbClr>
                  </a:outerShdw>
                </a:effectLst>
                <a:latin typeface="Lucida Handwriting" panose="03010101010101010101" pitchFamily="66" charset="0"/>
                <a:ea typeface="+mn-ea"/>
                <a:cs typeface="+mn-cs"/>
              </a:rPr>
              <a:t>Gabes</a:t>
            </a:r>
            <a:endParaRPr lang="fr-FR" dirty="0"/>
          </a:p>
        </p:txBody>
      </p:sp>
      <p:sp>
        <p:nvSpPr>
          <p:cNvPr id="3" name="Espace réservé du contenu 2"/>
          <p:cNvSpPr>
            <a:spLocks noGrp="1"/>
          </p:cNvSpPr>
          <p:nvPr>
            <p:ph sz="quarter" idx="1"/>
          </p:nvPr>
        </p:nvSpPr>
        <p:spPr/>
        <p:style>
          <a:lnRef idx="2">
            <a:schemeClr val="dk1"/>
          </a:lnRef>
          <a:fillRef idx="1">
            <a:schemeClr val="lt1"/>
          </a:fillRef>
          <a:effectRef idx="0">
            <a:schemeClr val="dk1"/>
          </a:effectRef>
          <a:fontRef idx="minor">
            <a:schemeClr val="dk1"/>
          </a:fontRef>
        </p:style>
        <p:txBody>
          <a:bodyPr/>
          <a:lstStyle/>
          <a:p>
            <a:r>
              <a:rPr lang="fr-FR" dirty="0">
                <a:solidFill>
                  <a:srgbClr val="222222"/>
                </a:solidFill>
                <a:latin typeface="arial"/>
              </a:rPr>
              <a:t>Gabès est une ville du sud-est de la Tunisie, comptant 130 984 habitants en 2014 et le chef-lieu du gouvernorat du même nom</a:t>
            </a:r>
            <a:endParaRPr lang="fr-FR" dirty="0"/>
          </a:p>
        </p:txBody>
      </p:sp>
      <p:pic>
        <p:nvPicPr>
          <p:cNvPr id="6" name="Picture 3" descr="C:\Users\lenovo\Desktop\melek et malak\th (42).jpg"/>
          <p:cNvPicPr>
            <a:picLocks noGrp="1" noChangeAspect="1" noChangeArrowheads="1"/>
          </p:cNvPicPr>
          <p:nvPr>
            <p:ph sz="quarter" idx="2"/>
          </p:nvPr>
        </p:nvPicPr>
        <p:blipFill>
          <a:blip r:embed="rId2" cstate="print">
            <a:extLst>
              <a:ext uri="{28A0092B-C50C-407E-A947-70E740481C1C}">
                <a14:useLocalDpi xmlns="" xmlns:a14="http://schemas.microsoft.com/office/drawing/2010/main" val="0"/>
              </a:ext>
            </a:extLst>
          </a:blip>
          <a:stretch>
            <a:fillRect/>
          </a:stretch>
        </p:blipFill>
        <p:spPr bwMode="auto">
          <a:xfrm>
            <a:off x="4875212" y="3048000"/>
            <a:ext cx="2447925" cy="1676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98679045"/>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lenovo\Downloads\pixiz-10-12-2017-19-53-4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188640"/>
            <a:ext cx="8568952" cy="65527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55005037"/>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fr-FR" sz="6500" dirty="0" err="1" smtClean="0">
                <a:solidFill>
                  <a:srgbClr val="00B050"/>
                </a:solidFill>
                <a:effectLst>
                  <a:outerShdw blurRad="38100" dist="38100" dir="2700000" algn="tl">
                    <a:srgbClr val="000000">
                      <a:alpha val="43137"/>
                    </a:srgbClr>
                  </a:outerShdw>
                </a:effectLst>
                <a:latin typeface="Lucida Handwriting" panose="03010101010101010101" pitchFamily="66" charset="0"/>
                <a:ea typeface="+mn-ea"/>
                <a:cs typeface="+mn-cs"/>
              </a:rPr>
              <a:t>Medenine</a:t>
            </a:r>
            <a:endParaRPr lang="fr-FR" dirty="0"/>
          </a:p>
        </p:txBody>
      </p:sp>
      <p:sp>
        <p:nvSpPr>
          <p:cNvPr id="3" name="Espace réservé du contenu 2"/>
          <p:cNvSpPr>
            <a:spLocks noGrp="1"/>
          </p:cNvSpPr>
          <p:nvPr>
            <p:ph sz="quarter" idx="1"/>
          </p:nvPr>
        </p:nvSpPr>
        <p:spPr/>
        <p:style>
          <a:lnRef idx="2">
            <a:schemeClr val="dk1"/>
          </a:lnRef>
          <a:fillRef idx="1">
            <a:schemeClr val="lt1"/>
          </a:fillRef>
          <a:effectRef idx="0">
            <a:schemeClr val="dk1"/>
          </a:effectRef>
          <a:fontRef idx="minor">
            <a:schemeClr val="dk1"/>
          </a:fontRef>
        </p:style>
        <p:txBody>
          <a:bodyPr/>
          <a:lstStyle/>
          <a:p>
            <a:r>
              <a:rPr lang="fr-FR" dirty="0">
                <a:solidFill>
                  <a:srgbClr val="222222"/>
                </a:solidFill>
                <a:latin typeface="arial"/>
              </a:rPr>
              <a:t>Médenine est une ville du sud-est de la Tunisie, située dans la plaine de la </a:t>
            </a:r>
            <a:r>
              <a:rPr lang="fr-FR" dirty="0" err="1">
                <a:solidFill>
                  <a:srgbClr val="222222"/>
                </a:solidFill>
                <a:latin typeface="arial"/>
              </a:rPr>
              <a:t>Djeffara</a:t>
            </a:r>
            <a:r>
              <a:rPr lang="fr-FR" dirty="0">
                <a:solidFill>
                  <a:srgbClr val="222222"/>
                </a:solidFill>
                <a:latin typeface="arial"/>
              </a:rPr>
              <a:t>. Elle occupe une position centrale à 75 kilomètres au sud de Gabès, 78 kilomètres à l'ouest de Ben </a:t>
            </a:r>
            <a:r>
              <a:rPr lang="fr-FR" dirty="0" err="1">
                <a:solidFill>
                  <a:srgbClr val="222222"/>
                </a:solidFill>
                <a:latin typeface="arial"/>
              </a:rPr>
              <a:t>Gardane</a:t>
            </a:r>
            <a:endParaRPr lang="fr-FR" dirty="0"/>
          </a:p>
        </p:txBody>
      </p:sp>
      <p:pic>
        <p:nvPicPr>
          <p:cNvPr id="6" name="Picture 4" descr="https://tse4.mm.bing.net/th?id=OIP.G_aT42GmkQ22vdFpeOYgcgFhCw&amp;pid=15.1&amp;P=0&amp;w=331&amp;h=166"/>
          <p:cNvPicPr>
            <a:picLocks noGrp="1" noChangeAspect="1" noChangeArrowheads="1"/>
          </p:cNvPicPr>
          <p:nvPr>
            <p:ph sz="quarter" idx="2"/>
          </p:nvPr>
        </p:nvPicPr>
        <p:blipFill>
          <a:blip r:embed="rId3" cstate="print">
            <a:extLst>
              <a:ext uri="{28A0092B-C50C-407E-A947-70E740481C1C}">
                <a14:useLocalDpi xmlns="" xmlns:a14="http://schemas.microsoft.com/office/drawing/2010/main" val="0"/>
              </a:ext>
            </a:extLst>
          </a:blip>
          <a:stretch>
            <a:fillRect/>
          </a:stretch>
        </p:blipFill>
        <p:spPr bwMode="auto">
          <a:xfrm>
            <a:off x="4522787" y="3095625"/>
            <a:ext cx="3152775" cy="15811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65408850"/>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lenovo\Downloads\pixiz-10-12-2017-20-02-3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
            <a:ext cx="889248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19899528"/>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fr-FR" sz="6500" dirty="0" smtClean="0">
                <a:solidFill>
                  <a:srgbClr val="00B050"/>
                </a:solidFill>
                <a:effectLst>
                  <a:outerShdw blurRad="38100" dist="38100" dir="2700000" algn="tl">
                    <a:srgbClr val="000000">
                      <a:alpha val="43137"/>
                    </a:srgbClr>
                  </a:outerShdw>
                </a:effectLst>
                <a:latin typeface="Lucida Handwriting" panose="03010101010101010101" pitchFamily="66" charset="0"/>
                <a:ea typeface="+mn-ea"/>
                <a:cs typeface="+mn-cs"/>
              </a:rPr>
              <a:t>Tataouine</a:t>
            </a:r>
            <a:endParaRPr lang="fr-FR" dirty="0"/>
          </a:p>
        </p:txBody>
      </p:sp>
      <p:sp>
        <p:nvSpPr>
          <p:cNvPr id="3" name="Espace réservé du contenu 2"/>
          <p:cNvSpPr>
            <a:spLocks noGrp="1"/>
          </p:cNvSpPr>
          <p:nvPr>
            <p:ph sz="quarter" idx="1"/>
          </p:nvPr>
        </p:nvSpPr>
        <p:spPr/>
        <p:style>
          <a:lnRef idx="2">
            <a:schemeClr val="dk1"/>
          </a:lnRef>
          <a:fillRef idx="1">
            <a:schemeClr val="lt1"/>
          </a:fillRef>
          <a:effectRef idx="0">
            <a:schemeClr val="dk1"/>
          </a:effectRef>
          <a:fontRef idx="minor">
            <a:schemeClr val="dk1"/>
          </a:fontRef>
        </p:style>
        <p:txBody>
          <a:bodyPr/>
          <a:lstStyle/>
          <a:p>
            <a:r>
              <a:rPr lang="fr-FR" dirty="0">
                <a:solidFill>
                  <a:srgbClr val="222222"/>
                </a:solidFill>
                <a:latin typeface="arial"/>
              </a:rPr>
              <a:t>Tataouine, anciennement appelée </a:t>
            </a:r>
            <a:r>
              <a:rPr lang="fr-FR" dirty="0" err="1">
                <a:solidFill>
                  <a:srgbClr val="222222"/>
                </a:solidFill>
                <a:latin typeface="arial"/>
              </a:rPr>
              <a:t>Foum</a:t>
            </a:r>
            <a:r>
              <a:rPr lang="fr-FR" dirty="0">
                <a:solidFill>
                  <a:srgbClr val="222222"/>
                </a:solidFill>
                <a:latin typeface="arial"/>
              </a:rPr>
              <a:t> Tataouine, est une ville du sud-est de la Tunisie située à 531 kilomètres de Tunis. Chef-lieu du gouvernorat du même nom, elle constitue une municipalité comptant 66 924 habitants en 2014.</a:t>
            </a:r>
            <a:endParaRPr lang="fr-FR" dirty="0"/>
          </a:p>
        </p:txBody>
      </p:sp>
      <p:pic>
        <p:nvPicPr>
          <p:cNvPr id="6" name="Picture 2" descr="https://tse4.mm.bing.net/th?id=OIP.HbBRYYCnUxvRSmN7DLslhgE4DI&amp;pid=15.1&amp;P=0&amp;w=267&amp;h=172"/>
          <p:cNvPicPr>
            <a:picLocks noGrp="1" noChangeAspect="1" noChangeArrowheads="1"/>
          </p:cNvPicPr>
          <p:nvPr>
            <p:ph sz="quarter"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39952" y="1556792"/>
            <a:ext cx="4536503" cy="46085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74294702"/>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lenovo\Downloads\pixiz-10-12-2017-20-15-3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0"/>
            <a:ext cx="8568952" cy="67413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7214531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7467600" cy="1143000"/>
          </a:xfrm>
        </p:spPr>
        <p:style>
          <a:lnRef idx="1">
            <a:schemeClr val="accent1"/>
          </a:lnRef>
          <a:fillRef idx="2">
            <a:schemeClr val="accent1"/>
          </a:fillRef>
          <a:effectRef idx="1">
            <a:schemeClr val="accent1"/>
          </a:effectRef>
          <a:fontRef idx="minor">
            <a:schemeClr val="dk1"/>
          </a:fontRef>
        </p:style>
        <p:txBody>
          <a:bodyPr/>
          <a:lstStyle/>
          <a:p>
            <a:pPr algn="ctr"/>
            <a:r>
              <a:rPr lang="fr-FR" sz="6500" dirty="0" err="1" smtClean="0">
                <a:solidFill>
                  <a:srgbClr val="00B050"/>
                </a:solidFill>
                <a:effectLst>
                  <a:outerShdw blurRad="38100" dist="38100" dir="2700000" algn="tl">
                    <a:srgbClr val="000000">
                      <a:alpha val="43137"/>
                    </a:srgbClr>
                  </a:outerShdw>
                </a:effectLst>
                <a:latin typeface="Lucida Handwriting" panose="03010101010101010101" pitchFamily="66" charset="0"/>
                <a:ea typeface="+mn-ea"/>
                <a:cs typeface="+mn-cs"/>
              </a:rPr>
              <a:t>Kebili</a:t>
            </a:r>
            <a:endParaRPr lang="fr-FR" dirty="0"/>
          </a:p>
        </p:txBody>
      </p:sp>
      <p:sp>
        <p:nvSpPr>
          <p:cNvPr id="3" name="Espace réservé du contenu 2"/>
          <p:cNvSpPr>
            <a:spLocks noGrp="1"/>
          </p:cNvSpPr>
          <p:nvPr>
            <p:ph sz="quarter" idx="1"/>
          </p:nvPr>
        </p:nvSpPr>
        <p:spPr/>
        <p:style>
          <a:lnRef idx="2">
            <a:schemeClr val="dk1"/>
          </a:lnRef>
          <a:fillRef idx="1">
            <a:schemeClr val="lt1"/>
          </a:fillRef>
          <a:effectRef idx="0">
            <a:schemeClr val="dk1"/>
          </a:effectRef>
          <a:fontRef idx="minor">
            <a:schemeClr val="dk1"/>
          </a:fontRef>
        </p:style>
        <p:txBody>
          <a:bodyPr/>
          <a:lstStyle/>
          <a:p>
            <a:r>
              <a:rPr lang="fr-FR" dirty="0" err="1">
                <a:solidFill>
                  <a:srgbClr val="222222"/>
                </a:solidFill>
                <a:latin typeface="arial"/>
              </a:rPr>
              <a:t>Kébili</a:t>
            </a:r>
            <a:r>
              <a:rPr lang="fr-FR" dirty="0">
                <a:solidFill>
                  <a:srgbClr val="222222"/>
                </a:solidFill>
                <a:latin typeface="arial"/>
              </a:rPr>
              <a:t> est une ville du sud de la Tunisie, située à environ 500 kilomètres de Tunis, et le chef-lieu du gouvernorat du même nom. En 2014, sa population atteint 20 623 habitants.</a:t>
            </a:r>
            <a:endParaRPr lang="fr-FR" dirty="0"/>
          </a:p>
        </p:txBody>
      </p:sp>
      <p:pic>
        <p:nvPicPr>
          <p:cNvPr id="11266" name="Picture 2" descr="C:\Users\lenovo\Desktop\melek et malak\téléchargement (27).jpg"/>
          <p:cNvPicPr>
            <a:picLocks noGrp="1" noChangeAspect="1" noChangeArrowheads="1"/>
          </p:cNvPicPr>
          <p:nvPr>
            <p:ph sz="quarter"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99992" y="1556792"/>
            <a:ext cx="3960440" cy="4608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2416964961"/>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lenovo\Downloads\pixiz-10-12-2017-20-33-5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0"/>
            <a:ext cx="8712968" cy="67413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25666666"/>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fr-FR" sz="6500" dirty="0" smtClean="0">
                <a:solidFill>
                  <a:srgbClr val="00B050"/>
                </a:solidFill>
                <a:effectLst>
                  <a:outerShdw blurRad="38100" dist="38100" dir="2700000" algn="tl">
                    <a:srgbClr val="000000">
                      <a:alpha val="43137"/>
                    </a:srgbClr>
                  </a:outerShdw>
                </a:effectLst>
                <a:latin typeface="Lucida Handwriting" panose="03010101010101010101" pitchFamily="66" charset="0"/>
                <a:ea typeface="+mn-ea"/>
                <a:cs typeface="+mn-cs"/>
              </a:rPr>
              <a:t>Tozeur</a:t>
            </a:r>
            <a:endParaRPr lang="fr-FR" dirty="0"/>
          </a:p>
        </p:txBody>
      </p:sp>
      <p:sp>
        <p:nvSpPr>
          <p:cNvPr id="3" name="Espace réservé du contenu 2"/>
          <p:cNvSpPr>
            <a:spLocks noGrp="1"/>
          </p:cNvSpPr>
          <p:nvPr>
            <p:ph sz="quarter" idx="1"/>
          </p:nvPr>
        </p:nvSpPr>
        <p:spPr/>
        <p:style>
          <a:lnRef idx="2">
            <a:schemeClr val="dk1"/>
          </a:lnRef>
          <a:fillRef idx="1">
            <a:schemeClr val="lt1"/>
          </a:fillRef>
          <a:effectRef idx="0">
            <a:schemeClr val="dk1"/>
          </a:effectRef>
          <a:fontRef idx="minor">
            <a:schemeClr val="dk1"/>
          </a:fontRef>
        </p:style>
        <p:txBody>
          <a:bodyPr/>
          <a:lstStyle/>
          <a:p>
            <a:r>
              <a:rPr lang="fr-FR" dirty="0">
                <a:solidFill>
                  <a:srgbClr val="222222"/>
                </a:solidFill>
                <a:latin typeface="arial"/>
              </a:rPr>
              <a:t>Tozeur est une ville du </a:t>
            </a:r>
            <a:r>
              <a:rPr lang="fr-FR" dirty="0" err="1">
                <a:solidFill>
                  <a:srgbClr val="222222"/>
                </a:solidFill>
                <a:latin typeface="arial"/>
              </a:rPr>
              <a:t>Jérid</a:t>
            </a:r>
            <a:r>
              <a:rPr lang="fr-FR" dirty="0">
                <a:solidFill>
                  <a:srgbClr val="222222"/>
                </a:solidFill>
                <a:latin typeface="arial"/>
              </a:rPr>
              <a:t> tunisien et le chef-lieu du gouvernorat du même nom. Elle compte 37 365 habitants selon le recensement de 2014. Située au nord-ouest du Chott el-</a:t>
            </a:r>
            <a:r>
              <a:rPr lang="fr-FR" dirty="0" err="1">
                <a:solidFill>
                  <a:srgbClr val="222222"/>
                </a:solidFill>
                <a:latin typeface="arial"/>
              </a:rPr>
              <a:t>Jérid</a:t>
            </a:r>
            <a:r>
              <a:rPr lang="fr-FR" dirty="0">
                <a:solidFill>
                  <a:srgbClr val="222222"/>
                </a:solidFill>
                <a:latin typeface="arial"/>
              </a:rPr>
              <a:t>, elle se trouve à 450 kilomètres au sud-ouest de Tunis</a:t>
            </a:r>
            <a:r>
              <a:rPr lang="fr-FR" dirty="0" smtClean="0">
                <a:solidFill>
                  <a:srgbClr val="222222"/>
                </a:solidFill>
                <a:latin typeface="arial"/>
              </a:rPr>
              <a:t>.</a:t>
            </a:r>
          </a:p>
          <a:p>
            <a:endParaRPr lang="fr-FR" dirty="0"/>
          </a:p>
        </p:txBody>
      </p:sp>
      <p:pic>
        <p:nvPicPr>
          <p:cNvPr id="13314" name="Picture 2" descr="C:\Users\lenovo\Desktop\malak\téléchargement (7).jpg"/>
          <p:cNvPicPr>
            <a:picLocks noGrp="1" noChangeAspect="1" noChangeArrowheads="1"/>
          </p:cNvPicPr>
          <p:nvPr>
            <p:ph sz="quarter" idx="2"/>
          </p:nvPr>
        </p:nvPicPr>
        <p:blipFill>
          <a:blip r:embed="rId2" cstate="print">
            <a:extLst>
              <a:ext uri="{28A0092B-C50C-407E-A947-70E740481C1C}">
                <a14:useLocalDpi xmlns="" xmlns:a14="http://schemas.microsoft.com/office/drawing/2010/main" val="0"/>
              </a:ext>
            </a:extLst>
          </a:blip>
          <a:srcRect/>
          <a:stretch>
            <a:fillRect/>
          </a:stretch>
        </p:blipFill>
        <p:spPr bwMode="auto">
          <a:xfrm rot="445576">
            <a:off x="4499992" y="1844824"/>
            <a:ext cx="4032448" cy="38884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62478239"/>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fr-FR" sz="8000" dirty="0">
                <a:solidFill>
                  <a:srgbClr val="00B050"/>
                </a:solidFill>
                <a:effectLst>
                  <a:outerShdw blurRad="38100" dist="38100" dir="2700000" algn="tl">
                    <a:srgbClr val="000000">
                      <a:alpha val="43137"/>
                    </a:srgbClr>
                  </a:outerShdw>
                </a:effectLst>
                <a:latin typeface="Lucida Handwriting" panose="03010101010101010101" pitchFamily="66" charset="0"/>
              </a:rPr>
              <a:t>Tunis</a:t>
            </a:r>
            <a:r>
              <a:rPr lang="fr-FR" sz="8000" dirty="0">
                <a:solidFill>
                  <a:srgbClr val="92D050"/>
                </a:solidFill>
                <a:effectLst>
                  <a:outerShdw blurRad="38100" dist="38100" dir="2700000" algn="tl">
                    <a:srgbClr val="000000">
                      <a:alpha val="43137"/>
                    </a:srgbClr>
                  </a:outerShdw>
                </a:effectLst>
                <a:latin typeface="Lucida Handwriting" panose="03010101010101010101" pitchFamily="66" charset="0"/>
              </a:rPr>
              <a:t> </a:t>
            </a:r>
            <a:r>
              <a:rPr lang="fr-FR" sz="8000" dirty="0" smtClean="0">
                <a:solidFill>
                  <a:srgbClr val="92D050"/>
                </a:solidFill>
                <a:effectLst>
                  <a:outerShdw blurRad="38100" dist="38100" dir="2700000" algn="tl">
                    <a:srgbClr val="000000">
                      <a:alpha val="43137"/>
                    </a:srgbClr>
                  </a:outerShdw>
                </a:effectLst>
                <a:latin typeface="Lucida Handwriting" panose="03010101010101010101" pitchFamily="66" charset="0"/>
              </a:rPr>
              <a:t>  </a:t>
            </a:r>
            <a:endParaRPr lang="fr-FR" dirty="0"/>
          </a:p>
        </p:txBody>
      </p:sp>
      <p:sp>
        <p:nvSpPr>
          <p:cNvPr id="5" name="Espace réservé du contenu 4"/>
          <p:cNvSpPr>
            <a:spLocks noGrp="1"/>
          </p:cNvSpPr>
          <p:nvPr>
            <p:ph sz="quarter" idx="1"/>
          </p:nvPr>
        </p:nvSpPr>
        <p:spPr>
          <a:xfrm>
            <a:off x="323528" y="1426192"/>
            <a:ext cx="3657600" cy="4709120"/>
          </a:xfrm>
        </p:spPr>
        <p:style>
          <a:lnRef idx="2">
            <a:schemeClr val="dk1"/>
          </a:lnRef>
          <a:fillRef idx="1">
            <a:schemeClr val="lt1"/>
          </a:fillRef>
          <a:effectRef idx="0">
            <a:schemeClr val="dk1"/>
          </a:effectRef>
          <a:fontRef idx="minor">
            <a:schemeClr val="dk1"/>
          </a:fontRef>
        </p:style>
        <p:txBody>
          <a:bodyPr/>
          <a:lstStyle/>
          <a:p>
            <a:pPr marL="0" lvl="0" indent="0" algn="just">
              <a:buClr>
                <a:srgbClr val="31B6FD"/>
              </a:buClr>
              <a:buNone/>
            </a:pPr>
            <a:r>
              <a:rPr lang="fr-FR" sz="3600" u="sng" dirty="0">
                <a:solidFill>
                  <a:prstClr val="black"/>
                </a:solidFill>
              </a:rPr>
              <a:t>Tunis</a:t>
            </a:r>
            <a:r>
              <a:rPr lang="fr-FR" sz="3600" dirty="0">
                <a:solidFill>
                  <a:prstClr val="black"/>
                </a:solidFill>
              </a:rPr>
              <a:t> est la capitale de la Tunisie et le lieu du gouvernorat du même nom depuis sa création en 1956. </a:t>
            </a:r>
          </a:p>
          <a:p>
            <a:endParaRPr lang="fr-FR" dirty="0"/>
          </a:p>
        </p:txBody>
      </p:sp>
      <p:pic>
        <p:nvPicPr>
          <p:cNvPr id="7" name="Picture 6" descr="Résultat de recherche d'images pour &quot;tunis carte&quot;"/>
          <p:cNvPicPr>
            <a:picLocks noGrp="1" noChangeAspect="1" noChangeArrowheads="1"/>
          </p:cNvPicPr>
          <p:nvPr>
            <p:ph sz="quarter"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83968" y="1484784"/>
            <a:ext cx="3690295" cy="462825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4428371" y="3275112"/>
            <a:ext cx="287258" cy="307777"/>
          </a:xfrm>
          <a:prstGeom prst="rect">
            <a:avLst/>
          </a:prstGeom>
        </p:spPr>
        <p:txBody>
          <a:bodyPr wrap="none">
            <a:spAutoFit/>
          </a:bodyPr>
          <a:lstStyle/>
          <a:p>
            <a:pPr lvl="0" algn="ctr"/>
            <a:fld id="{03B475D3-4CB9-4901-8DA0-42AE96B2D509}" type="slidenum">
              <a:rPr lang="fr-FR" sz="1400" b="1">
                <a:solidFill>
                  <a:srgbClr val="FFFFFF"/>
                </a:solidFill>
              </a:rPr>
              <a:pPr lvl="0" algn="ctr"/>
              <a:t>3</a:t>
            </a:fld>
            <a:endParaRPr lang="fr-FR" sz="1400" b="1" dirty="0">
              <a:solidFill>
                <a:srgbClr val="FFFFFF"/>
              </a:solidFill>
            </a:endParaRPr>
          </a:p>
        </p:txBody>
      </p:sp>
      <p:sp>
        <p:nvSpPr>
          <p:cNvPr id="10" name="Rectangle 9"/>
          <p:cNvSpPr/>
          <p:nvPr/>
        </p:nvSpPr>
        <p:spPr>
          <a:xfrm>
            <a:off x="4428371" y="3275112"/>
            <a:ext cx="287258" cy="307777"/>
          </a:xfrm>
          <a:prstGeom prst="rect">
            <a:avLst/>
          </a:prstGeom>
        </p:spPr>
        <p:txBody>
          <a:bodyPr wrap="none">
            <a:spAutoFit/>
          </a:bodyPr>
          <a:lstStyle/>
          <a:p>
            <a:pPr lvl="0" algn="ctr"/>
            <a:fld id="{03B475D3-4CB9-4901-8DA0-42AE96B2D509}" type="slidenum">
              <a:rPr lang="fr-FR" sz="1400" b="1">
                <a:solidFill>
                  <a:srgbClr val="FFFFFF"/>
                </a:solidFill>
              </a:rPr>
              <a:pPr lvl="0" algn="ctr"/>
              <a:t>3</a:t>
            </a:fld>
            <a:endParaRPr lang="fr-FR" sz="1400" b="1" dirty="0">
              <a:solidFill>
                <a:srgbClr val="FFFFFF"/>
              </a:solidFill>
            </a:endParaRPr>
          </a:p>
        </p:txBody>
      </p:sp>
      <p:sp>
        <p:nvSpPr>
          <p:cNvPr id="11" name="Rectangle 10"/>
          <p:cNvSpPr/>
          <p:nvPr/>
        </p:nvSpPr>
        <p:spPr>
          <a:xfrm>
            <a:off x="4428371" y="3275112"/>
            <a:ext cx="287258" cy="307777"/>
          </a:xfrm>
          <a:prstGeom prst="rect">
            <a:avLst/>
          </a:prstGeom>
        </p:spPr>
        <p:txBody>
          <a:bodyPr wrap="none">
            <a:spAutoFit/>
          </a:bodyPr>
          <a:lstStyle/>
          <a:p>
            <a:pPr lvl="0" algn="ctr"/>
            <a:fld id="{03B475D3-4CB9-4901-8DA0-42AE96B2D509}" type="slidenum">
              <a:rPr lang="fr-FR" sz="1400" b="1">
                <a:solidFill>
                  <a:srgbClr val="FFFFFF"/>
                </a:solidFill>
              </a:rPr>
              <a:pPr lvl="0" algn="ctr"/>
              <a:t>3</a:t>
            </a:fld>
            <a:endParaRPr lang="fr-FR" sz="1400" b="1" dirty="0">
              <a:solidFill>
                <a:srgbClr val="FFFFFF"/>
              </a:solidFill>
            </a:endParaRPr>
          </a:p>
        </p:txBody>
      </p:sp>
      <p:sp>
        <p:nvSpPr>
          <p:cNvPr id="12" name="Rectangle 11"/>
          <p:cNvSpPr/>
          <p:nvPr/>
        </p:nvSpPr>
        <p:spPr>
          <a:xfrm>
            <a:off x="8316416" y="5805264"/>
            <a:ext cx="287258" cy="307777"/>
          </a:xfrm>
          <a:prstGeom prst="rect">
            <a:avLst/>
          </a:prstGeom>
        </p:spPr>
        <p:txBody>
          <a:bodyPr wrap="none">
            <a:spAutoFit/>
          </a:bodyPr>
          <a:lstStyle/>
          <a:p>
            <a:pPr lvl="0" algn="ctr"/>
            <a:fld id="{03B475D3-4CB9-4901-8DA0-42AE96B2D509}" type="slidenum">
              <a:rPr lang="fr-FR" sz="1400" b="1">
                <a:solidFill>
                  <a:srgbClr val="FFFFFF"/>
                </a:solidFill>
              </a:rPr>
              <a:pPr lvl="0" algn="ctr"/>
              <a:t>3</a:t>
            </a:fld>
            <a:endParaRPr lang="fr-FR" sz="1400" b="1" dirty="0">
              <a:solidFill>
                <a:srgbClr val="FFFFFF"/>
              </a:solidFill>
            </a:endParaRPr>
          </a:p>
        </p:txBody>
      </p:sp>
    </p:spTree>
    <p:extLst>
      <p:ext uri="{BB962C8B-B14F-4D97-AF65-F5344CB8AC3E}">
        <p14:creationId xmlns="" xmlns:p14="http://schemas.microsoft.com/office/powerpoint/2010/main" val="1844268689"/>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lenovo\Downloads\pixiz-10-12-2017-20-51-0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116632"/>
            <a:ext cx="8496944" cy="67413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74203731"/>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fr-FR" sz="6500" dirty="0" smtClean="0">
                <a:solidFill>
                  <a:srgbClr val="00B050"/>
                </a:solidFill>
                <a:effectLst>
                  <a:outerShdw blurRad="38100" dist="38100" dir="2700000" algn="tl">
                    <a:srgbClr val="000000">
                      <a:alpha val="43137"/>
                    </a:srgbClr>
                  </a:outerShdw>
                </a:effectLst>
                <a:latin typeface="Lucida Handwriting" panose="03010101010101010101" pitchFamily="66" charset="0"/>
                <a:ea typeface="+mn-ea"/>
                <a:cs typeface="+mn-cs"/>
              </a:rPr>
              <a:t>Gafsa</a:t>
            </a:r>
            <a:endParaRPr lang="fr-FR" dirty="0"/>
          </a:p>
        </p:txBody>
      </p:sp>
      <p:sp>
        <p:nvSpPr>
          <p:cNvPr id="3" name="Espace réservé du contenu 2"/>
          <p:cNvSpPr>
            <a:spLocks noGrp="1"/>
          </p:cNvSpPr>
          <p:nvPr>
            <p:ph sz="quarter" idx="1"/>
          </p:nvPr>
        </p:nvSpPr>
        <p:spPr/>
        <p:style>
          <a:lnRef idx="2">
            <a:schemeClr val="dk1"/>
          </a:lnRef>
          <a:fillRef idx="1">
            <a:schemeClr val="lt1"/>
          </a:fillRef>
          <a:effectRef idx="0">
            <a:schemeClr val="dk1"/>
          </a:effectRef>
          <a:fontRef idx="minor">
            <a:schemeClr val="dk1"/>
          </a:fontRef>
        </p:style>
        <p:txBody>
          <a:bodyPr/>
          <a:lstStyle/>
          <a:p>
            <a:r>
              <a:rPr lang="fr-FR" dirty="0">
                <a:solidFill>
                  <a:srgbClr val="222222"/>
                </a:solidFill>
                <a:latin typeface="arial"/>
              </a:rPr>
              <a:t>Gafsa est une ville du sud-ouest de la Tunisie et le chef-lieu du gouvernorat du même nom. La municipalité abrite une population de 95 242 habitants selon le recensement de 2014 mais son </a:t>
            </a:r>
            <a:r>
              <a:rPr lang="fr-FR" dirty="0" smtClean="0">
                <a:solidFill>
                  <a:srgbClr val="222222"/>
                </a:solidFill>
                <a:latin typeface="arial"/>
              </a:rPr>
              <a:t>agglomération</a:t>
            </a:r>
            <a:endParaRPr lang="fr-FR" dirty="0"/>
          </a:p>
        </p:txBody>
      </p:sp>
      <p:pic>
        <p:nvPicPr>
          <p:cNvPr id="6" name="Picture 2" descr="https://tse3.mm.bing.net/th?id=OIP.vtUVc-FeaR88jDfHyOBpbwDhEs&amp;pid=15.1&amp;P=0&amp;w=300&amp;h=300"/>
          <p:cNvPicPr>
            <a:picLocks noGrp="1" noChangeAspect="1" noChangeArrowheads="1"/>
          </p:cNvPicPr>
          <p:nvPr>
            <p:ph sz="quarter" idx="2"/>
          </p:nvPr>
        </p:nvPicPr>
        <p:blipFill>
          <a:blip r:embed="rId2" cstate="print">
            <a:extLst>
              <a:ext uri="{28A0092B-C50C-407E-A947-70E740481C1C}">
                <a14:useLocalDpi xmlns="" xmlns:a14="http://schemas.microsoft.com/office/drawing/2010/main" val="0"/>
              </a:ext>
            </a:extLst>
          </a:blip>
          <a:stretch>
            <a:fillRect/>
          </a:stretch>
        </p:blipFill>
        <p:spPr bwMode="auto">
          <a:xfrm>
            <a:off x="5070475" y="2514600"/>
            <a:ext cx="2057400" cy="2743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63297570"/>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lenovo\Downloads\pixiz-10-12-2017-21-04-1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116632"/>
            <a:ext cx="8640960" cy="67413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09507990"/>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fr-FR" sz="6500" dirty="0" smtClean="0">
                <a:solidFill>
                  <a:srgbClr val="00B050"/>
                </a:solidFill>
                <a:effectLst>
                  <a:outerShdw blurRad="38100" dist="38100" dir="2700000" algn="tl">
                    <a:srgbClr val="000000">
                      <a:alpha val="43137"/>
                    </a:srgbClr>
                  </a:outerShdw>
                </a:effectLst>
                <a:latin typeface="Lucida Handwriting" panose="03010101010101010101" pitchFamily="66" charset="0"/>
                <a:ea typeface="+mn-ea"/>
                <a:cs typeface="+mn-cs"/>
              </a:rPr>
              <a:t>Sidi </a:t>
            </a:r>
            <a:r>
              <a:rPr lang="fr-FR" sz="6500" dirty="0" err="1" smtClean="0">
                <a:solidFill>
                  <a:srgbClr val="00B050"/>
                </a:solidFill>
                <a:effectLst>
                  <a:outerShdw blurRad="38100" dist="38100" dir="2700000" algn="tl">
                    <a:srgbClr val="000000">
                      <a:alpha val="43137"/>
                    </a:srgbClr>
                  </a:outerShdw>
                </a:effectLst>
                <a:latin typeface="Lucida Handwriting" panose="03010101010101010101" pitchFamily="66" charset="0"/>
                <a:ea typeface="+mn-ea"/>
                <a:cs typeface="+mn-cs"/>
              </a:rPr>
              <a:t>bouzid</a:t>
            </a:r>
            <a:endParaRPr lang="fr-FR" dirty="0"/>
          </a:p>
        </p:txBody>
      </p:sp>
      <p:sp>
        <p:nvSpPr>
          <p:cNvPr id="3" name="Espace réservé du contenu 2"/>
          <p:cNvSpPr>
            <a:spLocks noGrp="1"/>
          </p:cNvSpPr>
          <p:nvPr>
            <p:ph sz="quarter" idx="1"/>
          </p:nvPr>
        </p:nvSpPr>
        <p:spPr/>
        <p:txBody>
          <a:bodyPr/>
          <a:lstStyle/>
          <a:p>
            <a:r>
              <a:rPr lang="fr-FR" dirty="0">
                <a:solidFill>
                  <a:srgbClr val="222222"/>
                </a:solidFill>
                <a:latin typeface="arial"/>
              </a:rPr>
              <a:t>Sidi Bouzid, également appelé Sidi Bou </a:t>
            </a:r>
            <a:r>
              <a:rPr lang="fr-FR" dirty="0" err="1">
                <a:solidFill>
                  <a:srgbClr val="222222"/>
                </a:solidFill>
                <a:latin typeface="arial"/>
              </a:rPr>
              <a:t>Zid</a:t>
            </a:r>
            <a:r>
              <a:rPr lang="fr-FR" dirty="0">
                <a:solidFill>
                  <a:srgbClr val="222222"/>
                </a:solidFill>
                <a:latin typeface="arial"/>
              </a:rPr>
              <a:t> ou </a:t>
            </a:r>
            <a:r>
              <a:rPr lang="fr-FR" dirty="0" err="1">
                <a:solidFill>
                  <a:srgbClr val="222222"/>
                </a:solidFill>
                <a:latin typeface="arial"/>
              </a:rPr>
              <a:t>Sīdī</a:t>
            </a:r>
            <a:r>
              <a:rPr lang="fr-FR" dirty="0">
                <a:solidFill>
                  <a:srgbClr val="222222"/>
                </a:solidFill>
                <a:latin typeface="arial"/>
              </a:rPr>
              <a:t> </a:t>
            </a:r>
            <a:r>
              <a:rPr lang="fr-FR" dirty="0" err="1">
                <a:solidFill>
                  <a:srgbClr val="222222"/>
                </a:solidFill>
                <a:latin typeface="arial"/>
              </a:rPr>
              <a:t>Bū</a:t>
            </a:r>
            <a:r>
              <a:rPr lang="fr-FR" dirty="0">
                <a:solidFill>
                  <a:srgbClr val="222222"/>
                </a:solidFill>
                <a:latin typeface="arial"/>
              </a:rPr>
              <a:t> </a:t>
            </a:r>
            <a:r>
              <a:rPr lang="fr-FR" dirty="0" err="1">
                <a:solidFill>
                  <a:srgbClr val="222222"/>
                </a:solidFill>
                <a:latin typeface="arial"/>
              </a:rPr>
              <a:t>Zayd</a:t>
            </a:r>
            <a:r>
              <a:rPr lang="fr-FR" dirty="0">
                <a:solidFill>
                  <a:srgbClr val="222222"/>
                </a:solidFill>
                <a:latin typeface="arial"/>
              </a:rPr>
              <a:t>, est une ville du centre de la Tunisie, chef-lieu du gouvernorat du même nom.</a:t>
            </a:r>
            <a:endParaRPr lang="fr-FR" dirty="0"/>
          </a:p>
        </p:txBody>
      </p:sp>
      <p:pic>
        <p:nvPicPr>
          <p:cNvPr id="6" name="Picture 4" descr="https://ichef.bbci.co.uk/news/1024/media/images/57391000/jpg/_57391456_013544094-1.jpg"/>
          <p:cNvPicPr>
            <a:picLocks noGrp="1" noChangeAspect="1" noChangeArrowheads="1"/>
          </p:cNvPicPr>
          <p:nvPr>
            <p:ph sz="quarter" idx="2"/>
          </p:nvPr>
        </p:nvPicPr>
        <p:blipFill>
          <a:blip r:embed="rId2" cstate="print">
            <a:extLst>
              <a:ext uri="{28A0092B-C50C-407E-A947-70E740481C1C}">
                <a14:useLocalDpi xmlns="" xmlns:a14="http://schemas.microsoft.com/office/drawing/2010/main" val="0"/>
              </a:ext>
            </a:extLst>
          </a:blip>
          <a:stretch>
            <a:fillRect/>
          </a:stretch>
        </p:blipFill>
        <p:spPr bwMode="auto">
          <a:xfrm>
            <a:off x="4270375" y="2857500"/>
            <a:ext cx="3657600" cy="2057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57235595"/>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lenovo\Desktop\melek et malak\pixiz-10-12-2017-21-17-4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728" y="0"/>
            <a:ext cx="8640960" cy="67413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72886487"/>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332656"/>
            <a:ext cx="7467600" cy="1143000"/>
          </a:xfrm>
        </p:spPr>
        <p:style>
          <a:lnRef idx="1">
            <a:schemeClr val="accent1"/>
          </a:lnRef>
          <a:fillRef idx="2">
            <a:schemeClr val="accent1"/>
          </a:fillRef>
          <a:effectRef idx="1">
            <a:schemeClr val="accent1"/>
          </a:effectRef>
          <a:fontRef idx="minor">
            <a:schemeClr val="dk1"/>
          </a:fontRef>
        </p:style>
        <p:txBody>
          <a:bodyPr/>
          <a:lstStyle/>
          <a:p>
            <a:pPr algn="ctr"/>
            <a:r>
              <a:rPr lang="fr-FR" sz="6500" dirty="0" smtClean="0">
                <a:solidFill>
                  <a:srgbClr val="00B050"/>
                </a:solidFill>
                <a:effectLst>
                  <a:outerShdw blurRad="38100" dist="38100" dir="2700000" algn="tl">
                    <a:srgbClr val="000000">
                      <a:alpha val="43137"/>
                    </a:srgbClr>
                  </a:outerShdw>
                </a:effectLst>
                <a:latin typeface="Lucida Handwriting" panose="03010101010101010101" pitchFamily="66" charset="0"/>
                <a:ea typeface="+mn-ea"/>
                <a:cs typeface="+mn-cs"/>
              </a:rPr>
              <a:t>Kasserine</a:t>
            </a:r>
            <a:endParaRPr lang="fr-FR" dirty="0"/>
          </a:p>
        </p:txBody>
      </p:sp>
      <p:sp>
        <p:nvSpPr>
          <p:cNvPr id="3" name="Espace réservé du contenu 2"/>
          <p:cNvSpPr>
            <a:spLocks noGrp="1"/>
          </p:cNvSpPr>
          <p:nvPr>
            <p:ph sz="quarter" idx="1"/>
          </p:nvPr>
        </p:nvSpPr>
        <p:spPr/>
        <p:style>
          <a:lnRef idx="2">
            <a:schemeClr val="dk1"/>
          </a:lnRef>
          <a:fillRef idx="1">
            <a:schemeClr val="lt1"/>
          </a:fillRef>
          <a:effectRef idx="0">
            <a:schemeClr val="dk1"/>
          </a:effectRef>
          <a:fontRef idx="minor">
            <a:schemeClr val="dk1"/>
          </a:fontRef>
        </p:style>
        <p:txBody>
          <a:bodyPr/>
          <a:lstStyle/>
          <a:p>
            <a:r>
              <a:rPr lang="fr-FR" dirty="0">
                <a:solidFill>
                  <a:srgbClr val="222222"/>
                </a:solidFill>
                <a:latin typeface="arial"/>
              </a:rPr>
              <a:t>Kasserine est une ville située au centre-ouest de la Tunisie ; elle est le chef-lieu du gouvernorat du même nom</a:t>
            </a:r>
            <a:endParaRPr lang="fr-FR" dirty="0"/>
          </a:p>
        </p:txBody>
      </p:sp>
      <p:pic>
        <p:nvPicPr>
          <p:cNvPr id="8" name="Picture 2" descr="https://tse3.mm.bing.net/th?id=OIP.xKhtwnYJPUIL3jes7zlgTwEsDN&amp;pid=15.1&amp;P=0&amp;w=287&amp;h=197"/>
          <p:cNvPicPr>
            <a:picLocks noGrp="1" noChangeAspect="1" noChangeArrowheads="1"/>
          </p:cNvPicPr>
          <p:nvPr>
            <p:ph sz="quarter" idx="2"/>
          </p:nvPr>
        </p:nvPicPr>
        <p:blipFill>
          <a:blip r:embed="rId2" cstate="print">
            <a:extLst>
              <a:ext uri="{28A0092B-C50C-407E-A947-70E740481C1C}">
                <a14:useLocalDpi xmlns="" xmlns:a14="http://schemas.microsoft.com/office/drawing/2010/main" val="0"/>
              </a:ext>
            </a:extLst>
          </a:blip>
          <a:stretch>
            <a:fillRect/>
          </a:stretch>
        </p:blipFill>
        <p:spPr bwMode="auto">
          <a:xfrm>
            <a:off x="4732337" y="2947987"/>
            <a:ext cx="2733675" cy="18764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96751775"/>
      </p:ext>
    </p:extLst>
  </p:cSld>
  <p:clrMapOvr>
    <a:masterClrMapping/>
  </p:clrMapOvr>
  <p:transition spd="slow">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C:\Users\lenovo\Desktop\malak\pixiz-10-12-2017-21-31-4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716" y="98500"/>
            <a:ext cx="8718748" cy="67413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15566998"/>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260648"/>
            <a:ext cx="7467600" cy="1143000"/>
          </a:xfrm>
        </p:spPr>
        <p:style>
          <a:lnRef idx="1">
            <a:schemeClr val="accent1"/>
          </a:lnRef>
          <a:fillRef idx="2">
            <a:schemeClr val="accent1"/>
          </a:fillRef>
          <a:effectRef idx="1">
            <a:schemeClr val="accent1"/>
          </a:effectRef>
          <a:fontRef idx="minor">
            <a:schemeClr val="dk1"/>
          </a:fontRef>
        </p:style>
        <p:txBody>
          <a:bodyPr/>
          <a:lstStyle/>
          <a:p>
            <a:pPr algn="ctr"/>
            <a:r>
              <a:rPr lang="fr-FR" sz="6500" dirty="0" smtClean="0">
                <a:solidFill>
                  <a:srgbClr val="00B050"/>
                </a:solidFill>
                <a:effectLst>
                  <a:outerShdw blurRad="38100" dist="38100" dir="2700000" algn="tl">
                    <a:srgbClr val="000000">
                      <a:alpha val="43137"/>
                    </a:srgbClr>
                  </a:outerShdw>
                </a:effectLst>
                <a:latin typeface="Lucida Handwriting" panose="03010101010101010101" pitchFamily="66" charset="0"/>
                <a:ea typeface="+mn-ea"/>
                <a:cs typeface="+mn-cs"/>
              </a:rPr>
              <a:t>Kairouan</a:t>
            </a:r>
            <a:endParaRPr lang="fr-FR" dirty="0"/>
          </a:p>
        </p:txBody>
      </p:sp>
      <p:sp>
        <p:nvSpPr>
          <p:cNvPr id="3" name="Espace réservé du contenu 2"/>
          <p:cNvSpPr>
            <a:spLocks noGrp="1"/>
          </p:cNvSpPr>
          <p:nvPr>
            <p:ph sz="quarter" idx="1"/>
          </p:nvPr>
        </p:nvSpPr>
        <p:spPr/>
        <p:style>
          <a:lnRef idx="2">
            <a:schemeClr val="dk1"/>
          </a:lnRef>
          <a:fillRef idx="1">
            <a:schemeClr val="lt1"/>
          </a:fillRef>
          <a:effectRef idx="0">
            <a:schemeClr val="dk1"/>
          </a:effectRef>
          <a:fontRef idx="minor">
            <a:schemeClr val="dk1"/>
          </a:fontRef>
        </p:style>
        <p:txBody>
          <a:bodyPr/>
          <a:lstStyle/>
          <a:p>
            <a:r>
              <a:rPr lang="fr-FR" dirty="0">
                <a:solidFill>
                  <a:srgbClr val="222222"/>
                </a:solidFill>
                <a:latin typeface="arial"/>
              </a:rPr>
              <a:t>Kairouan est une ville du centre de la Tunisie et le chef-lieu du gouvernorat du même nom. Elle se situe à 150 kilomètres au sud-ouest de Tunis et cinquante kilomètres à l'ouest de Sousse</a:t>
            </a:r>
            <a:endParaRPr lang="fr-FR" dirty="0"/>
          </a:p>
        </p:txBody>
      </p:sp>
      <p:pic>
        <p:nvPicPr>
          <p:cNvPr id="6" name="Picture 2" descr="https://tse2.mm.bing.net/th?id=OIP.9JwU3-Kmf4bLLLm_OVWDcgEsC-&amp;pid=15.1&amp;P=0&amp;w=261&amp;h=166"/>
          <p:cNvPicPr>
            <a:picLocks noGrp="1" noChangeAspect="1" noChangeArrowheads="1"/>
          </p:cNvPicPr>
          <p:nvPr>
            <p:ph sz="quarter"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99992" y="1556792"/>
            <a:ext cx="3456384" cy="46085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92900182"/>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Résultat de recherche d'images pour &quot;kairouan&quot;"/>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9459" name="Picture 3" descr="C:\Users\lenovo\Desktop\malak\téléchargement (2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575" y="7938"/>
            <a:ext cx="8592889" cy="68500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77695071"/>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fr-FR" sz="6500" dirty="0" err="1" smtClean="0">
                <a:solidFill>
                  <a:srgbClr val="00B050"/>
                </a:solidFill>
                <a:effectLst>
                  <a:outerShdw blurRad="38100" dist="38100" dir="2700000" algn="tl">
                    <a:srgbClr val="000000">
                      <a:alpha val="43137"/>
                    </a:srgbClr>
                  </a:outerShdw>
                </a:effectLst>
                <a:latin typeface="Lucida Handwriting" panose="03010101010101010101" pitchFamily="66" charset="0"/>
                <a:ea typeface="+mn-ea"/>
                <a:cs typeface="+mn-cs"/>
              </a:rPr>
              <a:t>Siliana</a:t>
            </a:r>
            <a:endParaRPr lang="fr-FR" dirty="0"/>
          </a:p>
        </p:txBody>
      </p:sp>
      <p:sp>
        <p:nvSpPr>
          <p:cNvPr id="3" name="Espace réservé du contenu 2"/>
          <p:cNvSpPr>
            <a:spLocks noGrp="1"/>
          </p:cNvSpPr>
          <p:nvPr>
            <p:ph sz="quarter" idx="1"/>
          </p:nvPr>
        </p:nvSpPr>
        <p:spPr>
          <a:xfrm rot="21308547">
            <a:off x="510536" y="1847458"/>
            <a:ext cx="3657600" cy="4572000"/>
          </a:xfrm>
        </p:spPr>
        <p:style>
          <a:lnRef idx="2">
            <a:schemeClr val="dk1"/>
          </a:lnRef>
          <a:fillRef idx="1">
            <a:schemeClr val="lt1"/>
          </a:fillRef>
          <a:effectRef idx="0">
            <a:schemeClr val="dk1"/>
          </a:effectRef>
          <a:fontRef idx="minor">
            <a:schemeClr val="dk1"/>
          </a:fontRef>
        </p:style>
        <p:txBody>
          <a:bodyPr/>
          <a:lstStyle/>
          <a:p>
            <a:r>
              <a:rPr lang="fr-FR" dirty="0"/>
              <a:t>Le gouvernorat de </a:t>
            </a:r>
            <a:r>
              <a:rPr lang="fr-FR" dirty="0" err="1"/>
              <a:t>Siliana</a:t>
            </a:r>
            <a:r>
              <a:rPr lang="fr-FR" dirty="0"/>
              <a:t>, créé le 5 juin 1974, est l'un des 24 gouvernorats de la Tunisie. Il est situé dans le nord-ouest du pays et couvre une superficie de 4 642 km², soit 2,8 % de la superficie du pays.</a:t>
            </a:r>
          </a:p>
        </p:txBody>
      </p:sp>
      <p:pic>
        <p:nvPicPr>
          <p:cNvPr id="6" name="Picture 2" descr="https://tse4.mm.bing.net/th?id=OIP.rChiZQN9I9uHRR6SiYAg8wEsC2&amp;pid=15.1&amp;P=0&amp;w=282&amp;h=172"/>
          <p:cNvPicPr>
            <a:picLocks noGrp="1" noChangeAspect="1" noChangeArrowheads="1"/>
          </p:cNvPicPr>
          <p:nvPr>
            <p:ph sz="quarter" idx="2"/>
          </p:nvPr>
        </p:nvPicPr>
        <p:blipFill>
          <a:blip r:embed="rId3" cstate="print">
            <a:extLst>
              <a:ext uri="{28A0092B-C50C-407E-A947-70E740481C1C}">
                <a14:useLocalDpi xmlns="" xmlns:a14="http://schemas.microsoft.com/office/drawing/2010/main" val="0"/>
              </a:ext>
            </a:extLst>
          </a:blip>
          <a:stretch>
            <a:fillRect/>
          </a:stretch>
        </p:blipFill>
        <p:spPr bwMode="auto">
          <a:xfrm>
            <a:off x="4756150" y="3067050"/>
            <a:ext cx="2686050" cy="16383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11164069"/>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fr-FR" sz="7200" dirty="0">
                <a:solidFill>
                  <a:srgbClr val="00B050"/>
                </a:solidFill>
                <a:effectLst>
                  <a:outerShdw blurRad="38100" dist="38100" dir="2700000" algn="tl">
                    <a:srgbClr val="000000">
                      <a:alpha val="43137"/>
                    </a:srgbClr>
                  </a:outerShdw>
                </a:effectLst>
                <a:latin typeface="Lucida Handwriting" panose="03010101010101010101" pitchFamily="66" charset="0"/>
              </a:rPr>
              <a:t>Tunis</a:t>
            </a:r>
            <a:r>
              <a:rPr lang="fr-FR" sz="7200" dirty="0">
                <a:solidFill>
                  <a:srgbClr val="92D050"/>
                </a:solidFill>
                <a:effectLst>
                  <a:outerShdw blurRad="38100" dist="38100" dir="2700000" algn="tl">
                    <a:srgbClr val="000000">
                      <a:alpha val="43137"/>
                    </a:srgbClr>
                  </a:outerShdw>
                </a:effectLst>
                <a:latin typeface="Lucida Handwriting" panose="03010101010101010101" pitchFamily="66" charset="0"/>
              </a:rPr>
              <a:t> </a:t>
            </a:r>
            <a:endParaRPr lang="fr-FR" dirty="0"/>
          </a:p>
        </p:txBody>
      </p:sp>
      <p:sp>
        <p:nvSpPr>
          <p:cNvPr id="3" name="Espace réservé du contenu 2"/>
          <p:cNvSpPr>
            <a:spLocks noGrp="1"/>
          </p:cNvSpPr>
          <p:nvPr>
            <p:ph sz="quarter" idx="1"/>
          </p:nvPr>
        </p:nvSpPr>
        <p:spPr>
          <a:xfrm>
            <a:off x="467544" y="1628800"/>
            <a:ext cx="3657600" cy="4277072"/>
          </a:xfrm>
        </p:spPr>
        <p:style>
          <a:lnRef idx="2">
            <a:schemeClr val="dk1"/>
          </a:lnRef>
          <a:fillRef idx="1">
            <a:schemeClr val="lt1"/>
          </a:fillRef>
          <a:effectRef idx="0">
            <a:schemeClr val="dk1"/>
          </a:effectRef>
          <a:fontRef idx="minor">
            <a:schemeClr val="dk1"/>
          </a:fontRef>
        </p:style>
        <p:txBody>
          <a:bodyPr>
            <a:normAutofit/>
          </a:bodyPr>
          <a:lstStyle/>
          <a:p>
            <a:pPr marL="0" lvl="0" indent="0" algn="just">
              <a:buClr>
                <a:srgbClr val="31B6FD"/>
              </a:buClr>
              <a:buNone/>
            </a:pPr>
            <a:r>
              <a:rPr lang="fr-FR" dirty="0">
                <a:solidFill>
                  <a:prstClr val="black"/>
                </a:solidFill>
              </a:rPr>
              <a:t>Située au nord du pays, au fond du golfe de Tunis dont elle est séparée par le lac de Tunis, la cité s’étend sur la plaine côtière et les collines avoisinantes. </a:t>
            </a:r>
          </a:p>
          <a:p>
            <a:pPr lvl="0">
              <a:buClr>
                <a:srgbClr val="98C723"/>
              </a:buClr>
            </a:pPr>
            <a:endParaRPr lang="fr-FR" dirty="0">
              <a:solidFill>
                <a:prstClr val="black"/>
              </a:solidFill>
            </a:endParaRPr>
          </a:p>
          <a:p>
            <a:endParaRPr lang="fr-FR" dirty="0"/>
          </a:p>
        </p:txBody>
      </p:sp>
      <p:pic>
        <p:nvPicPr>
          <p:cNvPr id="1026" name="Picture 2" descr="C:\Users\lenovo\Desktop\melek\th.jpg"/>
          <p:cNvPicPr>
            <a:picLocks noGrp="1" noChangeAspect="1" noChangeArrowheads="1"/>
          </p:cNvPicPr>
          <p:nvPr>
            <p:ph sz="quarter" idx="2"/>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55976" y="1700808"/>
            <a:ext cx="3888431" cy="4104456"/>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22314305"/>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lenovo\Downloads\pixiz-10-12-2017-22-00-3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116632"/>
            <a:ext cx="8640960" cy="67413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81227729"/>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fr-FR" sz="6500" dirty="0" smtClean="0">
                <a:solidFill>
                  <a:srgbClr val="00B050"/>
                </a:solidFill>
                <a:effectLst>
                  <a:outerShdw blurRad="38100" dist="38100" dir="2700000" algn="tl">
                    <a:srgbClr val="000000">
                      <a:alpha val="43137"/>
                    </a:srgbClr>
                  </a:outerShdw>
                </a:effectLst>
                <a:latin typeface="Lucida Handwriting" panose="03010101010101010101" pitchFamily="66" charset="0"/>
                <a:ea typeface="+mn-ea"/>
                <a:cs typeface="+mn-cs"/>
              </a:rPr>
              <a:t>El Kef</a:t>
            </a:r>
            <a:endParaRPr lang="fr-FR" dirty="0"/>
          </a:p>
        </p:txBody>
      </p:sp>
      <p:sp>
        <p:nvSpPr>
          <p:cNvPr id="3" name="Espace réservé du contenu 2"/>
          <p:cNvSpPr>
            <a:spLocks noGrp="1"/>
          </p:cNvSpPr>
          <p:nvPr>
            <p:ph sz="quarter" idx="1"/>
          </p:nvPr>
        </p:nvSpPr>
        <p:spPr/>
        <p:style>
          <a:lnRef idx="2">
            <a:schemeClr val="dk1"/>
          </a:lnRef>
          <a:fillRef idx="1">
            <a:schemeClr val="lt1"/>
          </a:fillRef>
          <a:effectRef idx="0">
            <a:schemeClr val="dk1"/>
          </a:effectRef>
          <a:fontRef idx="minor">
            <a:schemeClr val="dk1"/>
          </a:fontRef>
        </p:style>
        <p:txBody>
          <a:bodyPr/>
          <a:lstStyle/>
          <a:p>
            <a:r>
              <a:rPr lang="fr-FR" dirty="0"/>
              <a:t>Le Kef est une ville du Nord-Ouest de la Tunisie et le chef-lieu du gouvernorat du même nom. Située au nord-ouest du pays, à 175 kilomètres à l'ouest de Tunis et à une quarantaine de kilomètres ...</a:t>
            </a:r>
          </a:p>
        </p:txBody>
      </p:sp>
      <p:pic>
        <p:nvPicPr>
          <p:cNvPr id="6" name="Picture 2" descr="https://tse4.mm.bing.net/th?id=OIP.GUJHDWzbjvtO5lQdkTu3BwDcCl&amp;pid=15.1&amp;P=0&amp;w=220&amp;h=165"/>
          <p:cNvPicPr>
            <a:picLocks noGrp="1" noChangeAspect="1" noChangeArrowheads="1"/>
          </p:cNvPicPr>
          <p:nvPr>
            <p:ph sz="quarter" idx="2"/>
          </p:nvPr>
        </p:nvPicPr>
        <p:blipFill>
          <a:blip r:embed="rId2" cstate="print">
            <a:extLst>
              <a:ext uri="{28A0092B-C50C-407E-A947-70E740481C1C}">
                <a14:useLocalDpi xmlns="" xmlns:a14="http://schemas.microsoft.com/office/drawing/2010/main" val="0"/>
              </a:ext>
            </a:extLst>
          </a:blip>
          <a:stretch>
            <a:fillRect/>
          </a:stretch>
        </p:blipFill>
        <p:spPr bwMode="auto">
          <a:xfrm>
            <a:off x="5051425" y="3100387"/>
            <a:ext cx="2095500" cy="15716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40890710"/>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lenovo\Downloads\pixiz-10-12-2017-22-09-1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116632"/>
            <a:ext cx="8712968" cy="67207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00390779"/>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7467600" cy="1143000"/>
          </a:xfrm>
        </p:spPr>
        <p:style>
          <a:lnRef idx="1">
            <a:schemeClr val="accent1"/>
          </a:lnRef>
          <a:fillRef idx="2">
            <a:schemeClr val="accent1"/>
          </a:fillRef>
          <a:effectRef idx="1">
            <a:schemeClr val="accent1"/>
          </a:effectRef>
          <a:fontRef idx="minor">
            <a:schemeClr val="dk1"/>
          </a:fontRef>
        </p:style>
        <p:txBody>
          <a:bodyPr/>
          <a:lstStyle/>
          <a:p>
            <a:pPr algn="ctr"/>
            <a:r>
              <a:rPr lang="fr-FR" sz="6500" dirty="0" smtClean="0">
                <a:solidFill>
                  <a:srgbClr val="00B050"/>
                </a:solidFill>
                <a:effectLst>
                  <a:outerShdw blurRad="38100" dist="38100" dir="2700000" algn="tl">
                    <a:srgbClr val="000000">
                      <a:alpha val="43137"/>
                    </a:srgbClr>
                  </a:outerShdw>
                </a:effectLst>
                <a:latin typeface="Lucida Handwriting" panose="03010101010101010101" pitchFamily="66" charset="0"/>
                <a:ea typeface="+mn-ea"/>
                <a:cs typeface="+mn-cs"/>
              </a:rPr>
              <a:t>Jendouba</a:t>
            </a:r>
            <a:endParaRPr lang="fr-FR" dirty="0"/>
          </a:p>
        </p:txBody>
      </p:sp>
      <p:sp>
        <p:nvSpPr>
          <p:cNvPr id="3" name="Espace réservé du contenu 2"/>
          <p:cNvSpPr>
            <a:spLocks noGrp="1"/>
          </p:cNvSpPr>
          <p:nvPr>
            <p:ph sz="quarter" idx="1"/>
          </p:nvPr>
        </p:nvSpPr>
        <p:spPr/>
        <p:style>
          <a:lnRef idx="2">
            <a:schemeClr val="dk1"/>
          </a:lnRef>
          <a:fillRef idx="1">
            <a:schemeClr val="lt1"/>
          </a:fillRef>
          <a:effectRef idx="0">
            <a:schemeClr val="dk1"/>
          </a:effectRef>
          <a:fontRef idx="minor">
            <a:schemeClr val="dk1"/>
          </a:fontRef>
        </p:style>
        <p:txBody>
          <a:bodyPr/>
          <a:lstStyle/>
          <a:p>
            <a:r>
              <a:rPr lang="fr-FR" dirty="0"/>
              <a:t>Jendouba, nommée Souk El </a:t>
            </a:r>
            <a:r>
              <a:rPr lang="fr-FR" dirty="0" err="1"/>
              <a:t>Arba</a:t>
            </a:r>
            <a:r>
              <a:rPr lang="fr-FR" dirty="0"/>
              <a:t> jusqu'au 30 avril 1966, est une ville du Nord-Ouest de la Tunisie située à 154 kilomètres de Tunis et à cinquante kilomètres de la frontière </a:t>
            </a:r>
            <a:r>
              <a:rPr lang="fr-FR" dirty="0" err="1"/>
              <a:t>algéro</a:t>
            </a:r>
            <a:r>
              <a:rPr lang="fr-FR" dirty="0"/>
              <a:t>-tunisienne.</a:t>
            </a:r>
          </a:p>
        </p:txBody>
      </p:sp>
      <p:pic>
        <p:nvPicPr>
          <p:cNvPr id="6" name="Picture 2" descr="https://media-cdn.tripadvisor.com/media/photo-s/01/0a/b7/db/bulla-regia-tunisia.jpg"/>
          <p:cNvPicPr>
            <a:picLocks noGrp="1" noChangeAspect="1" noChangeArrowheads="1"/>
          </p:cNvPicPr>
          <p:nvPr>
            <p:ph sz="quarter" idx="2"/>
          </p:nvPr>
        </p:nvPicPr>
        <p:blipFill>
          <a:blip r:embed="rId2" cstate="print">
            <a:extLst>
              <a:ext uri="{28A0092B-C50C-407E-A947-70E740481C1C}">
                <a14:useLocalDpi xmlns="" xmlns:a14="http://schemas.microsoft.com/office/drawing/2010/main" val="0"/>
              </a:ext>
            </a:extLst>
          </a:blip>
          <a:stretch>
            <a:fillRect/>
          </a:stretch>
        </p:blipFill>
        <p:spPr bwMode="auto">
          <a:xfrm>
            <a:off x="4270375" y="2516263"/>
            <a:ext cx="3657600" cy="273987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74399343"/>
      </p:ext>
    </p:extLst>
  </p:cSld>
  <p:clrMapOvr>
    <a:masterClrMapping/>
  </p:clrMapOvr>
  <p:transition spd="slow">
    <p:wheel spokes="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lenovo\Downloads\pixiz-10-12-2017-22-23-1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44626"/>
            <a:ext cx="8568952" cy="669674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36932830"/>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fr-FR" sz="6500" dirty="0" smtClean="0">
                <a:solidFill>
                  <a:srgbClr val="00B050"/>
                </a:solidFill>
                <a:effectLst>
                  <a:outerShdw blurRad="38100" dist="38100" dir="2700000" algn="tl">
                    <a:srgbClr val="000000">
                      <a:alpha val="43137"/>
                    </a:srgbClr>
                  </a:outerShdw>
                </a:effectLst>
                <a:latin typeface="Lucida Handwriting" panose="03010101010101010101" pitchFamily="66" charset="0"/>
                <a:ea typeface="+mn-ea"/>
                <a:cs typeface="+mn-cs"/>
              </a:rPr>
              <a:t>Béja</a:t>
            </a:r>
            <a:endParaRPr lang="fr-FR" dirty="0"/>
          </a:p>
        </p:txBody>
      </p:sp>
      <p:sp>
        <p:nvSpPr>
          <p:cNvPr id="3" name="Espace réservé du contenu 2"/>
          <p:cNvSpPr>
            <a:spLocks noGrp="1"/>
          </p:cNvSpPr>
          <p:nvPr>
            <p:ph sz="quarter" idx="1"/>
          </p:nvPr>
        </p:nvSpPr>
        <p:spPr/>
        <p:style>
          <a:lnRef idx="2">
            <a:schemeClr val="dk1"/>
          </a:lnRef>
          <a:fillRef idx="1">
            <a:schemeClr val="lt1"/>
          </a:fillRef>
          <a:effectRef idx="0">
            <a:schemeClr val="dk1"/>
          </a:effectRef>
          <a:fontRef idx="minor">
            <a:schemeClr val="dk1"/>
          </a:fontRef>
        </p:style>
        <p:txBody>
          <a:bodyPr/>
          <a:lstStyle/>
          <a:p>
            <a:r>
              <a:rPr lang="fr-FR" dirty="0">
                <a:solidFill>
                  <a:srgbClr val="222222"/>
                </a:solidFill>
                <a:latin typeface="arial"/>
              </a:rPr>
              <a:t>Béja est une ville du Nord-Ouest de la Tunisie située à une centaine de kilomètres de Tunis et à une cinquantaine de kilomètres de la frontière </a:t>
            </a:r>
            <a:r>
              <a:rPr lang="fr-FR" dirty="0" err="1">
                <a:solidFill>
                  <a:srgbClr val="222222"/>
                </a:solidFill>
                <a:latin typeface="arial"/>
              </a:rPr>
              <a:t>tuniso</a:t>
            </a:r>
            <a:r>
              <a:rPr lang="fr-FR" dirty="0">
                <a:solidFill>
                  <a:srgbClr val="222222"/>
                </a:solidFill>
                <a:latin typeface="arial"/>
              </a:rPr>
              <a:t>-algérienne.</a:t>
            </a:r>
            <a:endParaRPr lang="fr-FR" dirty="0"/>
          </a:p>
        </p:txBody>
      </p:sp>
      <p:pic>
        <p:nvPicPr>
          <p:cNvPr id="23556" name="Picture 4" descr="C:\Users\lenovo\Desktop\khallil\téléchargement (7).jpg"/>
          <p:cNvPicPr>
            <a:picLocks noGrp="1" noChangeAspect="1" noChangeArrowheads="1"/>
          </p:cNvPicPr>
          <p:nvPr>
            <p:ph sz="quarter" idx="2"/>
          </p:nvPr>
        </p:nvPicPr>
        <p:blipFill>
          <a:blip r:embed="rId2" cstate="print">
            <a:extLst>
              <a:ext uri="{28A0092B-C50C-407E-A947-70E740481C1C}">
                <a14:useLocalDpi xmlns="" xmlns:a14="http://schemas.microsoft.com/office/drawing/2010/main" val="0"/>
              </a:ext>
            </a:extLst>
          </a:blip>
          <a:stretch>
            <a:fillRect/>
          </a:stretch>
        </p:blipFill>
        <p:spPr bwMode="auto">
          <a:xfrm>
            <a:off x="4584700" y="3128962"/>
            <a:ext cx="3028950" cy="15144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78297967"/>
      </p:ext>
    </p:extLst>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lenovo\Downloads\pixiz-10-12-2017-22-38-5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5" y="188640"/>
            <a:ext cx="8640960" cy="661424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 xmlns:p14="http://schemas.microsoft.com/office/powerpoint/2010/main" val="3900814070"/>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7467600" cy="1143000"/>
          </a:xfrm>
        </p:spPr>
        <p:style>
          <a:lnRef idx="1">
            <a:schemeClr val="accent1"/>
          </a:lnRef>
          <a:fillRef idx="2">
            <a:schemeClr val="accent1"/>
          </a:fillRef>
          <a:effectRef idx="1">
            <a:schemeClr val="accent1"/>
          </a:effectRef>
          <a:fontRef idx="minor">
            <a:schemeClr val="dk1"/>
          </a:fontRef>
        </p:style>
        <p:txBody>
          <a:bodyPr/>
          <a:lstStyle/>
          <a:p>
            <a:pPr algn="ctr"/>
            <a:r>
              <a:rPr lang="fr-FR" sz="6500" dirty="0" err="1" smtClean="0">
                <a:solidFill>
                  <a:srgbClr val="00B050"/>
                </a:solidFill>
                <a:effectLst>
                  <a:outerShdw blurRad="38100" dist="38100" dir="2700000" algn="tl">
                    <a:srgbClr val="000000">
                      <a:alpha val="43137"/>
                    </a:srgbClr>
                  </a:outerShdw>
                </a:effectLst>
                <a:latin typeface="Lucida Handwriting" panose="03010101010101010101" pitchFamily="66" charset="0"/>
                <a:ea typeface="+mn-ea"/>
                <a:cs typeface="+mn-cs"/>
              </a:rPr>
              <a:t>Zagoiane</a:t>
            </a:r>
            <a:endParaRPr lang="fr-FR" dirty="0"/>
          </a:p>
        </p:txBody>
      </p:sp>
      <p:sp>
        <p:nvSpPr>
          <p:cNvPr id="3" name="Espace réservé du contenu 2"/>
          <p:cNvSpPr>
            <a:spLocks noGrp="1"/>
          </p:cNvSpPr>
          <p:nvPr>
            <p:ph sz="quarter" idx="1"/>
          </p:nvPr>
        </p:nvSpPr>
        <p:spPr>
          <a:xfrm rot="21274790">
            <a:off x="387269" y="1791324"/>
            <a:ext cx="3657600" cy="4572000"/>
          </a:xfrm>
        </p:spPr>
        <p:style>
          <a:lnRef idx="2">
            <a:schemeClr val="dk1"/>
          </a:lnRef>
          <a:fillRef idx="1">
            <a:schemeClr val="lt1"/>
          </a:fillRef>
          <a:effectRef idx="0">
            <a:schemeClr val="dk1"/>
          </a:effectRef>
          <a:fontRef idx="minor">
            <a:schemeClr val="dk1"/>
          </a:fontRef>
        </p:style>
        <p:txBody>
          <a:bodyPr/>
          <a:lstStyle/>
          <a:p>
            <a:r>
              <a:rPr lang="fr-FR" dirty="0">
                <a:solidFill>
                  <a:srgbClr val="222222"/>
                </a:solidFill>
                <a:latin typeface="arial"/>
              </a:rPr>
              <a:t>Zaghouan est une ville du nord de la Tunisie et le chef-lieu du gouvernorat du même nom. Établie sur le versant du Djebel Zaghouan, elle domine une vaste plaine agricole. 20 798 habitants la peuplent en 2014</a:t>
            </a:r>
            <a:endParaRPr lang="fr-FR" dirty="0"/>
          </a:p>
        </p:txBody>
      </p:sp>
      <p:pic>
        <p:nvPicPr>
          <p:cNvPr id="6" name="Picture 2" descr="https://tse3.mm.bing.net/th?id=OIP.yqg9DqoVyK4mEMYdVICjHwEsCW&amp;pid=15.1&amp;P=0&amp;w=301&amp;h=151"/>
          <p:cNvPicPr>
            <a:picLocks noGrp="1" noChangeAspect="1" noChangeArrowheads="1"/>
          </p:cNvPicPr>
          <p:nvPr>
            <p:ph sz="quarter" idx="2"/>
          </p:nvPr>
        </p:nvPicPr>
        <p:blipFill>
          <a:blip r:embed="rId2" cstate="print">
            <a:extLst>
              <a:ext uri="{28A0092B-C50C-407E-A947-70E740481C1C}">
                <a14:useLocalDpi xmlns="" xmlns:a14="http://schemas.microsoft.com/office/drawing/2010/main" val="0"/>
              </a:ext>
            </a:extLst>
          </a:blip>
          <a:stretch>
            <a:fillRect/>
          </a:stretch>
        </p:blipFill>
        <p:spPr bwMode="auto">
          <a:xfrm>
            <a:off x="4670425" y="3171825"/>
            <a:ext cx="2857500" cy="14287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 xmlns:p14="http://schemas.microsoft.com/office/powerpoint/2010/main" val="1554123900"/>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lenovo\Downloads\pixiz-10-12-2017-23-12-3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0"/>
            <a:ext cx="8568951" cy="67413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68533085"/>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algn="ctr"/>
            <a:r>
              <a:rPr lang="fr-FR" sz="6600" i="1" dirty="0" err="1" smtClean="0">
                <a:solidFill>
                  <a:srgbClr val="00B050"/>
                </a:solidFill>
              </a:rPr>
              <a:t>Manouba</a:t>
            </a:r>
            <a:endParaRPr lang="fr-FR" sz="6600" i="1" dirty="0">
              <a:solidFill>
                <a:srgbClr val="00B050"/>
              </a:solidFill>
            </a:endParaRPr>
          </a:p>
        </p:txBody>
      </p:sp>
      <p:sp>
        <p:nvSpPr>
          <p:cNvPr id="3" name="Espace réservé du contenu 2"/>
          <p:cNvSpPr>
            <a:spLocks noGrp="1"/>
          </p:cNvSpPr>
          <p:nvPr>
            <p:ph sz="quarter" idx="1"/>
          </p:nvPr>
        </p:nvSpPr>
        <p:spPr/>
        <p:style>
          <a:lnRef idx="2">
            <a:schemeClr val="dk1"/>
          </a:lnRef>
          <a:fillRef idx="1">
            <a:schemeClr val="lt1"/>
          </a:fillRef>
          <a:effectRef idx="0">
            <a:schemeClr val="dk1"/>
          </a:effectRef>
          <a:fontRef idx="minor">
            <a:schemeClr val="dk1"/>
          </a:fontRef>
        </p:style>
        <p:txBody>
          <a:bodyPr/>
          <a:lstStyle/>
          <a:p>
            <a:r>
              <a:rPr lang="fr-FR" dirty="0">
                <a:solidFill>
                  <a:srgbClr val="222222"/>
                </a:solidFill>
                <a:latin typeface="arial"/>
              </a:rPr>
              <a:t>La </a:t>
            </a:r>
            <a:r>
              <a:rPr lang="fr-FR" dirty="0" err="1">
                <a:solidFill>
                  <a:srgbClr val="222222"/>
                </a:solidFill>
                <a:latin typeface="arial"/>
              </a:rPr>
              <a:t>Manouba</a:t>
            </a:r>
            <a:r>
              <a:rPr lang="fr-FR" dirty="0">
                <a:solidFill>
                  <a:srgbClr val="222222"/>
                </a:solidFill>
                <a:latin typeface="arial"/>
              </a:rPr>
              <a:t> est une ville de la banlieue nord-ouest de Tunis et le chef-lieu du gouvernorat du même nom.</a:t>
            </a:r>
            <a:endParaRPr lang="fr-FR" dirty="0"/>
          </a:p>
        </p:txBody>
      </p:sp>
      <p:pic>
        <p:nvPicPr>
          <p:cNvPr id="6" name="Picture 2" descr="http://www.kobbetennhas.com/Images/visite_guidee.jpg"/>
          <p:cNvPicPr>
            <a:picLocks noGrp="1" noChangeAspect="1" noChangeArrowheads="1"/>
          </p:cNvPicPr>
          <p:nvPr>
            <p:ph sz="quarter" idx="2"/>
          </p:nvPr>
        </p:nvPicPr>
        <p:blipFill>
          <a:blip r:embed="rId2" cstate="print">
            <a:extLst>
              <a:ext uri="{28A0092B-C50C-407E-A947-70E740481C1C}">
                <a14:useLocalDpi xmlns="" xmlns:a14="http://schemas.microsoft.com/office/drawing/2010/main" val="0"/>
              </a:ext>
            </a:extLst>
          </a:blip>
          <a:stretch>
            <a:fillRect/>
          </a:stretch>
        </p:blipFill>
        <p:spPr bwMode="auto">
          <a:xfrm>
            <a:off x="4270375" y="2518410"/>
            <a:ext cx="3657600" cy="27355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24773397"/>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ésultat de recherche d'images pour &quot;tunis drapeau&quo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0086" y="26609"/>
            <a:ext cx="4371913" cy="2448272"/>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10" descr="Résultat de recherche d'images pour &quot;Tunis&quo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0" y="79088"/>
            <a:ext cx="4000961" cy="2343313"/>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8" descr="Résultat de recherche d'images pour &quot;tunis plage&quot;"/>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3826" y="3284984"/>
            <a:ext cx="4124432" cy="3093325"/>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12" descr="Résultat de recherche d'images pour &quot;Tunis&quot;"/>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31524" y="3300295"/>
            <a:ext cx="3901939" cy="2400247"/>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Rectangle 11"/>
          <p:cNvSpPr/>
          <p:nvPr/>
        </p:nvSpPr>
        <p:spPr>
          <a:xfrm>
            <a:off x="8252525" y="5805264"/>
            <a:ext cx="447208" cy="369332"/>
          </a:xfrm>
          <a:prstGeom prst="rect">
            <a:avLst/>
          </a:prstGeom>
        </p:spPr>
        <p:txBody>
          <a:bodyPr wrap="square">
            <a:spAutoFit/>
          </a:bodyPr>
          <a:lstStyle/>
          <a:p>
            <a:r>
              <a:rPr lang="fr-FR" dirty="0"/>
              <a:t>3</a:t>
            </a:r>
          </a:p>
        </p:txBody>
      </p:sp>
    </p:spTree>
    <p:extLst>
      <p:ext uri="{BB962C8B-B14F-4D97-AF65-F5344CB8AC3E}">
        <p14:creationId xmlns="" xmlns:p14="http://schemas.microsoft.com/office/powerpoint/2010/main" val="1174345214"/>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lenovo\Downloads\pixiz-10-12-2017-23-21-4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116632"/>
            <a:ext cx="8568952" cy="67413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66121200"/>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65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Lucida Handwriting" panose="03010101010101010101" pitchFamily="66" charset="0"/>
              </a:rPr>
              <a:t>Ben </a:t>
            </a:r>
            <a:r>
              <a:rPr lang="fr-FR" sz="65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Lucida Handwriting" panose="03010101010101010101" pitchFamily="66" charset="0"/>
              </a:rPr>
              <a:t>arous</a:t>
            </a:r>
            <a:endParaRPr lang="fr-F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Espace réservé du contenu 2"/>
          <p:cNvSpPr>
            <a:spLocks noGrp="1"/>
          </p:cNvSpPr>
          <p:nvPr>
            <p:ph sz="quarter" idx="1"/>
          </p:nvPr>
        </p:nvSpPr>
        <p:spPr/>
        <p:style>
          <a:lnRef idx="2">
            <a:schemeClr val="dk1"/>
          </a:lnRef>
          <a:fillRef idx="1">
            <a:schemeClr val="lt1"/>
          </a:fillRef>
          <a:effectRef idx="0">
            <a:schemeClr val="dk1"/>
          </a:effectRef>
          <a:fontRef idx="minor">
            <a:schemeClr val="dk1"/>
          </a:fontRef>
        </p:style>
        <p:txBody>
          <a:bodyPr/>
          <a:lstStyle/>
          <a:p>
            <a:r>
              <a:rPr lang="fr-FR" dirty="0"/>
              <a:t>Le gouvernorat de Ben Arous, créé le 3 décembre 1983, est l'un des 24 gouvernorats de la Tunisie. Il est situé dans le nord du pays et couvre une superficie de 761 km². Il abrite en 2014 une population de 631 842 habitants</a:t>
            </a:r>
          </a:p>
        </p:txBody>
      </p:sp>
      <p:pic>
        <p:nvPicPr>
          <p:cNvPr id="27650" name="Picture 2" descr="C:\Users\lenovo\Desktop\khallil\téléchargement (16).jpg"/>
          <p:cNvPicPr>
            <a:picLocks noGrp="1" noChangeAspect="1" noChangeArrowheads="1"/>
          </p:cNvPicPr>
          <p:nvPr>
            <p:ph sz="quarter" idx="2"/>
          </p:nvPr>
        </p:nvPicPr>
        <p:blipFill>
          <a:blip r:embed="rId2" cstate="print">
            <a:extLst>
              <a:ext uri="{28A0092B-C50C-407E-A947-70E740481C1C}">
                <a14:useLocalDpi xmlns="" xmlns:a14="http://schemas.microsoft.com/office/drawing/2010/main" val="0"/>
              </a:ext>
            </a:extLst>
          </a:blip>
          <a:stretch>
            <a:fillRect/>
          </a:stretch>
        </p:blipFill>
        <p:spPr bwMode="auto">
          <a:xfrm>
            <a:off x="4951412" y="3124200"/>
            <a:ext cx="2295525" cy="152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28181955"/>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lenovo\Downloads\pixiz-10-12-2017-23-38-5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844" y="116632"/>
            <a:ext cx="8712968" cy="67413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55513473"/>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71801" y="836712"/>
            <a:ext cx="3816424" cy="156966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M</a:t>
            </a:r>
            <a:r>
              <a:rPr lang="fr-FR" sz="9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erci</a:t>
            </a:r>
            <a:r>
              <a:rPr lang="fr-FR" sz="9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onotype Corsiva" panose="03010101010201010101" pitchFamily="66" charset="0"/>
              </a:rPr>
              <a:t> </a:t>
            </a:r>
            <a:endParaRPr lang="fr-FR" sz="9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5"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55776" y="2708920"/>
            <a:ext cx="4176464" cy="29460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Rectangle 5"/>
          <p:cNvSpPr/>
          <p:nvPr/>
        </p:nvSpPr>
        <p:spPr>
          <a:xfrm>
            <a:off x="8244408" y="5805264"/>
            <a:ext cx="389850"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3B475D3-4CB9-4901-8DA0-42AE96B2D509}" type="slidenum">
              <a:rPr lang="fr-FR" sz="1400" b="1">
                <a:solidFill>
                  <a:srgbClr val="FFFFFF"/>
                </a:solidFill>
              </a:rPr>
              <a:pPr marL="0" marR="0" lvl="0" indent="0" algn="ctr" defTabSz="914400" rtl="0" eaLnBrk="1" fontAlgn="auto" latinLnBrk="0" hangingPunct="1">
                <a:lnSpc>
                  <a:spcPct val="100000"/>
                </a:lnSpc>
                <a:spcBef>
                  <a:spcPts val="0"/>
                </a:spcBef>
                <a:spcAft>
                  <a:spcPts val="0"/>
                </a:spcAft>
                <a:buClrTx/>
                <a:buSzTx/>
                <a:buFontTx/>
                <a:buNone/>
                <a:tabLst/>
                <a:defRPr/>
              </a:pPr>
              <a:t>53</a:t>
            </a:fld>
            <a:endParaRPr lang="fr-FR" dirty="0"/>
          </a:p>
        </p:txBody>
      </p:sp>
    </p:spTree>
    <p:extLst>
      <p:ext uri="{BB962C8B-B14F-4D97-AF65-F5344CB8AC3E}">
        <p14:creationId xmlns="" xmlns:p14="http://schemas.microsoft.com/office/powerpoint/2010/main" val="1641937643"/>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fr-FR" sz="7200" dirty="0">
                <a:solidFill>
                  <a:srgbClr val="FF9900"/>
                </a:solidFill>
                <a:effectLst>
                  <a:outerShdw blurRad="38100" dist="38100" dir="2700000" algn="tl">
                    <a:srgbClr val="000000">
                      <a:alpha val="43137"/>
                    </a:srgbClr>
                  </a:outerShdw>
                </a:effectLst>
                <a:latin typeface="Lucida Handwriting" panose="03010101010101010101" pitchFamily="66" charset="0"/>
              </a:rPr>
              <a:t>Nabeul</a:t>
            </a:r>
            <a:r>
              <a:rPr lang="fr-FR" sz="2700" dirty="0">
                <a:solidFill>
                  <a:srgbClr val="FF9900"/>
                </a:solidFill>
              </a:rPr>
              <a:t> </a:t>
            </a:r>
            <a:endParaRPr lang="fr-FR" dirty="0"/>
          </a:p>
        </p:txBody>
      </p:sp>
      <p:sp>
        <p:nvSpPr>
          <p:cNvPr id="3" name="Espace réservé du contenu 2"/>
          <p:cNvSpPr>
            <a:spLocks noGrp="1"/>
          </p:cNvSpPr>
          <p:nvPr>
            <p:ph sz="quarter" idx="1"/>
          </p:nvPr>
        </p:nvSpPr>
        <p:spPr>
          <a:xfrm>
            <a:off x="467544" y="1429639"/>
            <a:ext cx="3657600" cy="4687416"/>
          </a:xfrm>
        </p:spPr>
        <p:style>
          <a:lnRef idx="2">
            <a:schemeClr val="dk1"/>
          </a:lnRef>
          <a:fillRef idx="1">
            <a:schemeClr val="lt1"/>
          </a:fillRef>
          <a:effectRef idx="0">
            <a:schemeClr val="dk1"/>
          </a:effectRef>
          <a:fontRef idx="minor">
            <a:schemeClr val="dk1"/>
          </a:fontRef>
        </p:style>
        <p:txBody>
          <a:bodyPr>
            <a:normAutofit/>
          </a:bodyPr>
          <a:lstStyle/>
          <a:p>
            <a:pPr marL="0" lvl="0" indent="0" algn="just">
              <a:buClr>
                <a:srgbClr val="31B6FD"/>
              </a:buClr>
              <a:buNone/>
            </a:pPr>
            <a:r>
              <a:rPr lang="fr-FR" sz="2800" u="sng" dirty="0">
                <a:solidFill>
                  <a:prstClr val="black"/>
                </a:solidFill>
              </a:rPr>
              <a:t>Nabeul</a:t>
            </a:r>
            <a:r>
              <a:rPr lang="fr-FR" sz="2800" dirty="0">
                <a:solidFill>
                  <a:prstClr val="black"/>
                </a:solidFill>
              </a:rPr>
              <a:t> est la capitale de Cap Bon et une ville du nord-est de la Tunisie, située au sud de la péninsule du cap Bon, à une soixantaine de kilomètres au sud-est de Tunis.</a:t>
            </a:r>
          </a:p>
          <a:p>
            <a:endParaRPr lang="fr-FR" dirty="0"/>
          </a:p>
        </p:txBody>
      </p:sp>
      <p:pic>
        <p:nvPicPr>
          <p:cNvPr id="5" name="Picture 10" descr="Résultat de recherche d'images pour &quot;nabeul tunisie carte&quot;"/>
          <p:cNvPicPr>
            <a:picLocks noGrp="1" noChangeAspect="1" noChangeArrowheads="1"/>
          </p:cNvPicPr>
          <p:nvPr>
            <p:ph sz="quarter"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4355976" y="1432521"/>
            <a:ext cx="3816424" cy="4680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Rectangle 5"/>
          <p:cNvSpPr/>
          <p:nvPr/>
        </p:nvSpPr>
        <p:spPr>
          <a:xfrm>
            <a:off x="8316416" y="5805264"/>
            <a:ext cx="287258" cy="307777"/>
          </a:xfrm>
          <a:prstGeom prst="rect">
            <a:avLst/>
          </a:prstGeom>
        </p:spPr>
        <p:txBody>
          <a:bodyPr wrap="none">
            <a:spAutoFit/>
          </a:bodyPr>
          <a:lstStyle/>
          <a:p>
            <a:pPr lvl="0" algn="ctr"/>
            <a:fld id="{03B475D3-4CB9-4901-8DA0-42AE96B2D509}" type="slidenum">
              <a:rPr lang="fr-FR" sz="1400" b="1">
                <a:solidFill>
                  <a:srgbClr val="FFFFFF"/>
                </a:solidFill>
              </a:rPr>
              <a:pPr lvl="0" algn="ctr"/>
              <a:t>6</a:t>
            </a:fld>
            <a:endParaRPr lang="fr-FR" sz="1400" b="1" dirty="0">
              <a:solidFill>
                <a:srgbClr val="FFFFFF"/>
              </a:solidFill>
            </a:endParaRPr>
          </a:p>
        </p:txBody>
      </p:sp>
    </p:spTree>
    <p:extLst>
      <p:ext uri="{BB962C8B-B14F-4D97-AF65-F5344CB8AC3E}">
        <p14:creationId xmlns="" xmlns:p14="http://schemas.microsoft.com/office/powerpoint/2010/main" val="3924303305"/>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fr-FR" sz="6500" dirty="0">
                <a:solidFill>
                  <a:srgbClr val="FF9900"/>
                </a:solidFill>
                <a:effectLst>
                  <a:outerShdw blurRad="38100" dist="38100" dir="2700000" algn="tl">
                    <a:srgbClr val="000000">
                      <a:alpha val="43137"/>
                    </a:srgbClr>
                  </a:outerShdw>
                </a:effectLst>
                <a:latin typeface="Lucida Handwriting" panose="03010101010101010101" pitchFamily="66" charset="0"/>
              </a:rPr>
              <a:t>Nabeul</a:t>
            </a:r>
            <a:r>
              <a:rPr lang="fr-FR" sz="2400" dirty="0">
                <a:solidFill>
                  <a:srgbClr val="FF9900"/>
                </a:solidFill>
              </a:rPr>
              <a:t> </a:t>
            </a:r>
            <a:endParaRPr lang="fr-FR" dirty="0"/>
          </a:p>
        </p:txBody>
      </p:sp>
      <p:sp>
        <p:nvSpPr>
          <p:cNvPr id="3" name="Espace réservé du contenu 2"/>
          <p:cNvSpPr>
            <a:spLocks noGrp="1"/>
          </p:cNvSpPr>
          <p:nvPr>
            <p:ph sz="quarter" idx="1"/>
          </p:nvPr>
        </p:nvSpPr>
        <p:spPr>
          <a:xfrm>
            <a:off x="539552" y="1556792"/>
            <a:ext cx="3657600" cy="4572000"/>
          </a:xfrm>
        </p:spPr>
        <p:style>
          <a:lnRef idx="2">
            <a:schemeClr val="dk1"/>
          </a:lnRef>
          <a:fillRef idx="1">
            <a:schemeClr val="lt1"/>
          </a:fillRef>
          <a:effectRef idx="0">
            <a:schemeClr val="dk1"/>
          </a:effectRef>
          <a:fontRef idx="minor">
            <a:schemeClr val="dk1"/>
          </a:fontRef>
        </p:style>
        <p:txBody>
          <a:bodyPr/>
          <a:lstStyle/>
          <a:p>
            <a:pPr marL="0" lvl="0" indent="0" algn="just">
              <a:buClr>
                <a:srgbClr val="31B6FD"/>
              </a:buClr>
              <a:buNone/>
            </a:pPr>
            <a:r>
              <a:rPr lang="fr-FR" sz="2000" dirty="0">
                <a:solidFill>
                  <a:prstClr val="black"/>
                </a:solidFill>
              </a:rPr>
              <a:t>Sa proximité de Tunis en fait le principal producteur de </a:t>
            </a:r>
            <a:r>
              <a:rPr lang="fr-FR" sz="2000" dirty="0" smtClean="0">
                <a:solidFill>
                  <a:prstClr val="black"/>
                </a:solidFill>
              </a:rPr>
              <a:t>produits agricoles</a:t>
            </a:r>
            <a:r>
              <a:rPr lang="fr-FR" sz="2000" dirty="0">
                <a:solidFill>
                  <a:prstClr val="black"/>
                </a:solidFill>
              </a:rPr>
              <a:t>, particulièrement les agrumes et les cultures maraîchères. Nabeul abrite un noyau traditionnel ainsi que des monuments historiques importants.</a:t>
            </a:r>
          </a:p>
          <a:p>
            <a:endParaRPr lang="fr-FR" dirty="0"/>
          </a:p>
        </p:txBody>
      </p:sp>
      <p:pic>
        <p:nvPicPr>
          <p:cNvPr id="2050" name="Picture 2" descr="C:\Users\lenovo\Desktop\melek\th (23).jpg"/>
          <p:cNvPicPr>
            <a:picLocks noGrp="1" noChangeAspect="1" noChangeArrowheads="1"/>
          </p:cNvPicPr>
          <p:nvPr>
            <p:ph sz="quarter"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83968" y="1628800"/>
            <a:ext cx="3816424" cy="432048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27447689"/>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230847"/>
            <a:ext cx="2879816" cy="291205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4" descr="Image associé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46668" y="154703"/>
            <a:ext cx="3989097" cy="2988197"/>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descr="Résultat de recherche d'images pour &quot;nabul&quot;"/>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43608" y="3142900"/>
            <a:ext cx="5640463" cy="3478891"/>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7"/>
          <p:cNvSpPr/>
          <p:nvPr/>
        </p:nvSpPr>
        <p:spPr>
          <a:xfrm>
            <a:off x="8248507" y="5805264"/>
            <a:ext cx="287258" cy="307777"/>
          </a:xfrm>
          <a:prstGeom prst="rect">
            <a:avLst/>
          </a:prstGeom>
        </p:spPr>
        <p:txBody>
          <a:bodyPr wrap="none">
            <a:spAutoFit/>
          </a:bodyPr>
          <a:lstStyle/>
          <a:p>
            <a:pPr lvl="0" algn="ctr"/>
            <a:fld id="{03B475D3-4CB9-4901-8DA0-42AE96B2D509}" type="slidenum">
              <a:rPr lang="fr-FR" sz="1400" b="1">
                <a:solidFill>
                  <a:srgbClr val="FFFFFF"/>
                </a:solidFill>
              </a:rPr>
              <a:pPr lvl="0" algn="ctr"/>
              <a:t>8</a:t>
            </a:fld>
            <a:endParaRPr lang="fr-FR" sz="1400" b="1" dirty="0">
              <a:solidFill>
                <a:srgbClr val="FFFFFF"/>
              </a:solidFill>
            </a:endParaRPr>
          </a:p>
        </p:txBody>
      </p:sp>
    </p:spTree>
    <p:extLst>
      <p:ext uri="{BB962C8B-B14F-4D97-AF65-F5344CB8AC3E}">
        <p14:creationId xmlns="" xmlns:p14="http://schemas.microsoft.com/office/powerpoint/2010/main" val="3397207694"/>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fr-FR" sz="6500" dirty="0" smtClean="0">
                <a:solidFill>
                  <a:srgbClr val="FF9900"/>
                </a:solidFill>
                <a:effectLst>
                  <a:outerShdw blurRad="38100" dist="38100" dir="2700000" algn="tl">
                    <a:srgbClr val="000000">
                      <a:alpha val="43137"/>
                    </a:srgbClr>
                  </a:outerShdw>
                </a:effectLst>
                <a:latin typeface="Lucida Handwriting" panose="03010101010101010101" pitchFamily="66" charset="0"/>
              </a:rPr>
              <a:t>Bizerte</a:t>
            </a:r>
            <a:r>
              <a:rPr lang="fr-FR" sz="2400" dirty="0" smtClean="0">
                <a:solidFill>
                  <a:srgbClr val="FF9900"/>
                </a:solidFill>
              </a:rPr>
              <a:t> </a:t>
            </a:r>
            <a:endParaRPr lang="fr-FR" dirty="0"/>
          </a:p>
        </p:txBody>
      </p:sp>
      <p:sp>
        <p:nvSpPr>
          <p:cNvPr id="6" name="Espace réservé du contenu 5"/>
          <p:cNvSpPr>
            <a:spLocks noGrp="1"/>
          </p:cNvSpPr>
          <p:nvPr>
            <p:ph sz="quarter" idx="1"/>
          </p:nvPr>
        </p:nvSpPr>
        <p:spPr/>
        <p:style>
          <a:lnRef idx="2">
            <a:schemeClr val="dk1"/>
          </a:lnRef>
          <a:fillRef idx="1">
            <a:schemeClr val="lt1"/>
          </a:fillRef>
          <a:effectRef idx="0">
            <a:schemeClr val="dk1"/>
          </a:effectRef>
          <a:fontRef idx="minor">
            <a:schemeClr val="dk1"/>
          </a:fontRef>
        </p:style>
        <p:txBody>
          <a:bodyPr>
            <a:normAutofit/>
          </a:bodyPr>
          <a:lstStyle/>
          <a:p>
            <a:pPr lvl="0">
              <a:buClr>
                <a:srgbClr val="94C600"/>
              </a:buClr>
            </a:pPr>
            <a:endParaRPr lang="fr-FR" dirty="0">
              <a:solidFill>
                <a:prstClr val="black"/>
              </a:solidFill>
            </a:endParaRPr>
          </a:p>
          <a:p>
            <a:r>
              <a:rPr lang="fr-FR" dirty="0">
                <a:solidFill>
                  <a:srgbClr val="222222"/>
                </a:solidFill>
                <a:latin typeface="arial"/>
              </a:rPr>
              <a:t>Bizerte ou </a:t>
            </a:r>
            <a:r>
              <a:rPr lang="fr-FR" dirty="0" err="1">
                <a:solidFill>
                  <a:srgbClr val="222222"/>
                </a:solidFill>
                <a:latin typeface="arial"/>
              </a:rPr>
              <a:t>Banzart</a:t>
            </a:r>
            <a:r>
              <a:rPr lang="fr-FR" dirty="0">
                <a:solidFill>
                  <a:srgbClr val="222222"/>
                </a:solidFill>
                <a:latin typeface="arial"/>
              </a:rPr>
              <a:t> est une ville du nord de la Tunisie située entre la mer Méditerranée et le lac de Bizerte. Elle est le chef-lieu d'un gouvernorat peuplé de plus d'un demi-million d'habitants. La ville compte 136 917 habitants en 2014</a:t>
            </a:r>
            <a:r>
              <a:rPr lang="fr-FR" dirty="0" smtClean="0">
                <a:solidFill>
                  <a:srgbClr val="222222"/>
                </a:solidFill>
                <a:latin typeface="arial"/>
              </a:rPr>
              <a:t>.</a:t>
            </a:r>
            <a:endParaRPr lang="fr-FR" dirty="0"/>
          </a:p>
        </p:txBody>
      </p:sp>
      <p:pic>
        <p:nvPicPr>
          <p:cNvPr id="8" name="Picture 2" descr="C:\Users\lenovo\Desktop\melek et malak\Bizerte Tunisia001.jpg"/>
          <p:cNvPicPr>
            <a:picLocks noGrp="1" noChangeAspect="1" noChangeArrowheads="1"/>
          </p:cNvPicPr>
          <p:nvPr>
            <p:ph sz="quarter" idx="2"/>
          </p:nvPr>
        </p:nvPicPr>
        <p:blipFill>
          <a:blip r:embed="rId2" cstate="print">
            <a:extLst>
              <a:ext uri="{28A0092B-C50C-407E-A947-70E740481C1C}">
                <a14:useLocalDpi xmlns="" xmlns:a14="http://schemas.microsoft.com/office/drawing/2010/main" val="0"/>
              </a:ext>
            </a:extLst>
          </a:blip>
          <a:stretch>
            <a:fillRect/>
          </a:stretch>
        </p:blipFill>
        <p:spPr bwMode="auto">
          <a:xfrm>
            <a:off x="4879975" y="3069336"/>
            <a:ext cx="2438400" cy="16337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66536617"/>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727</TotalTime>
  <Words>894</Words>
  <Application>Microsoft Office PowerPoint</Application>
  <PresentationFormat>Affichage à l'écran (4:3)</PresentationFormat>
  <Paragraphs>74</Paragraphs>
  <Slides>53</Slides>
  <Notes>3</Notes>
  <HiddenSlides>0</HiddenSlides>
  <MMClips>0</MMClips>
  <ScaleCrop>false</ScaleCrop>
  <HeadingPairs>
    <vt:vector size="4" baseType="variant">
      <vt:variant>
        <vt:lpstr>Thème</vt:lpstr>
      </vt:variant>
      <vt:variant>
        <vt:i4>1</vt:i4>
      </vt:variant>
      <vt:variant>
        <vt:lpstr>Titres des diapositives</vt:lpstr>
      </vt:variant>
      <vt:variant>
        <vt:i4>53</vt:i4>
      </vt:variant>
    </vt:vector>
  </HeadingPairs>
  <TitlesOfParts>
    <vt:vector size="54" baseType="lpstr">
      <vt:lpstr>Oriel</vt:lpstr>
      <vt:lpstr>Ecole Sadok Ghodhbane Dar Chaabne Elfehri   </vt:lpstr>
      <vt:lpstr>Bienvenue mes amis a mon belle pays Tunis </vt:lpstr>
      <vt:lpstr>Tunis   </vt:lpstr>
      <vt:lpstr>Tunis </vt:lpstr>
      <vt:lpstr>Diapositive 5</vt:lpstr>
      <vt:lpstr>Nabeul </vt:lpstr>
      <vt:lpstr>Nabeul </vt:lpstr>
      <vt:lpstr>Diapositive 8</vt:lpstr>
      <vt:lpstr>Bizerte </vt:lpstr>
      <vt:lpstr>Diapositive 10</vt:lpstr>
      <vt:lpstr>L’Ariana</vt:lpstr>
      <vt:lpstr>Diapositive 12</vt:lpstr>
      <vt:lpstr>Sousse</vt:lpstr>
      <vt:lpstr>Diapositive 14</vt:lpstr>
      <vt:lpstr>Monastir</vt:lpstr>
      <vt:lpstr>Diapositive 16</vt:lpstr>
      <vt:lpstr>Mahdia</vt:lpstr>
      <vt:lpstr>Diapositive 18</vt:lpstr>
      <vt:lpstr>Sfax</vt:lpstr>
      <vt:lpstr>Diapositive 20</vt:lpstr>
      <vt:lpstr>Gabes</vt:lpstr>
      <vt:lpstr>Diapositive 22</vt:lpstr>
      <vt:lpstr>Medenine</vt:lpstr>
      <vt:lpstr>Diapositive 24</vt:lpstr>
      <vt:lpstr>Tataouine</vt:lpstr>
      <vt:lpstr>Diapositive 26</vt:lpstr>
      <vt:lpstr>Kebili</vt:lpstr>
      <vt:lpstr>Diapositive 28</vt:lpstr>
      <vt:lpstr>Tozeur</vt:lpstr>
      <vt:lpstr>Diapositive 30</vt:lpstr>
      <vt:lpstr>Gafsa</vt:lpstr>
      <vt:lpstr>Diapositive 32</vt:lpstr>
      <vt:lpstr>Sidi bouzid</vt:lpstr>
      <vt:lpstr>Diapositive 34</vt:lpstr>
      <vt:lpstr>Kasserine</vt:lpstr>
      <vt:lpstr>Diapositive 36</vt:lpstr>
      <vt:lpstr>Kairouan</vt:lpstr>
      <vt:lpstr>Diapositive 38</vt:lpstr>
      <vt:lpstr>Siliana</vt:lpstr>
      <vt:lpstr>Diapositive 40</vt:lpstr>
      <vt:lpstr>El Kef</vt:lpstr>
      <vt:lpstr>Diapositive 42</vt:lpstr>
      <vt:lpstr>Jendouba</vt:lpstr>
      <vt:lpstr>Diapositive 44</vt:lpstr>
      <vt:lpstr>Béja</vt:lpstr>
      <vt:lpstr>Diapositive 46</vt:lpstr>
      <vt:lpstr>Zagoiane</vt:lpstr>
      <vt:lpstr>Diapositive 48</vt:lpstr>
      <vt:lpstr>Manouba</vt:lpstr>
      <vt:lpstr>Diapositive 50</vt:lpstr>
      <vt:lpstr>Ben arous</vt:lpstr>
      <vt:lpstr>Diapositive 52</vt:lpstr>
      <vt:lpstr>Diapositive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lenovo</dc:creator>
  <cp:lastModifiedBy>)à-'</cp:lastModifiedBy>
  <cp:revision>59</cp:revision>
  <dcterms:created xsi:type="dcterms:W3CDTF">2017-11-29T21:22:11Z</dcterms:created>
  <dcterms:modified xsi:type="dcterms:W3CDTF">2018-03-21T16:56:52Z</dcterms:modified>
</cp:coreProperties>
</file>