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8" r:id="rId5"/>
    <p:sldId id="267" r:id="rId6"/>
    <p:sldId id="269" r:id="rId7"/>
    <p:sldId id="261" r:id="rId8"/>
    <p:sldId id="264" r:id="rId9"/>
    <p:sldId id="266" r:id="rId10"/>
    <p:sldId id="265" r:id="rId11"/>
    <p:sldId id="257" r:id="rId12"/>
    <p:sldId id="260" r:id="rId13"/>
    <p:sldId id="25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0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7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2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9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1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0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8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479D-490A-4464-9001-906091CF1609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7113-8BD1-4894-9C50-C4CE04D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2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eodelprado.es/actualidad/multimedia/el-tres-de-mayo-de-1808-o-los-fusilamientos-en-la/6bf23708-7502-4424-a47a-283d7de5666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Etwinning</a:t>
            </a:r>
            <a:r>
              <a:rPr lang="en-GB" dirty="0" smtClean="0"/>
              <a:t> </a:t>
            </a:r>
            <a:r>
              <a:rPr lang="en-GB" dirty="0" err="1" smtClean="0"/>
              <a:t>Paseo</a:t>
            </a:r>
            <a:r>
              <a:rPr lang="en-GB" dirty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historia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guerra</a:t>
            </a:r>
            <a:r>
              <a:rPr lang="en-GB" dirty="0" smtClean="0"/>
              <a:t> de </a:t>
            </a:r>
            <a:r>
              <a:rPr lang="en-GB" dirty="0" err="1" smtClean="0"/>
              <a:t>independencia</a:t>
            </a:r>
            <a:r>
              <a:rPr lang="en-GB" dirty="0" smtClean="0"/>
              <a:t> (1808-1814) </a:t>
            </a:r>
          </a:p>
          <a:p>
            <a:r>
              <a:rPr lang="en-GB" dirty="0" smtClean="0"/>
              <a:t>Goya y “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fusilamientos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La marina francesa no era lo suficientemente potente para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retarse con </a:t>
            </a:r>
            <a:r>
              <a:rPr lang="es-ES" dirty="0" smtClean="0">
                <a:latin typeface="Segoe Print" panose="02000600000000000000" pitchFamily="2" charset="0"/>
              </a:rPr>
              <a:t>la británica. Napoleón pide a su aliado español que envíe su marina. Esto llevo 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la gran derrota </a:t>
            </a:r>
            <a:r>
              <a:rPr lang="es-ES" dirty="0" smtClean="0">
                <a:latin typeface="Segoe Print" panose="02000600000000000000" pitchFamily="2" charset="0"/>
              </a:rPr>
              <a:t>de Trafalgar, donde España perdió la mayoría de sus barcos.</a:t>
            </a:r>
          </a:p>
          <a:p>
            <a:endParaRPr lang="es-ES" dirty="0" smtClean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Napoleón,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a la sombra </a:t>
            </a:r>
            <a:r>
              <a:rPr lang="es-ES" dirty="0" smtClean="0">
                <a:latin typeface="Segoe Print" panose="02000600000000000000" pitchFamily="2" charset="0"/>
              </a:rPr>
              <a:t>de los reyes españoles, prepara su plan de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dominio</a:t>
            </a:r>
            <a:r>
              <a:rPr lang="es-ES" dirty="0" smtClean="0">
                <a:latin typeface="Segoe Print" panose="02000600000000000000" pitchFamily="2" charset="0"/>
              </a:rPr>
              <a:t> y penetra la península. En 1805 Carlos IV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renuncia a la Corona</a:t>
            </a:r>
            <a:r>
              <a:rPr lang="es-ES" dirty="0" smtClean="0">
                <a:latin typeface="Segoe Print" panose="02000600000000000000" pitchFamily="2" charset="0"/>
              </a:rPr>
              <a:t> y el hermano de Napoleón, José Bonaparte, se convertirá en el nuevo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rey</a:t>
            </a:r>
            <a:r>
              <a:rPr lang="es-ES" dirty="0" smtClean="0">
                <a:latin typeface="Segoe Print" panose="02000600000000000000" pitchFamily="2" charset="0"/>
              </a:rPr>
              <a:t> de España.</a:t>
            </a:r>
          </a:p>
          <a:p>
            <a:endParaRPr lang="es-ES" dirty="0" smtClean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En 1808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un alzamiento popular </a:t>
            </a:r>
            <a:r>
              <a:rPr lang="es-ES" dirty="0" smtClean="0">
                <a:latin typeface="Segoe Print" panose="02000600000000000000" pitchFamily="2" charset="0"/>
              </a:rPr>
              <a:t>en Madrid marca el inicio de la Guerra de Independencia entre España y Francia. El pueblo de Madrid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se defiende </a:t>
            </a:r>
            <a:r>
              <a:rPr lang="es-ES" dirty="0" smtClean="0">
                <a:latin typeface="Segoe Print" panose="02000600000000000000" pitchFamily="2" charset="0"/>
              </a:rPr>
              <a:t>ante la “invasión” francesa y la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huida</a:t>
            </a:r>
            <a:r>
              <a:rPr lang="es-ES" dirty="0" smtClean="0">
                <a:latin typeface="Segoe Print" panose="02000600000000000000" pitchFamily="2" charset="0"/>
              </a:rPr>
              <a:t> de los reyes españoles. Esto ocurrió el 2 de mayo y el 3 de mayo el jefe de los franceses ordena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ejecutar a los rebeldes</a:t>
            </a:r>
            <a:r>
              <a:rPr lang="es-ES" dirty="0" smtClean="0">
                <a:latin typeface="Segoe Print" panose="02000600000000000000" pitchFamily="2" charset="0"/>
              </a:rPr>
              <a:t>. Esa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matanza</a:t>
            </a:r>
            <a:r>
              <a:rPr lang="es-ES" dirty="0" smtClean="0">
                <a:latin typeface="Segoe Print" panose="02000600000000000000" pitchFamily="2" charset="0"/>
              </a:rPr>
              <a:t> es la que Goya representa en su famoso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cuadro</a:t>
            </a:r>
            <a:r>
              <a:rPr lang="es-ES" dirty="0" smtClean="0">
                <a:latin typeface="Segoe Print" panose="02000600000000000000" pitchFamily="2" charset="0"/>
              </a:rPr>
              <a:t>. </a:t>
            </a:r>
          </a:p>
          <a:p>
            <a:endParaRPr lang="es-ES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60007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943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6053895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https://www.theguardian.com/artanddesign/2017/apr/03/blood-fire-mayhem-art-britain-spain-conflicts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(Extract from the Guardian article…)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95313"/>
            <a:ext cx="80486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5" y="1066534"/>
            <a:ext cx="48672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494116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https://www.youtube.com/watch?v=TylGuoEN5x4&amp;feature=share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En la web del Museo del Prado…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9349" y="4160208"/>
            <a:ext cx="735313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 explicación del cuadro en </a:t>
            </a:r>
            <a:r>
              <a:rPr lang="es-ES" dirty="0" err="1" smtClean="0"/>
              <a:t>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quot;El tres de mayo&quot;, Francisco de Go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094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7/17/12/571712dfaf11b9a3c1177e64a2fe7f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2289"/>
            <a:ext cx="7248525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2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S President Barack Obama texting, while in the background there is my homage of Goya's The Third of May, 1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104456" cy="55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nsteeleart.com/image/go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4450"/>
            <a:ext cx="4032448" cy="62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62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silamientos del 3 de ma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9073"/>
            <a:ext cx="6912768" cy="50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6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_WKJR-pns_0/T-OY5YgnvAI/AAAAAAAABNk/ad-zgucTYG8/s1600/masacre+en+corea+-pica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32476" cy="39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8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" y="1340768"/>
            <a:ext cx="87501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LTO A LA BRUTALIDAD / Stop animal suffering Basado en la pintura de Goya, los fusilamientos del 3 de ma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144"/>
            <a:ext cx="7200800" cy="56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3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[Freddo Sacar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76052"/>
            <a:ext cx="7036327" cy="52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0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251520" y="134076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https://www.museodelprado.es/actualidad/multimedia/el-tres-de-mayo-de-1808-o-los-fusilamientos-en-la/6bf23708-7502-4424-a47a-283d7de56669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egoe Print" panose="02000600000000000000" pitchFamily="2" charset="0"/>
              </a:rPr>
              <a:t>Escucha</a:t>
            </a:r>
            <a:r>
              <a:rPr lang="en-GB" dirty="0" smtClean="0">
                <a:latin typeface="Segoe Print" panose="02000600000000000000" pitchFamily="2" charset="0"/>
              </a:rPr>
              <a:t> el </a:t>
            </a:r>
            <a:r>
              <a:rPr lang="en-GB" dirty="0" err="1" smtClean="0">
                <a:latin typeface="Segoe Print" panose="02000600000000000000" pitchFamily="2" charset="0"/>
              </a:rPr>
              <a:t>siguiente</a:t>
            </a:r>
            <a:r>
              <a:rPr lang="en-GB" dirty="0" smtClean="0">
                <a:latin typeface="Segoe Print" panose="02000600000000000000" pitchFamily="2" charset="0"/>
              </a:rPr>
              <a:t> podcast y </a:t>
            </a:r>
            <a:r>
              <a:rPr lang="en-GB" dirty="0" err="1" smtClean="0">
                <a:latin typeface="Segoe Print" panose="02000600000000000000" pitchFamily="2" charset="0"/>
              </a:rPr>
              <a:t>toma</a:t>
            </a:r>
            <a:r>
              <a:rPr lang="en-GB" dirty="0" smtClean="0">
                <a:latin typeface="Segoe Print" panose="02000600000000000000" pitchFamily="2" charset="0"/>
              </a:rPr>
              <a:t> nota de lo que se dice del </a:t>
            </a:r>
            <a:r>
              <a:rPr lang="en-GB" dirty="0" err="1" smtClean="0">
                <a:latin typeface="Segoe Print" panose="02000600000000000000" pitchFamily="2" charset="0"/>
              </a:rPr>
              <a:t>famoso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cuadro</a:t>
            </a:r>
            <a:r>
              <a:rPr lang="en-GB" dirty="0" smtClean="0">
                <a:latin typeface="Segoe Print" panose="02000600000000000000" pitchFamily="2" charset="0"/>
              </a:rPr>
              <a:t> de Goya “el 3 de mayo o </a:t>
            </a:r>
            <a:r>
              <a:rPr lang="en-GB" dirty="0" err="1" smtClean="0">
                <a:latin typeface="Segoe Print" panose="02000600000000000000" pitchFamily="2" charset="0"/>
              </a:rPr>
              <a:t>los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fusilamientos</a:t>
            </a:r>
            <a:r>
              <a:rPr lang="en-GB" dirty="0" smtClean="0">
                <a:latin typeface="Segoe Print" panose="02000600000000000000" pitchFamily="2" charset="0"/>
              </a:rPr>
              <a:t>”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864096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Ahora tú. Trabajo de </a:t>
            </a:r>
            <a:r>
              <a:rPr lang="es-ES" dirty="0" err="1" smtClean="0"/>
              <a:t>half-term</a:t>
            </a:r>
            <a:r>
              <a:rPr lang="es-ES" dirty="0" smtClean="0"/>
              <a:t>. Investiga más sobre la Guerra de la Independencia (1808-1814) y sobre la figura de uno de los genios pictóricos españoles: Francisco de Goya.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1560"/>
            <a:ext cx="7488832" cy="57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london.gov.uk/sites/default/files/business-t-square-5649.jpg?v=71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77686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799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Print" panose="02000600000000000000" pitchFamily="2" charset="0"/>
              </a:rPr>
              <a:t>¿reconoces esta plaza? ¿qué sabes de su historia?</a:t>
            </a:r>
            <a:endParaRPr lang="en-GB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¿qué tiene que ver el Almirante Nelson con la historia de España?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¿has </a:t>
            </a:r>
            <a:r>
              <a:rPr lang="es-ES" dirty="0" err="1" smtClean="0">
                <a:latin typeface="Segoe Print" panose="02000600000000000000" pitchFamily="2" charset="0"/>
              </a:rPr>
              <a:t>oido</a:t>
            </a:r>
            <a:r>
              <a:rPr lang="es-ES" dirty="0" smtClean="0">
                <a:latin typeface="Segoe Print" panose="02000600000000000000" pitchFamily="2" charset="0"/>
              </a:rPr>
              <a:t> hablar de la Batalla de Trafalgar?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¿tienes idea de dónde está Trafalgar?</a:t>
            </a:r>
            <a:endParaRPr lang="en-GB" dirty="0">
              <a:latin typeface="Segoe Print" panose="020006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517761" cy="421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victorianweb.org/sculpture/baily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07520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5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45" y="620688"/>
            <a:ext cx="6624736" cy="556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3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0"/>
            <a:ext cx="8105863" cy="6269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998" y="627117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“el 3 de mayo o los fusilamientos” , la inmortal obra de Goya que podéis ver en el Museo del Prado </a:t>
            </a:r>
            <a:r>
              <a:rPr lang="es-ES" smtClean="0"/>
              <a:t>en 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5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UN POCO DE CONTEXTO HIST</a:t>
            </a:r>
            <a:r>
              <a:rPr lang="es-ES" dirty="0" smtClean="0">
                <a:latin typeface="Segoe Print" panose="02000600000000000000" pitchFamily="2" charset="0"/>
              </a:rPr>
              <a:t>ÓRICO EUROPEO</a:t>
            </a:r>
          </a:p>
          <a:p>
            <a:endParaRPr lang="es-ES" dirty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1789 La Revolución Francesa se radicaliza y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destrona </a:t>
            </a:r>
            <a:r>
              <a:rPr lang="es-ES" dirty="0" smtClean="0">
                <a:latin typeface="Segoe Print" panose="02000600000000000000" pitchFamily="2" charset="0"/>
              </a:rPr>
              <a:t>a Luis XV y su esposa </a:t>
            </a:r>
            <a:r>
              <a:rPr lang="es-ES" dirty="0" err="1" smtClean="0">
                <a:latin typeface="Segoe Print" panose="02000600000000000000" pitchFamily="2" charset="0"/>
              </a:rPr>
              <a:t>Maria</a:t>
            </a:r>
            <a:r>
              <a:rPr lang="es-ES" dirty="0" smtClean="0">
                <a:latin typeface="Segoe Print" panose="02000600000000000000" pitchFamily="2" charset="0"/>
              </a:rPr>
              <a:t> </a:t>
            </a:r>
            <a:r>
              <a:rPr lang="es-ES" dirty="0" err="1" smtClean="0">
                <a:latin typeface="Segoe Print" panose="02000600000000000000" pitchFamily="2" charset="0"/>
              </a:rPr>
              <a:t>Antoñieta</a:t>
            </a:r>
            <a:r>
              <a:rPr lang="es-ES" dirty="0" smtClean="0">
                <a:latin typeface="Segoe Print" panose="02000600000000000000" pitchFamily="2" charset="0"/>
              </a:rPr>
              <a:t>. Ambos serán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guillotinados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En España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reinaban</a:t>
            </a:r>
            <a:r>
              <a:rPr lang="es-ES" dirty="0" smtClean="0">
                <a:latin typeface="Segoe Print" panose="02000600000000000000" pitchFamily="2" charset="0"/>
              </a:rPr>
              <a:t> los Borbones, familia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de descendencia </a:t>
            </a:r>
            <a:r>
              <a:rPr lang="es-ES" dirty="0" smtClean="0">
                <a:latin typeface="Segoe Print" panose="02000600000000000000" pitchFamily="2" charset="0"/>
              </a:rPr>
              <a:t>francesa. Como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otras potencias europeas</a:t>
            </a:r>
            <a:r>
              <a:rPr lang="es-ES" dirty="0" smtClean="0">
                <a:latin typeface="Segoe Print" panose="02000600000000000000" pitchFamily="2" charset="0"/>
              </a:rPr>
              <a:t>, España está en contra de la revolución francesa y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declara</a:t>
            </a:r>
            <a:r>
              <a:rPr lang="es-ES" dirty="0" smtClean="0">
                <a:latin typeface="Segoe Print" panose="02000600000000000000" pitchFamily="2" charset="0"/>
              </a:rPr>
              <a:t> la guerra con Francia. Se acaba la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guerra</a:t>
            </a:r>
            <a:r>
              <a:rPr lang="es-ES" dirty="0" smtClean="0">
                <a:latin typeface="Segoe Print" panose="02000600000000000000" pitchFamily="2" charset="0"/>
              </a:rPr>
              <a:t> con la Paz de Basilia en 1795 (España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pierde</a:t>
            </a:r>
            <a:r>
              <a:rPr lang="es-ES" dirty="0" smtClean="0">
                <a:latin typeface="Segoe Print" panose="02000600000000000000" pitchFamily="2" charset="0"/>
              </a:rPr>
              <a:t> la isla de Santo Domingo)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Napoleón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se propone </a:t>
            </a:r>
            <a:r>
              <a:rPr lang="es-ES" dirty="0" smtClean="0">
                <a:latin typeface="Segoe Print" panose="02000600000000000000" pitchFamily="2" charset="0"/>
              </a:rPr>
              <a:t>extender los ideales de la Revolución Francesa por toda Europa. Francia entra en guerra con grandes potencias europeas (Rusia y Reino Unido).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Los reyes Carlos IV y </a:t>
            </a:r>
            <a:r>
              <a:rPr lang="es-ES" dirty="0" err="1" smtClean="0">
                <a:latin typeface="Segoe Print" panose="02000600000000000000" pitchFamily="2" charset="0"/>
              </a:rPr>
              <a:t>Maria</a:t>
            </a:r>
            <a:r>
              <a:rPr lang="es-ES" dirty="0" smtClean="0">
                <a:latin typeface="Segoe Print" panose="02000600000000000000" pitchFamily="2" charset="0"/>
              </a:rPr>
              <a:t> Luisa, siguiendo la iniciativa de su ministro Godoy,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pactaron</a:t>
            </a:r>
            <a:r>
              <a:rPr lang="es-ES" dirty="0" smtClean="0">
                <a:latin typeface="Segoe Print" panose="02000600000000000000" pitchFamily="2" charset="0"/>
              </a:rPr>
              <a:t> con Napoleón para que España fuera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un aliado </a:t>
            </a:r>
            <a:r>
              <a:rPr lang="es-ES" dirty="0" smtClean="0">
                <a:latin typeface="Segoe Print" panose="02000600000000000000" pitchFamily="2" charset="0"/>
              </a:rPr>
              <a:t>de Francia (y no tener que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luchar</a:t>
            </a:r>
            <a:r>
              <a:rPr lang="es-ES" dirty="0" smtClean="0">
                <a:latin typeface="Segoe Print" panose="02000600000000000000" pitchFamily="2" charset="0"/>
              </a:rPr>
              <a:t> contra ellos)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Segoe Print" panose="02000600000000000000" pitchFamily="2" charset="0"/>
              </a:rPr>
              <a:t>Napoleón se había convertido en Emperador y preparaba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la</a:t>
            </a:r>
            <a:r>
              <a:rPr lang="es-ES" dirty="0" smtClean="0">
                <a:latin typeface="Segoe Print" panose="02000600000000000000" pitchFamily="2" charset="0"/>
              </a:rPr>
              <a:t>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invasión</a:t>
            </a:r>
            <a:r>
              <a:rPr lang="es-ES" dirty="0" smtClean="0">
                <a:latin typeface="Segoe Print" panose="02000600000000000000" pitchFamily="2" charset="0"/>
              </a:rPr>
              <a:t> de Reino Unido. Para eso necesitaba </a:t>
            </a:r>
            <a:r>
              <a:rPr lang="es-E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medirse con </a:t>
            </a:r>
            <a:r>
              <a:rPr lang="es-ES" dirty="0" smtClean="0">
                <a:latin typeface="Segoe Print" panose="02000600000000000000" pitchFamily="2" charset="0"/>
              </a:rPr>
              <a:t>la marina británica y sus marines, entre ellos Nelson. </a:t>
            </a:r>
          </a:p>
          <a:p>
            <a:endParaRPr lang="es-ES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1" y="324053"/>
            <a:ext cx="7488832" cy="581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3813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mamelucos, parte del ejército francés con soldados de origen musulmán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524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Etwinning Paseo por la historia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Allen's Girls'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Paseo por la historia</dc:title>
  <dc:creator>cristina sanchez</dc:creator>
  <cp:lastModifiedBy>cristina sanchez</cp:lastModifiedBy>
  <cp:revision>11</cp:revision>
  <dcterms:created xsi:type="dcterms:W3CDTF">2018-02-05T19:12:00Z</dcterms:created>
  <dcterms:modified xsi:type="dcterms:W3CDTF">2018-02-05T21:46:33Z</dcterms:modified>
</cp:coreProperties>
</file>