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796027F-7875-4030-9381-8BD8C4F21935}" type="datetimeFigureOut">
              <a:rPr lang="en-US" dirty="0"/>
              <a:t>12/16/2019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12/16/2019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12/16/2019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13FA8170-7522-7440-80F4-09BF62C57AF7}"/>
              </a:ext>
            </a:extLst>
          </p:cNvPr>
          <p:cNvPicPr>
            <a:picLocks noChangeAspect="1"/>
          </p:cNvPicPr>
          <p:nvPr/>
        </p:nvPicPr>
        <p:blipFill>
          <a:blip r:embed="rId2"/>
          <a:stretch>
            <a:fillRect/>
          </a:stretch>
        </p:blipFill>
        <p:spPr>
          <a:xfrm>
            <a:off x="0" y="0"/>
            <a:ext cx="12191999" cy="6858000"/>
          </a:xfrm>
          <a:prstGeom prst="rect">
            <a:avLst/>
          </a:prstGeom>
        </p:spPr>
      </p:pic>
      <p:sp>
        <p:nvSpPr>
          <p:cNvPr id="6" name="TextBox 5">
            <a:extLst>
              <a:ext uri="{FF2B5EF4-FFF2-40B4-BE49-F238E27FC236}">
                <a16:creationId xmlns:a16="http://schemas.microsoft.com/office/drawing/2014/main" xmlns="" id="{9D36E6D9-C98F-4444-816A-3DDD845D6597}"/>
              </a:ext>
            </a:extLst>
          </p:cNvPr>
          <p:cNvSpPr txBox="1"/>
          <p:nvPr/>
        </p:nvSpPr>
        <p:spPr>
          <a:xfrm>
            <a:off x="590857" y="338620"/>
            <a:ext cx="10684299" cy="2862322"/>
          </a:xfrm>
          <a:prstGeom prst="rect">
            <a:avLst/>
          </a:prstGeom>
          <a:noFill/>
        </p:spPr>
        <p:txBody>
          <a:bodyPr wrap="square" rtlCol="0">
            <a:spAutoFit/>
          </a:bodyPr>
          <a:lstStyle/>
          <a:p>
            <a:pPr algn="l"/>
            <a:r>
              <a:rPr lang="ru-RU" sz="6000" b="1"/>
              <a:t>WINTER HOLIDAYS IN MOLDOVA</a:t>
            </a:r>
          </a:p>
          <a:p>
            <a:pPr algn="l"/>
            <a:endParaRPr lang="ru-RU" sz="6000" b="1"/>
          </a:p>
        </p:txBody>
      </p:sp>
      <p:sp>
        <p:nvSpPr>
          <p:cNvPr id="7" name="TextBox 6">
            <a:extLst>
              <a:ext uri="{FF2B5EF4-FFF2-40B4-BE49-F238E27FC236}">
                <a16:creationId xmlns:a16="http://schemas.microsoft.com/office/drawing/2014/main" xmlns="" id="{B25D44E9-78C9-F948-A413-1224B130ABD4}"/>
              </a:ext>
            </a:extLst>
          </p:cNvPr>
          <p:cNvSpPr txBox="1"/>
          <p:nvPr/>
        </p:nvSpPr>
        <p:spPr>
          <a:xfrm>
            <a:off x="3181240" y="2154567"/>
            <a:ext cx="6777322" cy="1384995"/>
          </a:xfrm>
          <a:prstGeom prst="rect">
            <a:avLst/>
          </a:prstGeom>
          <a:noFill/>
        </p:spPr>
        <p:txBody>
          <a:bodyPr wrap="square" rtlCol="0">
            <a:spAutoFit/>
          </a:bodyPr>
          <a:lstStyle/>
          <a:p>
            <a:pPr algn="l"/>
            <a:r>
              <a:rPr lang="ru-RU" sz="3600" b="1" i="1"/>
              <a:t>BY EȘANOV CRISTI</a:t>
            </a:r>
          </a:p>
          <a:p>
            <a:pPr algn="l"/>
            <a:endParaRPr lang="ru-RU" sz="4800" b="1" i="1"/>
          </a:p>
        </p:txBody>
      </p:sp>
    </p:spTree>
    <p:extLst>
      <p:ext uri="{BB962C8B-B14F-4D97-AF65-F5344CB8AC3E}">
        <p14:creationId xmlns:p14="http://schemas.microsoft.com/office/powerpoint/2010/main" val="137737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20">
            <a:extLst>
              <a:ext uri="{FF2B5EF4-FFF2-40B4-BE49-F238E27FC236}">
                <a16:creationId xmlns:a16="http://schemas.microsoft.com/office/drawing/2014/main" xmlns="" id="{EB54D2DF-EB25-1B40-8BDE-28DAF35788C1}"/>
              </a:ext>
            </a:extLst>
          </p:cNvPr>
          <p:cNvPicPr>
            <a:picLocks noChangeAspect="1"/>
          </p:cNvPicPr>
          <p:nvPr/>
        </p:nvPicPr>
        <p:blipFill>
          <a:blip r:embed="rId2"/>
          <a:stretch>
            <a:fillRect/>
          </a:stretch>
        </p:blipFill>
        <p:spPr>
          <a:xfrm>
            <a:off x="0" y="0"/>
            <a:ext cx="12192000" cy="6858000"/>
          </a:xfrm>
          <a:prstGeom prst="rect">
            <a:avLst/>
          </a:prstGeom>
        </p:spPr>
      </p:pic>
      <p:sp>
        <p:nvSpPr>
          <p:cNvPr id="22" name="TextBox 21">
            <a:extLst>
              <a:ext uri="{FF2B5EF4-FFF2-40B4-BE49-F238E27FC236}">
                <a16:creationId xmlns:a16="http://schemas.microsoft.com/office/drawing/2014/main" xmlns="" id="{A8302653-9DCB-A84F-A460-F3AA6AEC4081}"/>
              </a:ext>
            </a:extLst>
          </p:cNvPr>
          <p:cNvSpPr txBox="1"/>
          <p:nvPr/>
        </p:nvSpPr>
        <p:spPr>
          <a:xfrm>
            <a:off x="4360514" y="130803"/>
            <a:ext cx="5883700" cy="1200329"/>
          </a:xfrm>
          <a:prstGeom prst="rect">
            <a:avLst/>
          </a:prstGeom>
          <a:noFill/>
        </p:spPr>
        <p:txBody>
          <a:bodyPr wrap="square" rtlCol="0">
            <a:spAutoFit/>
          </a:bodyPr>
          <a:lstStyle/>
          <a:p>
            <a:pPr algn="l"/>
            <a:r>
              <a:rPr lang="ru-RU" sz="7200" b="1"/>
              <a:t>CHRISTMAS</a:t>
            </a:r>
          </a:p>
        </p:txBody>
      </p:sp>
    </p:spTree>
    <p:extLst>
      <p:ext uri="{BB962C8B-B14F-4D97-AF65-F5344CB8AC3E}">
        <p14:creationId xmlns:p14="http://schemas.microsoft.com/office/powerpoint/2010/main" val="2468930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D53B8A4-4AFE-FB48-9999-A35488E3824F}"/>
              </a:ext>
            </a:extLst>
          </p:cNvPr>
          <p:cNvSpPr txBox="1"/>
          <p:nvPr/>
        </p:nvSpPr>
        <p:spPr>
          <a:xfrm>
            <a:off x="5179562" y="2502375"/>
            <a:ext cx="1828800" cy="1828800"/>
          </a:xfrm>
          <a:prstGeom prst="rect">
            <a:avLst/>
          </a:prstGeom>
          <a:noFill/>
        </p:spPr>
        <p:txBody>
          <a:bodyPr wrap="square" rtlCol="0">
            <a:spAutoFit/>
          </a:bodyPr>
          <a:lstStyle/>
          <a:p>
            <a:pPr algn="l"/>
            <a:endParaRPr lang="ru-RU"/>
          </a:p>
        </p:txBody>
      </p:sp>
      <p:pic>
        <p:nvPicPr>
          <p:cNvPr id="10" name="Рисунок 10">
            <a:extLst>
              <a:ext uri="{FF2B5EF4-FFF2-40B4-BE49-F238E27FC236}">
                <a16:creationId xmlns:a16="http://schemas.microsoft.com/office/drawing/2014/main" xmlns="" id="{16EDC0D2-3FAC-884A-A035-269B126F4635}"/>
              </a:ext>
            </a:extLst>
          </p:cNvPr>
          <p:cNvPicPr>
            <a:picLocks noChangeAspect="1"/>
          </p:cNvPicPr>
          <p:nvPr/>
        </p:nvPicPr>
        <p:blipFill>
          <a:blip r:embed="rId2"/>
          <a:stretch>
            <a:fillRect/>
          </a:stretch>
        </p:blipFill>
        <p:spPr>
          <a:xfrm>
            <a:off x="13447" y="-14902"/>
            <a:ext cx="12161030" cy="6863354"/>
          </a:xfrm>
          <a:prstGeom prst="rect">
            <a:avLst/>
          </a:prstGeom>
        </p:spPr>
      </p:pic>
      <p:sp>
        <p:nvSpPr>
          <p:cNvPr id="7" name="TextBox 6">
            <a:extLst>
              <a:ext uri="{FF2B5EF4-FFF2-40B4-BE49-F238E27FC236}">
                <a16:creationId xmlns:a16="http://schemas.microsoft.com/office/drawing/2014/main" xmlns="" id="{3C6ADC56-A617-3C4A-8F24-8F2BC3811882}"/>
              </a:ext>
            </a:extLst>
          </p:cNvPr>
          <p:cNvSpPr txBox="1"/>
          <p:nvPr/>
        </p:nvSpPr>
        <p:spPr>
          <a:xfrm>
            <a:off x="220042" y="119569"/>
            <a:ext cx="6063401" cy="5632311"/>
          </a:xfrm>
          <a:prstGeom prst="rect">
            <a:avLst/>
          </a:prstGeom>
          <a:noFill/>
          <a:ln>
            <a:solidFill>
              <a:schemeClr val="tx1"/>
            </a:solidFill>
          </a:ln>
        </p:spPr>
        <p:txBody>
          <a:bodyPr wrap="square" rtlCol="0">
            <a:spAutoFit/>
          </a:bodyPr>
          <a:lstStyle/>
          <a:p>
            <a:pPr algn="l"/>
            <a:r>
              <a:rPr lang="af-ZA" sz="3600" b="1" i="0" dirty="0">
                <a:solidFill>
                  <a:srgbClr val="0C0C0C"/>
                </a:solidFill>
                <a:effectLst/>
                <a:latin typeface="Open Sans"/>
              </a:rPr>
              <a:t>Christmas is celebrated on 7th January. However, unfortunately, this holiday isn’t widely celebrated inside the country. Usually just old people celebrate it and all others just have free day. Some people this day go to their grandparents.</a:t>
            </a:r>
            <a:endParaRPr lang="ru-RU" sz="3600" b="1" dirty="0"/>
          </a:p>
        </p:txBody>
      </p:sp>
    </p:spTree>
    <p:extLst>
      <p:ext uri="{BB962C8B-B14F-4D97-AF65-F5344CB8AC3E}">
        <p14:creationId xmlns:p14="http://schemas.microsoft.com/office/powerpoint/2010/main" val="257741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10">
            <a:extLst>
              <a:ext uri="{FF2B5EF4-FFF2-40B4-BE49-F238E27FC236}">
                <a16:creationId xmlns:a16="http://schemas.microsoft.com/office/drawing/2014/main" xmlns="" id="{CE4326D5-9148-2746-83EA-3B82C6ABEE30}"/>
              </a:ext>
            </a:extLst>
          </p:cNvPr>
          <p:cNvPicPr>
            <a:picLocks noChangeAspect="1"/>
          </p:cNvPicPr>
          <p:nvPr/>
        </p:nvPicPr>
        <p:blipFill>
          <a:blip r:embed="rId2"/>
          <a:stretch>
            <a:fillRect/>
          </a:stretch>
        </p:blipFill>
        <p:spPr>
          <a:xfrm>
            <a:off x="-29204" y="-1"/>
            <a:ext cx="12221203" cy="6874427"/>
          </a:xfrm>
          <a:prstGeom prst="rect">
            <a:avLst/>
          </a:prstGeom>
        </p:spPr>
      </p:pic>
      <p:sp>
        <p:nvSpPr>
          <p:cNvPr id="9" name="TextBox 8">
            <a:extLst>
              <a:ext uri="{FF2B5EF4-FFF2-40B4-BE49-F238E27FC236}">
                <a16:creationId xmlns:a16="http://schemas.microsoft.com/office/drawing/2014/main" xmlns="" id="{572B3C09-0DF9-E24A-93D4-945C55D9D709}"/>
              </a:ext>
            </a:extLst>
          </p:cNvPr>
          <p:cNvSpPr txBox="1"/>
          <p:nvPr/>
        </p:nvSpPr>
        <p:spPr>
          <a:xfrm>
            <a:off x="7571101" y="195595"/>
            <a:ext cx="4213412" cy="1015663"/>
          </a:xfrm>
          <a:prstGeom prst="rect">
            <a:avLst/>
          </a:prstGeom>
          <a:noFill/>
          <a:ln>
            <a:solidFill>
              <a:schemeClr val="tx1"/>
            </a:solidFill>
          </a:ln>
        </p:spPr>
        <p:txBody>
          <a:bodyPr wrap="square" rtlCol="0">
            <a:spAutoFit/>
          </a:bodyPr>
          <a:lstStyle/>
          <a:p>
            <a:pPr algn="l"/>
            <a:r>
              <a:rPr lang="ru-RU" sz="6000" b="1" i="1"/>
              <a:t>CAROLING</a:t>
            </a:r>
          </a:p>
        </p:txBody>
      </p:sp>
    </p:spTree>
    <p:extLst>
      <p:ext uri="{BB962C8B-B14F-4D97-AF65-F5344CB8AC3E}">
        <p14:creationId xmlns:p14="http://schemas.microsoft.com/office/powerpoint/2010/main" val="308132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6">
            <a:extLst>
              <a:ext uri="{FF2B5EF4-FFF2-40B4-BE49-F238E27FC236}">
                <a16:creationId xmlns:a16="http://schemas.microsoft.com/office/drawing/2014/main" xmlns="" id="{230E5A9F-B28D-8B44-ABFE-CC00C7B12360}"/>
              </a:ext>
            </a:extLst>
          </p:cNvPr>
          <p:cNvPicPr>
            <a:picLocks noChangeAspect="1"/>
          </p:cNvPicPr>
          <p:nvPr/>
        </p:nvPicPr>
        <p:blipFill rotWithShape="1">
          <a:blip r:embed="rId2"/>
          <a:srcRect l="2182" t="31556" r="1938" b="43948"/>
          <a:stretch/>
        </p:blipFill>
        <p:spPr>
          <a:xfrm>
            <a:off x="0" y="-1"/>
            <a:ext cx="12192000" cy="6858001"/>
          </a:xfrm>
          <a:prstGeom prst="rect">
            <a:avLst/>
          </a:prstGeom>
        </p:spPr>
      </p:pic>
    </p:spTree>
    <p:extLst>
      <p:ext uri="{BB962C8B-B14F-4D97-AF65-F5344CB8AC3E}">
        <p14:creationId xmlns:p14="http://schemas.microsoft.com/office/powerpoint/2010/main" val="322224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98787113-7219-784D-B442-AE0CE3EEB45F}"/>
              </a:ext>
            </a:extLst>
          </p:cNvPr>
          <p:cNvPicPr>
            <a:picLocks noChangeAspect="1"/>
          </p:cNvPicPr>
          <p:nvPr/>
        </p:nvPicPr>
        <p:blipFill>
          <a:blip r:embed="rId2"/>
          <a:stretch>
            <a:fillRect/>
          </a:stretch>
        </p:blipFill>
        <p:spPr>
          <a:xfrm>
            <a:off x="0" y="0"/>
            <a:ext cx="12192000" cy="6868732"/>
          </a:xfrm>
          <a:prstGeom prst="rect">
            <a:avLst/>
          </a:prstGeom>
        </p:spPr>
      </p:pic>
      <p:pic>
        <p:nvPicPr>
          <p:cNvPr id="2" name="Рисунок 2">
            <a:extLst>
              <a:ext uri="{FF2B5EF4-FFF2-40B4-BE49-F238E27FC236}">
                <a16:creationId xmlns:a16="http://schemas.microsoft.com/office/drawing/2014/main" xmlns="" id="{741AEC9E-6DC7-114D-A0A1-9D50E2A48368}"/>
              </a:ext>
            </a:extLst>
          </p:cNvPr>
          <p:cNvPicPr>
            <a:picLocks noChangeAspect="1"/>
          </p:cNvPicPr>
          <p:nvPr/>
        </p:nvPicPr>
        <p:blipFill>
          <a:blip r:embed="rId3"/>
          <a:stretch>
            <a:fillRect/>
          </a:stretch>
        </p:blipFill>
        <p:spPr>
          <a:xfrm>
            <a:off x="7573698" y="4068055"/>
            <a:ext cx="4198591" cy="2596129"/>
          </a:xfrm>
          <a:prstGeom prst="rect">
            <a:avLst/>
          </a:prstGeom>
        </p:spPr>
      </p:pic>
      <p:sp>
        <p:nvSpPr>
          <p:cNvPr id="6" name="TextBox 5">
            <a:extLst>
              <a:ext uri="{FF2B5EF4-FFF2-40B4-BE49-F238E27FC236}">
                <a16:creationId xmlns:a16="http://schemas.microsoft.com/office/drawing/2014/main" xmlns="" id="{FAE1FB63-DB81-FF48-8333-30EBEDBCABC8}"/>
              </a:ext>
            </a:extLst>
          </p:cNvPr>
          <p:cNvSpPr txBox="1"/>
          <p:nvPr/>
        </p:nvSpPr>
        <p:spPr>
          <a:xfrm rot="10800000" flipV="1">
            <a:off x="192241" y="91312"/>
            <a:ext cx="11999759" cy="923330"/>
          </a:xfrm>
          <a:prstGeom prst="rect">
            <a:avLst/>
          </a:prstGeom>
          <a:noFill/>
          <a:ln>
            <a:solidFill>
              <a:schemeClr val="tx1"/>
            </a:solidFill>
          </a:ln>
        </p:spPr>
        <p:txBody>
          <a:bodyPr wrap="square" rtlCol="0">
            <a:spAutoFit/>
          </a:bodyPr>
          <a:lstStyle/>
          <a:p>
            <a:pPr algn="l"/>
            <a:r>
              <a:rPr lang="en-US" sz="5400" dirty="0" smtClean="0"/>
              <a:t>“</a:t>
            </a:r>
            <a:r>
              <a:rPr lang="ru-RU" sz="5400" dirty="0" smtClean="0"/>
              <a:t>SORCOVA</a:t>
            </a:r>
            <a:r>
              <a:rPr lang="ru-RU" sz="5400" dirty="0"/>
              <a:t>’’ </a:t>
            </a:r>
            <a:r>
              <a:rPr lang="ru-RU" sz="5400" dirty="0" smtClean="0"/>
              <a:t>AND </a:t>
            </a:r>
            <a:r>
              <a:rPr lang="en-US" sz="5400" dirty="0" smtClean="0"/>
              <a:t>“</a:t>
            </a:r>
            <a:r>
              <a:rPr lang="ru-RU" sz="5400" dirty="0" smtClean="0"/>
              <a:t>PLUGUȘORUL</a:t>
            </a:r>
            <a:r>
              <a:rPr lang="ru-RU" sz="5400" dirty="0"/>
              <a:t>‘’</a:t>
            </a:r>
          </a:p>
        </p:txBody>
      </p:sp>
      <p:sp>
        <p:nvSpPr>
          <p:cNvPr id="7" name="TextBox 6">
            <a:extLst>
              <a:ext uri="{FF2B5EF4-FFF2-40B4-BE49-F238E27FC236}">
                <a16:creationId xmlns:a16="http://schemas.microsoft.com/office/drawing/2014/main" xmlns="" id="{F74D23F0-0AD0-D84C-A673-5F060C1E6CC1}"/>
              </a:ext>
            </a:extLst>
          </p:cNvPr>
          <p:cNvSpPr txBox="1"/>
          <p:nvPr/>
        </p:nvSpPr>
        <p:spPr>
          <a:xfrm>
            <a:off x="0" y="2040900"/>
            <a:ext cx="7816501" cy="3970318"/>
          </a:xfrm>
          <a:prstGeom prst="rect">
            <a:avLst/>
          </a:prstGeom>
          <a:noFill/>
        </p:spPr>
        <p:txBody>
          <a:bodyPr wrap="square" rtlCol="0">
            <a:spAutoFit/>
          </a:bodyPr>
          <a:lstStyle/>
          <a:p>
            <a:pPr algn="l"/>
            <a:r>
              <a:rPr lang="en-US" sz="3600" b="1" dirty="0" smtClean="0"/>
              <a:t>	</a:t>
            </a:r>
            <a:r>
              <a:rPr lang="ru-RU" sz="3600" b="1" dirty="0" smtClean="0"/>
              <a:t>Kids </a:t>
            </a:r>
            <a:r>
              <a:rPr lang="ru-RU" sz="3600" b="1" dirty="0"/>
              <a:t>go around houses carolling, then around New Years with the “Sorcova” and “Plugușorul” to bless who they visit. They all wear specific clothing or traditional elements when doing this. </a:t>
            </a:r>
          </a:p>
        </p:txBody>
      </p:sp>
    </p:spTree>
    <p:extLst>
      <p:ext uri="{BB962C8B-B14F-4D97-AF65-F5344CB8AC3E}">
        <p14:creationId xmlns:p14="http://schemas.microsoft.com/office/powerpoint/2010/main" val="710666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CE915E69-4C0E-2244-AB70-B58E10E087EF}"/>
              </a:ext>
            </a:extLst>
          </p:cNvPr>
          <p:cNvPicPr>
            <a:picLocks noChangeAspect="1"/>
          </p:cNvPicPr>
          <p:nvPr/>
        </p:nvPicPr>
        <p:blipFill>
          <a:blip r:embed="rId2"/>
          <a:stretch>
            <a:fillRect/>
          </a:stretch>
        </p:blipFill>
        <p:spPr>
          <a:xfrm>
            <a:off x="0" y="0"/>
            <a:ext cx="12192000" cy="6868732"/>
          </a:xfrm>
          <a:prstGeom prst="rect">
            <a:avLst/>
          </a:prstGeom>
        </p:spPr>
      </p:pic>
      <p:pic>
        <p:nvPicPr>
          <p:cNvPr id="3" name="Рисунок 4">
            <a:extLst>
              <a:ext uri="{FF2B5EF4-FFF2-40B4-BE49-F238E27FC236}">
                <a16:creationId xmlns:a16="http://schemas.microsoft.com/office/drawing/2014/main" xmlns="" id="{2495C4CC-A59D-8A44-A875-5EA148A11F44}"/>
              </a:ext>
            </a:extLst>
          </p:cNvPr>
          <p:cNvPicPr>
            <a:picLocks noChangeAspect="1"/>
          </p:cNvPicPr>
          <p:nvPr/>
        </p:nvPicPr>
        <p:blipFill>
          <a:blip r:embed="rId3"/>
          <a:stretch>
            <a:fillRect/>
          </a:stretch>
        </p:blipFill>
        <p:spPr>
          <a:xfrm>
            <a:off x="158920" y="2508488"/>
            <a:ext cx="5421203" cy="4069299"/>
          </a:xfrm>
          <a:prstGeom prst="rect">
            <a:avLst/>
          </a:prstGeom>
        </p:spPr>
      </p:pic>
      <p:sp>
        <p:nvSpPr>
          <p:cNvPr id="6" name="TextBox 5">
            <a:extLst>
              <a:ext uri="{FF2B5EF4-FFF2-40B4-BE49-F238E27FC236}">
                <a16:creationId xmlns:a16="http://schemas.microsoft.com/office/drawing/2014/main" xmlns="" id="{C1F22DC3-B893-2A4B-A8F2-63AC298498ED}"/>
              </a:ext>
            </a:extLst>
          </p:cNvPr>
          <p:cNvSpPr txBox="1"/>
          <p:nvPr/>
        </p:nvSpPr>
        <p:spPr>
          <a:xfrm>
            <a:off x="5179562" y="2508488"/>
            <a:ext cx="1828800" cy="1828800"/>
          </a:xfrm>
          <a:prstGeom prst="rect">
            <a:avLst/>
          </a:prstGeom>
          <a:noFill/>
        </p:spPr>
        <p:txBody>
          <a:bodyPr wrap="square" rtlCol="0">
            <a:spAutoFit/>
          </a:bodyPr>
          <a:lstStyle/>
          <a:p>
            <a:pPr algn="l"/>
            <a:endParaRPr lang="ru-RU"/>
          </a:p>
        </p:txBody>
      </p:sp>
      <p:sp>
        <p:nvSpPr>
          <p:cNvPr id="8" name="TextBox 7">
            <a:extLst>
              <a:ext uri="{FF2B5EF4-FFF2-40B4-BE49-F238E27FC236}">
                <a16:creationId xmlns:a16="http://schemas.microsoft.com/office/drawing/2014/main" xmlns="" id="{17690C01-478F-2742-91CF-019263B17C1A}"/>
              </a:ext>
            </a:extLst>
          </p:cNvPr>
          <p:cNvSpPr txBox="1"/>
          <p:nvPr/>
        </p:nvSpPr>
        <p:spPr>
          <a:xfrm>
            <a:off x="5739043" y="2242462"/>
            <a:ext cx="6289963" cy="4069299"/>
          </a:xfrm>
          <a:prstGeom prst="rect">
            <a:avLst/>
          </a:prstGeom>
          <a:noFill/>
          <a:ln>
            <a:solidFill>
              <a:schemeClr val="tx1"/>
            </a:solidFill>
          </a:ln>
        </p:spPr>
        <p:txBody>
          <a:bodyPr wrap="square" rtlCol="0">
            <a:spAutoFit/>
          </a:bodyPr>
          <a:lstStyle/>
          <a:p>
            <a:pPr algn="l"/>
            <a:r>
              <a:rPr lang="ru-RU" sz="3600" b="1"/>
              <a:t>On the morning of the New Year, as a continuation of Plugușor, the children walk with the sowing . They throw wheat, corn or rice seeds through homes and over people. </a:t>
            </a:r>
          </a:p>
        </p:txBody>
      </p:sp>
      <p:sp>
        <p:nvSpPr>
          <p:cNvPr id="9" name="TextBox 8">
            <a:extLst>
              <a:ext uri="{FF2B5EF4-FFF2-40B4-BE49-F238E27FC236}">
                <a16:creationId xmlns:a16="http://schemas.microsoft.com/office/drawing/2014/main" xmlns="" id="{8A78D170-145D-D041-9D17-A79ED8F518A8}"/>
              </a:ext>
            </a:extLst>
          </p:cNvPr>
          <p:cNvSpPr txBox="1"/>
          <p:nvPr/>
        </p:nvSpPr>
        <p:spPr>
          <a:xfrm>
            <a:off x="5259022" y="2508488"/>
            <a:ext cx="1828800" cy="1828800"/>
          </a:xfrm>
          <a:prstGeom prst="rect">
            <a:avLst/>
          </a:prstGeom>
          <a:noFill/>
        </p:spPr>
        <p:txBody>
          <a:bodyPr wrap="square" rtlCol="0">
            <a:spAutoFit/>
          </a:bodyPr>
          <a:lstStyle/>
          <a:p>
            <a:pPr algn="l"/>
            <a:endParaRPr lang="ru-RU"/>
          </a:p>
        </p:txBody>
      </p:sp>
      <p:sp>
        <p:nvSpPr>
          <p:cNvPr id="10" name="TextBox 9">
            <a:extLst>
              <a:ext uri="{FF2B5EF4-FFF2-40B4-BE49-F238E27FC236}">
                <a16:creationId xmlns:a16="http://schemas.microsoft.com/office/drawing/2014/main" xmlns="" id="{3F440CA5-BA04-F746-B74E-5D950BF2397A}"/>
              </a:ext>
            </a:extLst>
          </p:cNvPr>
          <p:cNvSpPr txBox="1"/>
          <p:nvPr/>
        </p:nvSpPr>
        <p:spPr>
          <a:xfrm>
            <a:off x="4482760" y="546239"/>
            <a:ext cx="3451004" cy="1015663"/>
          </a:xfrm>
          <a:prstGeom prst="rect">
            <a:avLst/>
          </a:prstGeom>
          <a:noFill/>
          <a:ln>
            <a:solidFill>
              <a:schemeClr val="tx1"/>
            </a:solidFill>
          </a:ln>
        </p:spPr>
        <p:txBody>
          <a:bodyPr wrap="square" rtlCol="0">
            <a:spAutoFit/>
          </a:bodyPr>
          <a:lstStyle/>
          <a:p>
            <a:pPr algn="l"/>
            <a:r>
              <a:rPr lang="ru-RU" sz="6000"/>
              <a:t>SOWING</a:t>
            </a:r>
          </a:p>
        </p:txBody>
      </p:sp>
    </p:spTree>
    <p:extLst>
      <p:ext uri="{BB962C8B-B14F-4D97-AF65-F5344CB8AC3E}">
        <p14:creationId xmlns:p14="http://schemas.microsoft.com/office/powerpoint/2010/main" val="2849726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10">
            <a:extLst>
              <a:ext uri="{FF2B5EF4-FFF2-40B4-BE49-F238E27FC236}">
                <a16:creationId xmlns:a16="http://schemas.microsoft.com/office/drawing/2014/main" xmlns="" id="{E5EBCF6B-ADD1-EB43-8CDF-9D57DB7D99FA}"/>
              </a:ext>
            </a:extLst>
          </p:cNvPr>
          <p:cNvPicPr>
            <a:picLocks noChangeAspect="1"/>
          </p:cNvPicPr>
          <p:nvPr/>
        </p:nvPicPr>
        <p:blipFill>
          <a:blip r:embed="rId2"/>
          <a:stretch>
            <a:fillRect/>
          </a:stretch>
        </p:blipFill>
        <p:spPr>
          <a:xfrm>
            <a:off x="-110021" y="0"/>
            <a:ext cx="12302021" cy="6904062"/>
          </a:xfrm>
          <a:prstGeom prst="rect">
            <a:avLst/>
          </a:prstGeom>
        </p:spPr>
      </p:pic>
      <p:pic>
        <p:nvPicPr>
          <p:cNvPr id="4" name="Рисунок 4">
            <a:extLst>
              <a:ext uri="{FF2B5EF4-FFF2-40B4-BE49-F238E27FC236}">
                <a16:creationId xmlns:a16="http://schemas.microsoft.com/office/drawing/2014/main" xmlns="" id="{C0AFE5AB-86E9-2746-AF7C-78D70A8F1DCA}"/>
              </a:ext>
            </a:extLst>
          </p:cNvPr>
          <p:cNvPicPr>
            <a:picLocks noChangeAspect="1"/>
          </p:cNvPicPr>
          <p:nvPr/>
        </p:nvPicPr>
        <p:blipFill>
          <a:blip r:embed="rId3"/>
          <a:stretch>
            <a:fillRect/>
          </a:stretch>
        </p:blipFill>
        <p:spPr>
          <a:xfrm>
            <a:off x="110022" y="2656431"/>
            <a:ext cx="6546144" cy="3675912"/>
          </a:xfrm>
          <a:prstGeom prst="rect">
            <a:avLst/>
          </a:prstGeom>
        </p:spPr>
      </p:pic>
      <p:sp>
        <p:nvSpPr>
          <p:cNvPr id="12" name="TextBox 11">
            <a:extLst>
              <a:ext uri="{FF2B5EF4-FFF2-40B4-BE49-F238E27FC236}">
                <a16:creationId xmlns:a16="http://schemas.microsoft.com/office/drawing/2014/main" xmlns="" id="{3B7129F5-E683-614A-A24F-D22691FB1250}"/>
              </a:ext>
            </a:extLst>
          </p:cNvPr>
          <p:cNvSpPr txBox="1"/>
          <p:nvPr/>
        </p:nvSpPr>
        <p:spPr>
          <a:xfrm>
            <a:off x="320283" y="525657"/>
            <a:ext cx="6158753" cy="1754326"/>
          </a:xfrm>
          <a:prstGeom prst="rect">
            <a:avLst/>
          </a:prstGeom>
          <a:noFill/>
          <a:ln>
            <a:solidFill>
              <a:schemeClr val="tx1"/>
            </a:solidFill>
          </a:ln>
        </p:spPr>
        <p:txBody>
          <a:bodyPr wrap="square" rtlCol="0">
            <a:spAutoFit/>
          </a:bodyPr>
          <a:lstStyle/>
          <a:p>
            <a:pPr algn="l"/>
            <a:r>
              <a:rPr lang="ru-RU" sz="5400"/>
              <a:t>CHRISTMAS FOOD IN MOLDOVA</a:t>
            </a:r>
          </a:p>
        </p:txBody>
      </p:sp>
    </p:spTree>
    <p:extLst>
      <p:ext uri="{BB962C8B-B14F-4D97-AF65-F5344CB8AC3E}">
        <p14:creationId xmlns:p14="http://schemas.microsoft.com/office/powerpoint/2010/main" val="391649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4C16223-0011-9348-82D5-8E0E59FAAF5F}"/>
              </a:ext>
            </a:extLst>
          </p:cNvPr>
          <p:cNvSpPr>
            <a:spLocks noGrp="1"/>
          </p:cNvSpPr>
          <p:nvPr>
            <p:ph type="title"/>
          </p:nvPr>
        </p:nvSpPr>
        <p:spPr/>
        <p:txBody>
          <a:bodyPr/>
          <a:lstStyle/>
          <a:p>
            <a:endParaRPr lang="ru-RU"/>
          </a:p>
        </p:txBody>
      </p:sp>
      <p:pic>
        <p:nvPicPr>
          <p:cNvPr id="9" name="Рисунок 9">
            <a:extLst>
              <a:ext uri="{FF2B5EF4-FFF2-40B4-BE49-F238E27FC236}">
                <a16:creationId xmlns:a16="http://schemas.microsoft.com/office/drawing/2014/main" xmlns="" id="{DA0AAC38-5AB2-B74C-A1B1-1B34526B8E91}"/>
              </a:ext>
            </a:extLst>
          </p:cNvPr>
          <p:cNvPicPr>
            <a:picLocks noGrp="1" noChangeAspect="1"/>
          </p:cNvPicPr>
          <p:nvPr>
            <p:ph idx="1"/>
          </p:nvPr>
        </p:nvPicPr>
        <p:blipFill>
          <a:blip r:embed="rId2"/>
          <a:stretch>
            <a:fillRect/>
          </a:stretch>
        </p:blipFill>
        <p:spPr>
          <a:xfrm>
            <a:off x="0" y="-1"/>
            <a:ext cx="12192000" cy="6868733"/>
          </a:xfrm>
        </p:spPr>
      </p:pic>
      <p:sp>
        <p:nvSpPr>
          <p:cNvPr id="8" name="TextBox 7">
            <a:extLst>
              <a:ext uri="{FF2B5EF4-FFF2-40B4-BE49-F238E27FC236}">
                <a16:creationId xmlns:a16="http://schemas.microsoft.com/office/drawing/2014/main" xmlns="" id="{46E6C96B-F49B-B44D-AC83-A25DEAD8B948}"/>
              </a:ext>
            </a:extLst>
          </p:cNvPr>
          <p:cNvSpPr txBox="1"/>
          <p:nvPr/>
        </p:nvSpPr>
        <p:spPr>
          <a:xfrm>
            <a:off x="5179562" y="2502375"/>
            <a:ext cx="1828800" cy="1828800"/>
          </a:xfrm>
          <a:prstGeom prst="rect">
            <a:avLst/>
          </a:prstGeom>
          <a:noFill/>
        </p:spPr>
        <p:txBody>
          <a:bodyPr wrap="square" rtlCol="0">
            <a:spAutoFit/>
          </a:bodyPr>
          <a:lstStyle/>
          <a:p>
            <a:pPr algn="l"/>
            <a:endParaRPr lang="ru-RU"/>
          </a:p>
        </p:txBody>
      </p:sp>
      <p:pic>
        <p:nvPicPr>
          <p:cNvPr id="11" name="Рисунок 11">
            <a:extLst>
              <a:ext uri="{FF2B5EF4-FFF2-40B4-BE49-F238E27FC236}">
                <a16:creationId xmlns:a16="http://schemas.microsoft.com/office/drawing/2014/main" xmlns="" id="{A956561B-B25C-3D42-B79D-C377A25E6405}"/>
              </a:ext>
            </a:extLst>
          </p:cNvPr>
          <p:cNvPicPr>
            <a:picLocks noChangeAspect="1"/>
          </p:cNvPicPr>
          <p:nvPr/>
        </p:nvPicPr>
        <p:blipFill>
          <a:blip r:embed="rId3"/>
          <a:stretch>
            <a:fillRect/>
          </a:stretch>
        </p:blipFill>
        <p:spPr>
          <a:xfrm>
            <a:off x="2018891" y="1219308"/>
            <a:ext cx="8150141" cy="5438111"/>
          </a:xfrm>
          <a:prstGeom prst="rect">
            <a:avLst/>
          </a:prstGeom>
        </p:spPr>
      </p:pic>
      <p:sp>
        <p:nvSpPr>
          <p:cNvPr id="13" name="TextBox 12">
            <a:extLst>
              <a:ext uri="{FF2B5EF4-FFF2-40B4-BE49-F238E27FC236}">
                <a16:creationId xmlns:a16="http://schemas.microsoft.com/office/drawing/2014/main" xmlns="" id="{0A91510A-DF93-994E-9706-F81338D69CF1}"/>
              </a:ext>
            </a:extLst>
          </p:cNvPr>
          <p:cNvSpPr txBox="1"/>
          <p:nvPr/>
        </p:nvSpPr>
        <p:spPr>
          <a:xfrm>
            <a:off x="864284" y="129552"/>
            <a:ext cx="10681605" cy="646331"/>
          </a:xfrm>
          <a:prstGeom prst="rect">
            <a:avLst/>
          </a:prstGeom>
          <a:noFill/>
          <a:ln>
            <a:solidFill>
              <a:schemeClr val="tx1"/>
            </a:solidFill>
          </a:ln>
        </p:spPr>
        <p:txBody>
          <a:bodyPr wrap="square" rtlCol="0">
            <a:spAutoFit/>
          </a:bodyPr>
          <a:lstStyle/>
          <a:p>
            <a:pPr algn="l"/>
            <a:r>
              <a:rPr lang="ru-RU" sz="3600" dirty="0"/>
              <a:t>FOR CHRISTMAS FAMILY IS </a:t>
            </a:r>
            <a:r>
              <a:rPr lang="ru-RU" sz="3600" dirty="0" smtClean="0"/>
              <a:t>GE</a:t>
            </a:r>
            <a:r>
              <a:rPr lang="en-US" sz="3600" dirty="0"/>
              <a:t>T</a:t>
            </a:r>
            <a:r>
              <a:rPr lang="ru-RU" sz="3600" dirty="0" smtClean="0"/>
              <a:t>TING </a:t>
            </a:r>
            <a:r>
              <a:rPr lang="ru-RU" sz="3600" dirty="0"/>
              <a:t>TOGETHER</a:t>
            </a:r>
          </a:p>
        </p:txBody>
      </p:sp>
    </p:spTree>
    <p:extLst>
      <p:ext uri="{BB962C8B-B14F-4D97-AF65-F5344CB8AC3E}">
        <p14:creationId xmlns:p14="http://schemas.microsoft.com/office/powerpoint/2010/main" val="1113978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0</TotalTime>
  <Words>107</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Century Gothic</vt:lpstr>
      <vt:lpstr>Open Sans</vt:lpstr>
      <vt:lpstr>Wingdings 3</vt:lpstr>
      <vt:lpstr>Ион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liuba novac</dc:creator>
  <cp:lastModifiedBy>User</cp:lastModifiedBy>
  <cp:revision>6</cp:revision>
  <dcterms:created xsi:type="dcterms:W3CDTF">2019-12-15T20:06:14Z</dcterms:created>
  <dcterms:modified xsi:type="dcterms:W3CDTF">2019-12-16T14:07:46Z</dcterms:modified>
</cp:coreProperties>
</file>