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969"/>
    <a:srgbClr val="FFA500"/>
    <a:srgbClr val="DAA520"/>
    <a:srgbClr val="D191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BE16-F558-4F8D-9AFD-4A16CB831D65}" type="datetimeFigureOut">
              <a:rPr lang="ro-RO" smtClean="0"/>
              <a:pPr/>
              <a:t>11.12.2019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07963-25C0-4BE1-9464-EAB3C21CA314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s://www.bbcgoodfood.com/glossary/butter" TargetMode="External"/><Relationship Id="rId4" Type="http://schemas.openxmlformats.org/officeDocument/2006/relationships/hyperlink" Target="https://www.bbcgoodfood.com/glossary/eg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ev\Desktop\romaniaaa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462680" cy="2304256"/>
          </a:xfrm>
          <a:prstGeom prst="rect">
            <a:avLst/>
          </a:prstGeom>
          <a:noFill/>
        </p:spPr>
      </p:pic>
      <p:sp>
        <p:nvSpPr>
          <p:cNvPr id="5" name="CasetăText 4"/>
          <p:cNvSpPr txBox="1"/>
          <p:nvPr/>
        </p:nvSpPr>
        <p:spPr>
          <a:xfrm>
            <a:off x="4067944" y="2276872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err="1" smtClean="0">
                <a:solidFill>
                  <a:srgbClr val="FF0000"/>
                </a:solidFill>
              </a:rPr>
              <a:t>Holidays</a:t>
            </a:r>
            <a:r>
              <a:rPr lang="ro-RO" sz="3200" b="1" dirty="0" smtClean="0">
                <a:solidFill>
                  <a:srgbClr val="FF0000"/>
                </a:solidFill>
              </a:rPr>
              <a:t> </a:t>
            </a:r>
            <a:r>
              <a:rPr lang="ro-RO" sz="3200" b="1" dirty="0" err="1" smtClean="0">
                <a:solidFill>
                  <a:srgbClr val="FF0000"/>
                </a:solidFill>
              </a:rPr>
              <a:t>Celebrations</a:t>
            </a:r>
            <a:r>
              <a:rPr lang="ro-RO" sz="3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o-RO" sz="3200" b="1" dirty="0" smtClean="0">
                <a:solidFill>
                  <a:srgbClr val="FF0000"/>
                </a:solidFill>
              </a:rPr>
              <a:t>in Romania</a:t>
            </a:r>
            <a:endParaRPr lang="ro-RO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rgbClr val="FFA5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efilare pe verticală 1"/>
          <p:cNvSpPr/>
          <p:nvPr/>
        </p:nvSpPr>
        <p:spPr>
          <a:xfrm>
            <a:off x="323528" y="1628800"/>
            <a:ext cx="3240360" cy="3816424"/>
          </a:xfrm>
          <a:prstGeom prst="verticalScroll">
            <a:avLst/>
          </a:prstGeom>
          <a:solidFill>
            <a:schemeClr val="bg1"/>
          </a:solidFill>
          <a:ln w="12700">
            <a:solidFill>
              <a:srgbClr val="6969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" name="CasetăText 2"/>
          <p:cNvSpPr txBox="1"/>
          <p:nvPr/>
        </p:nvSpPr>
        <p:spPr>
          <a:xfrm>
            <a:off x="4788024" y="580526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Colegiul National </a:t>
            </a:r>
            <a:r>
              <a:rPr lang="en-US" dirty="0" smtClean="0"/>
              <a:t>“</a:t>
            </a:r>
            <a:r>
              <a:rPr lang="en-US" dirty="0" err="1" smtClean="0"/>
              <a:t>Grigore</a:t>
            </a:r>
            <a:r>
              <a:rPr lang="en-US" dirty="0" smtClean="0"/>
              <a:t>  </a:t>
            </a:r>
            <a:r>
              <a:rPr lang="en-US" dirty="0" err="1" smtClean="0"/>
              <a:t>Ghica</a:t>
            </a:r>
            <a:r>
              <a:rPr lang="en-US" dirty="0" smtClean="0"/>
              <a:t>” , Romania</a:t>
            </a:r>
            <a:endParaRPr lang="ro-RO" dirty="0"/>
          </a:p>
        </p:txBody>
      </p:sp>
      <p:pic>
        <p:nvPicPr>
          <p:cNvPr id="2050" name="Picture 2" descr="C:\Users\elev\Desktop\78479609_2580170655398360_66036285725590159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132856"/>
            <a:ext cx="3317911" cy="2488433"/>
          </a:xfrm>
          <a:prstGeom prst="rect">
            <a:avLst/>
          </a:prstGeom>
          <a:noFill/>
        </p:spPr>
      </p:pic>
      <p:sp>
        <p:nvSpPr>
          <p:cNvPr id="5" name="CasetăText 4"/>
          <p:cNvSpPr txBox="1"/>
          <p:nvPr/>
        </p:nvSpPr>
        <p:spPr>
          <a:xfrm>
            <a:off x="827584" y="2420888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most important tradition of the </a:t>
            </a:r>
            <a:r>
              <a:rPr lang="en-US" dirty="0" err="1" smtClean="0"/>
              <a:t>romanian</a:t>
            </a:r>
            <a:r>
              <a:rPr lang="en-US" dirty="0" smtClean="0"/>
              <a:t> people is carol singing.</a:t>
            </a:r>
            <a:endParaRPr lang="ro-RO" dirty="0"/>
          </a:p>
        </p:txBody>
      </p:sp>
      <p:pic>
        <p:nvPicPr>
          <p:cNvPr id="6" name="Imagine 5" descr="79198020_997913267240048_70247390735708979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861048"/>
            <a:ext cx="2088232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rgbClr val="FF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rotunjit 1"/>
          <p:cNvSpPr/>
          <p:nvPr/>
        </p:nvSpPr>
        <p:spPr>
          <a:xfrm>
            <a:off x="395536" y="836712"/>
            <a:ext cx="3060848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" name="CasetăText 2"/>
          <p:cNvSpPr txBox="1"/>
          <p:nvPr/>
        </p:nvSpPr>
        <p:spPr>
          <a:xfrm>
            <a:off x="539552" y="908721"/>
            <a:ext cx="30243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Romanian  cabbage rolls:</a:t>
            </a:r>
          </a:p>
          <a:p>
            <a:r>
              <a:rPr lang="en-US" sz="1100" b="1" i="1" dirty="0" smtClean="0"/>
              <a:t>Vegetable </a:t>
            </a:r>
            <a:r>
              <a:rPr lang="en-US" sz="1100" b="1" i="1" dirty="0"/>
              <a:t>oil –</a:t>
            </a:r>
            <a:r>
              <a:rPr lang="en-US" sz="1100" i="1" dirty="0"/>
              <a:t> </a:t>
            </a:r>
            <a:r>
              <a:rPr lang="en-US" sz="1100" dirty="0"/>
              <a:t>We’ll be using this to </a:t>
            </a:r>
            <a:r>
              <a:rPr lang="en-US" sz="1100" dirty="0" err="1"/>
              <a:t>saute</a:t>
            </a:r>
            <a:r>
              <a:rPr lang="en-US" sz="1100" dirty="0"/>
              <a:t> the onion and rice. You can use any type of oil that you have handy.</a:t>
            </a:r>
          </a:p>
          <a:p>
            <a:r>
              <a:rPr lang="en-US" sz="1100" b="1" i="1" dirty="0"/>
              <a:t>Onion –</a:t>
            </a:r>
            <a:r>
              <a:rPr lang="en-US" sz="1100" dirty="0"/>
              <a:t> I used a large onion because this recipe makes a lot of cabbage rolls. Every bite should have onion in it!</a:t>
            </a:r>
          </a:p>
          <a:p>
            <a:r>
              <a:rPr lang="en-US" sz="1100" b="1" i="1" dirty="0"/>
              <a:t>Long grain rice –</a:t>
            </a:r>
            <a:r>
              <a:rPr lang="en-US" sz="1100" i="1" dirty="0"/>
              <a:t> </a:t>
            </a:r>
            <a:r>
              <a:rPr lang="en-US" sz="1100" dirty="0"/>
              <a:t>Basmati rice is best. I wouldn’t use brown rice- it takes a lot longer to cook than white rice and you may end up with crunchy bits in your rolls.</a:t>
            </a:r>
          </a:p>
          <a:p>
            <a:r>
              <a:rPr lang="en-US" sz="1100" b="1" i="1" dirty="0"/>
              <a:t>Ground pork –</a:t>
            </a:r>
            <a:r>
              <a:rPr lang="en-US" sz="1100" dirty="0"/>
              <a:t> I love to use pork because it has a higher fat content and makes for some nice juicy rolls. </a:t>
            </a:r>
          </a:p>
        </p:txBody>
      </p:sp>
      <p:pic>
        <p:nvPicPr>
          <p:cNvPr id="3074" name="Picture 2" descr="C:\Users\elev\Desktop\descăr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052736"/>
            <a:ext cx="2466975" cy="1847850"/>
          </a:xfrm>
          <a:prstGeom prst="rect">
            <a:avLst/>
          </a:prstGeom>
          <a:noFill/>
        </p:spPr>
      </p:pic>
      <p:sp>
        <p:nvSpPr>
          <p:cNvPr id="5" name="Dreptunghi rotunjit 4"/>
          <p:cNvSpPr/>
          <p:nvPr/>
        </p:nvSpPr>
        <p:spPr>
          <a:xfrm>
            <a:off x="323528" y="3717032"/>
            <a:ext cx="32403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CasetăText 5"/>
          <p:cNvSpPr txBox="1"/>
          <p:nvPr/>
        </p:nvSpPr>
        <p:spPr>
          <a:xfrm>
            <a:off x="611560" y="40050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Traditional drink for Christmas : WINE</a:t>
            </a:r>
            <a:endParaRPr lang="ro-RO" dirty="0"/>
          </a:p>
        </p:txBody>
      </p:sp>
      <p:pic>
        <p:nvPicPr>
          <p:cNvPr id="3075" name="Picture 3" descr="C:\Users\elev\Desktop\descărcare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645024"/>
            <a:ext cx="1839549" cy="1224136"/>
          </a:xfrm>
          <a:prstGeom prst="rect">
            <a:avLst/>
          </a:prstGeom>
          <a:noFill/>
        </p:spPr>
      </p:pic>
      <p:sp>
        <p:nvSpPr>
          <p:cNvPr id="8" name="Dreptunghi rotunjit 7"/>
          <p:cNvSpPr/>
          <p:nvPr/>
        </p:nvSpPr>
        <p:spPr>
          <a:xfrm>
            <a:off x="539552" y="5229200"/>
            <a:ext cx="57606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CasetăText 8"/>
          <p:cNvSpPr txBox="1"/>
          <p:nvPr/>
        </p:nvSpPr>
        <p:spPr>
          <a:xfrm>
            <a:off x="611560" y="5229200"/>
            <a:ext cx="482453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/>
              <a:t>4 </a:t>
            </a:r>
            <a:r>
              <a:rPr lang="ro-RO" sz="1100" dirty="0" err="1"/>
              <a:t>thin</a:t>
            </a:r>
            <a:r>
              <a:rPr lang="ro-RO" sz="1100" dirty="0"/>
              <a:t> </a:t>
            </a:r>
            <a:r>
              <a:rPr lang="ro-RO" sz="1100" dirty="0" err="1"/>
              <a:t>pork</a:t>
            </a:r>
            <a:r>
              <a:rPr lang="ro-RO" sz="1100" dirty="0"/>
              <a:t> </a:t>
            </a:r>
            <a:r>
              <a:rPr lang="ro-RO" sz="1100" dirty="0" err="1"/>
              <a:t>steaks</a:t>
            </a:r>
            <a:r>
              <a:rPr lang="ro-RO" sz="1100" dirty="0"/>
              <a:t> (</a:t>
            </a:r>
            <a:r>
              <a:rPr lang="ro-RO" sz="1100" dirty="0" err="1"/>
              <a:t>about</a:t>
            </a:r>
            <a:r>
              <a:rPr lang="ro-RO" sz="1100" dirty="0"/>
              <a:t> 100g/4oz </a:t>
            </a:r>
            <a:r>
              <a:rPr lang="ro-RO" sz="1100" dirty="0" err="1"/>
              <a:t>each</a:t>
            </a:r>
            <a:r>
              <a:rPr lang="ro-RO" sz="1100" dirty="0"/>
              <a:t>)</a:t>
            </a:r>
          </a:p>
          <a:p>
            <a:r>
              <a:rPr lang="ro-RO" sz="1100" dirty="0"/>
              <a:t>3-4 </a:t>
            </a:r>
            <a:r>
              <a:rPr lang="ro-RO" sz="1100" dirty="0" err="1"/>
              <a:t>tbsp</a:t>
            </a:r>
            <a:r>
              <a:rPr lang="ro-RO" sz="1100" dirty="0"/>
              <a:t> </a:t>
            </a:r>
            <a:r>
              <a:rPr lang="ro-RO" sz="1100" dirty="0" err="1"/>
              <a:t>plain</a:t>
            </a:r>
            <a:r>
              <a:rPr lang="ro-RO" sz="1100" dirty="0"/>
              <a:t> </a:t>
            </a:r>
            <a:r>
              <a:rPr lang="ro-RO" sz="1100" dirty="0" err="1"/>
              <a:t>flour</a:t>
            </a:r>
            <a:endParaRPr lang="ro-RO" sz="1100" dirty="0"/>
          </a:p>
          <a:p>
            <a:r>
              <a:rPr lang="ro-RO" sz="1100" dirty="0"/>
              <a:t>1 </a:t>
            </a:r>
            <a:r>
              <a:rPr lang="ro-RO" sz="1100" dirty="0" err="1">
                <a:hlinkClick r:id="rId4"/>
              </a:rPr>
              <a:t>egg</a:t>
            </a:r>
            <a:endParaRPr lang="ro-RO" sz="1100" dirty="0">
              <a:hlinkClick r:id="rId4"/>
            </a:endParaRPr>
          </a:p>
          <a:p>
            <a:r>
              <a:rPr lang="ro-RO" sz="1100" dirty="0"/>
              <a:t>, </a:t>
            </a:r>
            <a:r>
              <a:rPr lang="ro-RO" sz="1100" dirty="0" err="1"/>
              <a:t>well</a:t>
            </a:r>
            <a:r>
              <a:rPr lang="ro-RO" sz="1100" dirty="0"/>
              <a:t> </a:t>
            </a:r>
            <a:r>
              <a:rPr lang="ro-RO" sz="1100" dirty="0" err="1"/>
              <a:t>beaten</a:t>
            </a:r>
            <a:endParaRPr lang="ro-RO" sz="1100" dirty="0"/>
          </a:p>
          <a:p>
            <a:r>
              <a:rPr lang="ro-RO" sz="1100" dirty="0"/>
              <a:t>85g </a:t>
            </a:r>
            <a:r>
              <a:rPr lang="ro-RO" sz="1100" dirty="0" err="1"/>
              <a:t>breadcrumb</a:t>
            </a:r>
            <a:r>
              <a:rPr lang="ro-RO" sz="1100" dirty="0"/>
              <a:t> (</a:t>
            </a:r>
            <a:r>
              <a:rPr lang="ro-RO" sz="1100" dirty="0" err="1"/>
              <a:t>fresh</a:t>
            </a:r>
            <a:r>
              <a:rPr lang="ro-RO" sz="1100" dirty="0"/>
              <a:t> or </a:t>
            </a:r>
            <a:r>
              <a:rPr lang="ro-RO" sz="1100" dirty="0" err="1"/>
              <a:t>bought</a:t>
            </a:r>
            <a:r>
              <a:rPr lang="ro-RO" sz="1100" dirty="0"/>
              <a:t>)</a:t>
            </a:r>
          </a:p>
          <a:p>
            <a:r>
              <a:rPr lang="ro-RO" sz="1100" dirty="0"/>
              <a:t>3 </a:t>
            </a:r>
            <a:r>
              <a:rPr lang="ro-RO" sz="1100" dirty="0" err="1"/>
              <a:t>tbsp</a:t>
            </a:r>
            <a:r>
              <a:rPr lang="ro-RO" sz="1100" dirty="0"/>
              <a:t> </a:t>
            </a:r>
            <a:r>
              <a:rPr lang="ro-RO" sz="1100" dirty="0" err="1"/>
              <a:t>chopped</a:t>
            </a:r>
            <a:r>
              <a:rPr lang="ro-RO" sz="1100" dirty="0"/>
              <a:t> </a:t>
            </a:r>
            <a:r>
              <a:rPr lang="ro-RO" sz="1100" dirty="0" err="1"/>
              <a:t>roasted</a:t>
            </a:r>
            <a:r>
              <a:rPr lang="ro-RO" sz="1100" dirty="0"/>
              <a:t> </a:t>
            </a:r>
            <a:r>
              <a:rPr lang="ro-RO" sz="1100" dirty="0" err="1" smtClean="0"/>
              <a:t>hazelnut</a:t>
            </a:r>
            <a:r>
              <a:rPr lang="en-US" sz="1100" dirty="0" smtClean="0"/>
              <a:t> ,</a:t>
            </a:r>
            <a:r>
              <a:rPr lang="ro-RO" sz="1100" dirty="0" smtClean="0"/>
              <a:t>1 </a:t>
            </a:r>
            <a:r>
              <a:rPr lang="ro-RO" sz="1100" dirty="0" err="1"/>
              <a:t>tsp</a:t>
            </a:r>
            <a:r>
              <a:rPr lang="ro-RO" sz="1100" dirty="0"/>
              <a:t> </a:t>
            </a:r>
            <a:r>
              <a:rPr lang="ro-RO" sz="1100" dirty="0" err="1"/>
              <a:t>dried</a:t>
            </a:r>
            <a:r>
              <a:rPr lang="ro-RO" sz="1100" dirty="0"/>
              <a:t> </a:t>
            </a:r>
            <a:r>
              <a:rPr lang="ro-RO" sz="1100" dirty="0" err="1" smtClean="0"/>
              <a:t>thyme</a:t>
            </a:r>
            <a:r>
              <a:rPr lang="en-US" sz="1100" dirty="0" smtClean="0"/>
              <a:t> </a:t>
            </a:r>
            <a:r>
              <a:rPr lang="ro-RO" sz="1100" dirty="0" smtClean="0"/>
              <a:t>1</a:t>
            </a:r>
            <a:r>
              <a:rPr lang="ro-RO" sz="1100" dirty="0"/>
              <a:t> </a:t>
            </a:r>
            <a:r>
              <a:rPr lang="ro-RO" sz="1100" dirty="0" err="1" smtClean="0"/>
              <a:t>lemon</a:t>
            </a:r>
            <a:r>
              <a:rPr lang="en-US" sz="1100" dirty="0" smtClean="0"/>
              <a:t> </a:t>
            </a:r>
            <a:r>
              <a:rPr lang="ro-RO" sz="1100" dirty="0" smtClean="0"/>
              <a:t>,</a:t>
            </a:r>
            <a:r>
              <a:rPr lang="ro-RO" sz="1100" dirty="0" err="1" smtClean="0"/>
              <a:t>zest</a:t>
            </a:r>
            <a:r>
              <a:rPr lang="ro-RO" sz="1100" dirty="0" smtClean="0"/>
              <a:t> </a:t>
            </a:r>
            <a:r>
              <a:rPr lang="ro-RO" sz="1100" dirty="0" err="1" smtClean="0"/>
              <a:t>only</a:t>
            </a:r>
            <a:r>
              <a:rPr lang="en-US" sz="1100" dirty="0" smtClean="0"/>
              <a:t> </a:t>
            </a:r>
            <a:r>
              <a:rPr lang="ro-RO" sz="1100" dirty="0" smtClean="0"/>
              <a:t>3 </a:t>
            </a:r>
            <a:r>
              <a:rPr lang="ro-RO" sz="1100" dirty="0" err="1"/>
              <a:t>tbsp</a:t>
            </a:r>
            <a:r>
              <a:rPr lang="ro-RO" sz="1100" dirty="0"/>
              <a:t> </a:t>
            </a:r>
            <a:r>
              <a:rPr lang="ro-RO" sz="1100" dirty="0" err="1"/>
              <a:t>light</a:t>
            </a:r>
            <a:r>
              <a:rPr lang="ro-RO" sz="1100" dirty="0"/>
              <a:t> olive or </a:t>
            </a:r>
            <a:r>
              <a:rPr lang="ro-RO" sz="1100" dirty="0" err="1"/>
              <a:t>sunflower</a:t>
            </a:r>
            <a:r>
              <a:rPr lang="ro-RO" sz="1100" dirty="0"/>
              <a:t> </a:t>
            </a:r>
            <a:r>
              <a:rPr lang="ro-RO" sz="1100" dirty="0" err="1" smtClean="0"/>
              <a:t>oil</a:t>
            </a:r>
            <a:r>
              <a:rPr lang="en-US" sz="1100" dirty="0" smtClean="0"/>
              <a:t> </a:t>
            </a:r>
            <a:r>
              <a:rPr lang="ro-RO" sz="1100" dirty="0" smtClean="0"/>
              <a:t>1 </a:t>
            </a:r>
            <a:r>
              <a:rPr lang="ro-RO" sz="1100" dirty="0" err="1"/>
              <a:t>knob</a:t>
            </a:r>
            <a:r>
              <a:rPr lang="ro-RO" sz="1100" dirty="0"/>
              <a:t> of </a:t>
            </a:r>
            <a:r>
              <a:rPr lang="ro-RO" sz="1100" dirty="0" err="1">
                <a:hlinkClick r:id="rId5"/>
              </a:rPr>
              <a:t>butter</a:t>
            </a:r>
            <a:endParaRPr lang="ro-RO" sz="1100" dirty="0"/>
          </a:p>
          <a:p>
            <a:endParaRPr lang="ro-RO" dirty="0"/>
          </a:p>
        </p:txBody>
      </p:sp>
      <p:pic>
        <p:nvPicPr>
          <p:cNvPr id="3076" name="Picture 4" descr="C:\Users\elev\Desktop\recipe-image-legacy-id--3964_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5157192"/>
            <a:ext cx="1714529" cy="1556792"/>
          </a:xfrm>
          <a:prstGeom prst="rect">
            <a:avLst/>
          </a:prstGeom>
          <a:noFill/>
        </p:spPr>
      </p:pic>
      <p:sp>
        <p:nvSpPr>
          <p:cNvPr id="11" name="CasetăText 10"/>
          <p:cNvSpPr txBox="1"/>
          <p:nvPr/>
        </p:nvSpPr>
        <p:spPr>
          <a:xfrm>
            <a:off x="7452320" y="5445224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Colegiul</a:t>
            </a:r>
            <a:r>
              <a:rPr lang="en-US" dirty="0" smtClean="0"/>
              <a:t> National “</a:t>
            </a:r>
            <a:r>
              <a:rPr lang="en-US" dirty="0" err="1" smtClean="0"/>
              <a:t>Grigore</a:t>
            </a:r>
            <a:r>
              <a:rPr lang="en-US" dirty="0" smtClean="0"/>
              <a:t> </a:t>
            </a:r>
            <a:r>
              <a:rPr lang="en-US" dirty="0" err="1" smtClean="0"/>
              <a:t>Ghica</a:t>
            </a:r>
            <a:r>
              <a:rPr lang="en-US" smtClean="0"/>
              <a:t>”, Romania</a:t>
            </a:r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58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Temă Office</vt:lpstr>
      <vt:lpstr>Slide 1</vt:lpstr>
      <vt:lpstr>Slide 2</vt:lpstr>
      <vt:lpstr>Slide 3</vt:lpstr>
    </vt:vector>
  </TitlesOfParts>
  <Company>Unitate Scolara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elev</dc:creator>
  <cp:lastModifiedBy>User</cp:lastModifiedBy>
  <cp:revision>5</cp:revision>
  <dcterms:created xsi:type="dcterms:W3CDTF">2019-12-11T10:07:16Z</dcterms:created>
  <dcterms:modified xsi:type="dcterms:W3CDTF">2019-12-11T11:00:14Z</dcterms:modified>
</cp:coreProperties>
</file>