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59" r:id="rId6"/>
    <p:sldId id="261"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FFCC66"/>
    <a:srgbClr val="990099"/>
    <a:srgbClr val="CC0099"/>
    <a:srgbClr val="FE9202"/>
    <a:srgbClr val="6C1A00"/>
    <a:srgbClr val="00AACC"/>
    <a:srgbClr val="5EEC3C"/>
    <a:srgbClr val="1D3A00"/>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224" y="-42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B4B10-9C71-4113-A302-4F44DEC46025}" type="datetimeFigureOut">
              <a:rPr lang="en-US" smtClean="0"/>
              <a:t>12/15/2019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511D1-FD35-480A-87D3-C32FE868B215}" type="slidenum">
              <a:rPr lang="en-US" smtClean="0"/>
              <a:t>‹#›</a:t>
            </a:fld>
            <a:endParaRPr lang="en-US"/>
          </a:p>
        </p:txBody>
      </p:sp>
    </p:spTree>
    <p:extLst>
      <p:ext uri="{BB962C8B-B14F-4D97-AF65-F5344CB8AC3E}">
        <p14:creationId xmlns:p14="http://schemas.microsoft.com/office/powerpoint/2010/main" val="400125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4</a:t>
            </a:fld>
            <a:endParaRPr lang="en-US"/>
          </a:p>
        </p:txBody>
      </p:sp>
    </p:spTree>
    <p:extLst>
      <p:ext uri="{BB962C8B-B14F-4D97-AF65-F5344CB8AC3E}">
        <p14:creationId xmlns:p14="http://schemas.microsoft.com/office/powerpoint/2010/main" val="2974032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6" y="1655520"/>
            <a:ext cx="7635250" cy="1374345"/>
          </a:xfrm>
          <a:noFill/>
          <a:effectLst>
            <a:outerShdw blurRad="50800" dist="38100" dir="2700000" algn="tl" rotWithShape="0">
              <a:prstClr val="black">
                <a:alpha val="40000"/>
              </a:prstClr>
            </a:outerShdw>
          </a:effectLst>
        </p:spPr>
        <p:txBody>
          <a:bodyPr>
            <a:normAutofit/>
          </a:bodyPr>
          <a:lstStyle>
            <a:lvl1pPr algn="ctr">
              <a:defRPr sz="3600">
                <a:solidFill>
                  <a:srgbClr val="FF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45225" y="3029865"/>
            <a:ext cx="7644221" cy="610820"/>
          </a:xfrm>
        </p:spPr>
        <p:txBody>
          <a:bodyPr>
            <a:normAutofit/>
          </a:bodyPr>
          <a:lstStyle>
            <a:lvl1pPr marL="0" indent="0" algn="ctr">
              <a:buNone/>
              <a:defRPr sz="2800" b="0" i="0">
                <a:solidFill>
                  <a:srgbClr val="0070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B7C39527-8317-4C20-B9AC-AA2D51AE0A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916230"/>
          </a:xfrm>
        </p:spPr>
        <p:txBody>
          <a:bodyPr>
            <a:normAutofit/>
          </a:bodyPr>
          <a:lstStyle>
            <a:lvl1pPr algn="ct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60929"/>
            <a:ext cx="8246070" cy="2901393"/>
          </a:xfrm>
        </p:spPr>
        <p:txBody>
          <a:bodyPr/>
          <a:lstStyle>
            <a:lvl1pPr algn="ctr">
              <a:defRPr sz="2800">
                <a:solidFill>
                  <a:srgbClr val="007033"/>
                </a:solidFill>
              </a:defRPr>
            </a:lvl1pPr>
            <a:lvl2pPr algn="ctr">
              <a:defRPr>
                <a:solidFill>
                  <a:srgbClr val="007033"/>
                </a:solidFill>
              </a:defRPr>
            </a:lvl2pPr>
            <a:lvl3pPr algn="ctr">
              <a:defRPr>
                <a:solidFill>
                  <a:srgbClr val="007033"/>
                </a:solidFill>
              </a:defRPr>
            </a:lvl3pPr>
            <a:lvl4pPr algn="ctr">
              <a:defRPr>
                <a:solidFill>
                  <a:srgbClr val="007033"/>
                </a:solidFill>
              </a:defRPr>
            </a:lvl4pPr>
            <a:lvl5pPr algn="ctr">
              <a:defRPr>
                <a:solidFill>
                  <a:srgbClr val="0070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108200" cy="572644"/>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044700"/>
            <a:ext cx="6108200"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197405"/>
            <a:ext cx="7940659" cy="763525"/>
          </a:xfrm>
        </p:spPr>
        <p:txBody>
          <a:bodyPr>
            <a:normAutofit/>
          </a:bodyPr>
          <a:lstStyle>
            <a:lvl1pPr algn="ct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rgbClr val="007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40751"/>
            <a:ext cx="4040188" cy="2137871"/>
          </a:xfrm>
        </p:spPr>
        <p:txBody>
          <a:bodyPr/>
          <a:lstStyle>
            <a:lvl1pPr algn="ctr">
              <a:defRPr sz="2400">
                <a:solidFill>
                  <a:srgbClr val="007033"/>
                </a:solidFill>
              </a:defRPr>
            </a:lvl1pPr>
            <a:lvl2pPr algn="ctr">
              <a:defRPr sz="2000">
                <a:solidFill>
                  <a:srgbClr val="007033"/>
                </a:solidFill>
              </a:defRPr>
            </a:lvl2pPr>
            <a:lvl3pPr algn="ctr">
              <a:defRPr sz="1800">
                <a:solidFill>
                  <a:srgbClr val="007033"/>
                </a:solidFill>
              </a:defRPr>
            </a:lvl3pPr>
            <a:lvl4pPr algn="ctr">
              <a:defRPr sz="1600">
                <a:solidFill>
                  <a:srgbClr val="007033"/>
                </a:solidFill>
              </a:defRPr>
            </a:lvl4pPr>
            <a:lvl5pPr algn="ctr">
              <a:defRPr sz="1600">
                <a:solidFill>
                  <a:srgbClr val="0070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rgbClr val="007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40751"/>
            <a:ext cx="4041775" cy="2137871"/>
          </a:xfrm>
        </p:spPr>
        <p:txBody>
          <a:bodyPr/>
          <a:lstStyle>
            <a:lvl1pPr algn="ctr">
              <a:defRPr sz="2400">
                <a:solidFill>
                  <a:srgbClr val="007033"/>
                </a:solidFill>
              </a:defRPr>
            </a:lvl1pPr>
            <a:lvl2pPr algn="ctr">
              <a:defRPr sz="2000">
                <a:solidFill>
                  <a:srgbClr val="007033"/>
                </a:solidFill>
              </a:defRPr>
            </a:lvl2pPr>
            <a:lvl3pPr algn="ctr">
              <a:defRPr sz="1800">
                <a:solidFill>
                  <a:srgbClr val="007033"/>
                </a:solidFill>
              </a:defRPr>
            </a:lvl3pPr>
            <a:lvl4pPr algn="ctr">
              <a:defRPr sz="1600">
                <a:solidFill>
                  <a:srgbClr val="007033"/>
                </a:solidFill>
              </a:defRPr>
            </a:lvl4pPr>
            <a:lvl5pPr algn="ctr">
              <a:defRPr sz="1600">
                <a:solidFill>
                  <a:srgbClr val="0070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D8796D35-6001-4B03-8B23-470B0F954FF0}"/>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9.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Christmas traditions in </a:t>
            </a:r>
            <a:br>
              <a:rPr lang="en-US" dirty="0" smtClean="0"/>
            </a:br>
            <a:r>
              <a:rPr lang="en-US" dirty="0" smtClean="0"/>
              <a:t>Republic of Moldova</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Adelina</a:t>
            </a:r>
            <a:r>
              <a:rPr lang="en-US" dirty="0" smtClean="0"/>
              <a:t> </a:t>
            </a:r>
            <a:r>
              <a:rPr lang="en-US" dirty="0" err="1" smtClean="0"/>
              <a:t>Juncu</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                                          Caroling</a:t>
            </a:r>
            <a:endParaRPr lang="en-US" b="1"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4365">
            <a:off x="1282182" y="979712"/>
            <a:ext cx="4217524" cy="2182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8674">
            <a:off x="242826" y="2260838"/>
            <a:ext cx="3751900" cy="2498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640935" y="1960930"/>
            <a:ext cx="3206805" cy="2585323"/>
          </a:xfrm>
          <a:prstGeom prst="rect">
            <a:avLst/>
          </a:prstGeom>
          <a:noFill/>
        </p:spPr>
        <p:txBody>
          <a:bodyPr wrap="square" rtlCol="0">
            <a:spAutoFit/>
          </a:bodyPr>
          <a:lstStyle/>
          <a:p>
            <a:r>
              <a:rPr lang="en-US" dirty="0" smtClean="0">
                <a:solidFill>
                  <a:schemeClr val="accent3"/>
                </a:solidFill>
              </a:rPr>
              <a:t>    </a:t>
            </a:r>
            <a:r>
              <a:rPr lang="en-US" dirty="0" smtClean="0">
                <a:solidFill>
                  <a:srgbClr val="007033"/>
                </a:solidFill>
                <a:effectLst>
                  <a:outerShdw blurRad="38100" dist="38100" dir="2700000" algn="tl">
                    <a:srgbClr val="000000">
                      <a:alpha val="43137"/>
                    </a:srgbClr>
                  </a:outerShdw>
                </a:effectLst>
              </a:rPr>
              <a:t>At </a:t>
            </a:r>
            <a:r>
              <a:rPr lang="en-US" dirty="0">
                <a:solidFill>
                  <a:srgbClr val="007033"/>
                </a:solidFill>
                <a:effectLst>
                  <a:outerShdw blurRad="38100" dist="38100" dir="2700000" algn="tl">
                    <a:srgbClr val="000000">
                      <a:alpha val="43137"/>
                    </a:srgbClr>
                  </a:outerShdw>
                </a:effectLst>
              </a:rPr>
              <a:t>Christmas, children walk with the </a:t>
            </a:r>
            <a:r>
              <a:rPr lang="en-US" dirty="0" smtClean="0">
                <a:solidFill>
                  <a:srgbClr val="007033"/>
                </a:solidFill>
                <a:effectLst>
                  <a:outerShdw blurRad="38100" dist="38100" dir="2700000" algn="tl">
                    <a:srgbClr val="000000">
                      <a:alpha val="43137"/>
                    </a:srgbClr>
                  </a:outerShdw>
                </a:effectLst>
              </a:rPr>
              <a:t>carol from </a:t>
            </a:r>
            <a:r>
              <a:rPr lang="en-US" dirty="0">
                <a:solidFill>
                  <a:srgbClr val="007033"/>
                </a:solidFill>
                <a:effectLst>
                  <a:outerShdw blurRad="38100" dist="38100" dir="2700000" algn="tl">
                    <a:srgbClr val="000000">
                      <a:alpha val="43137"/>
                    </a:srgbClr>
                  </a:outerShdw>
                </a:effectLst>
              </a:rPr>
              <a:t>house to house, bringing the news of the birth of Christ. Children, properly dressed, are rewarded with sweets. It is said that if you open the door of the carol and receive their </a:t>
            </a:r>
            <a:r>
              <a:rPr lang="en-US" dirty="0" smtClean="0">
                <a:solidFill>
                  <a:srgbClr val="007033"/>
                </a:solidFill>
                <a:effectLst>
                  <a:outerShdw blurRad="38100" dist="38100" dir="2700000" algn="tl">
                    <a:srgbClr val="000000">
                      <a:alpha val="43137"/>
                    </a:srgbClr>
                  </a:outerShdw>
                </a:effectLst>
              </a:rPr>
              <a:t>wish </a:t>
            </a:r>
            <a:r>
              <a:rPr lang="en-US" dirty="0">
                <a:solidFill>
                  <a:srgbClr val="007033"/>
                </a:solidFill>
                <a:effectLst>
                  <a:outerShdw blurRad="38100" dist="38100" dir="2700000" algn="tl">
                    <a:srgbClr val="000000">
                      <a:alpha val="43137"/>
                    </a:srgbClr>
                  </a:outerShdw>
                </a:effectLst>
              </a:rPr>
              <a:t>with joy, then you will have a better new year.</a:t>
            </a:r>
            <a:endParaRPr lang="ru-RU" dirty="0">
              <a:solidFill>
                <a:srgbClr val="0070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34656" y="2863"/>
            <a:ext cx="9178656" cy="5140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2"/>
          <p:cNvSpPr>
            <a:spLocks noGrp="1"/>
          </p:cNvSpPr>
          <p:nvPr>
            <p:ph type="title"/>
          </p:nvPr>
        </p:nvSpPr>
        <p:spPr>
          <a:xfrm>
            <a:off x="3570334" y="10421"/>
            <a:ext cx="3206805" cy="763525"/>
          </a:xfrm>
        </p:spPr>
        <p:txBody>
          <a:bodyPr/>
          <a:lstStyle/>
          <a:p>
            <a:r>
              <a:rPr lang="ro-RO" b="1" dirty="0" smtClean="0"/>
              <a:t>Plugușorul</a:t>
            </a:r>
            <a:endParaRPr lang="ru-RU" b="1" dirty="0"/>
          </a:p>
        </p:txBody>
      </p:sp>
      <p:pic>
        <p:nvPicPr>
          <p:cNvPr id="12" name="Рисунок 11"/>
          <p:cNvPicPr>
            <a:picLocks noChangeAspect="1"/>
          </p:cNvPicPr>
          <p:nvPr/>
        </p:nvPicPr>
        <p:blipFill rotWithShape="1">
          <a:blip r:embed="rId2">
            <a:extLst>
              <a:ext uri="{28A0092B-C50C-407E-A947-70E740481C1C}">
                <a14:useLocalDpi xmlns:a14="http://schemas.microsoft.com/office/drawing/2010/main" val="0"/>
              </a:ext>
            </a:extLst>
          </a:blip>
          <a:srcRect l="72222" t="900" r="-106" b="9557"/>
          <a:stretch/>
        </p:blipFill>
        <p:spPr>
          <a:xfrm>
            <a:off x="6777139" y="2863"/>
            <a:ext cx="2376012" cy="5140637"/>
          </a:xfrm>
          <a:prstGeom prst="rect">
            <a:avLst/>
          </a:prstGeom>
          <a:ln>
            <a:noFill/>
          </a:ln>
          <a:effectLst>
            <a:softEdge rad="112500"/>
          </a:effectLst>
        </p:spPr>
      </p:pic>
      <p:sp>
        <p:nvSpPr>
          <p:cNvPr id="15" name="TextBox 14"/>
          <p:cNvSpPr txBox="1"/>
          <p:nvPr/>
        </p:nvSpPr>
        <p:spPr>
          <a:xfrm>
            <a:off x="3655770" y="739290"/>
            <a:ext cx="3512215" cy="3693319"/>
          </a:xfrm>
          <a:prstGeom prst="rect">
            <a:avLst/>
          </a:prstGeom>
          <a:noFill/>
        </p:spPr>
        <p:txBody>
          <a:bodyPr wrap="square" rtlCol="0">
            <a:spAutoFit/>
          </a:bodyPr>
          <a:lstStyle/>
          <a:p>
            <a:r>
              <a:rPr lang="ro-RO" dirty="0" smtClean="0">
                <a:solidFill>
                  <a:schemeClr val="accent5"/>
                </a:solidFill>
              </a:rPr>
              <a:t>   </a:t>
            </a:r>
            <a:r>
              <a:rPr lang="en-US" dirty="0" err="1" smtClean="0">
                <a:solidFill>
                  <a:schemeClr val="accent5"/>
                </a:solidFill>
              </a:rPr>
              <a:t>Plugușorul</a:t>
            </a:r>
            <a:r>
              <a:rPr lang="en-US" dirty="0">
                <a:solidFill>
                  <a:schemeClr val="accent5"/>
                </a:solidFill>
              </a:rPr>
              <a:t>, as it is told in the people, is an ancient agrarian custom, which is practiced even today, usually on the eve of the New Year</a:t>
            </a:r>
            <a:r>
              <a:rPr lang="en-US" dirty="0" smtClean="0">
                <a:solidFill>
                  <a:schemeClr val="accent5"/>
                </a:solidFill>
              </a:rPr>
              <a:t>.</a:t>
            </a:r>
            <a:endParaRPr lang="ro-RO" dirty="0" smtClean="0">
              <a:solidFill>
                <a:schemeClr val="accent5"/>
              </a:solidFill>
            </a:endParaRPr>
          </a:p>
          <a:p>
            <a:r>
              <a:rPr lang="ro-RO" dirty="0" smtClean="0">
                <a:solidFill>
                  <a:schemeClr val="accent5"/>
                </a:solidFill>
              </a:rPr>
              <a:t>   </a:t>
            </a:r>
            <a:r>
              <a:rPr lang="en-US" dirty="0" smtClean="0">
                <a:solidFill>
                  <a:schemeClr val="accent5"/>
                </a:solidFill>
              </a:rPr>
              <a:t>The </a:t>
            </a:r>
            <a:r>
              <a:rPr lang="en-US" dirty="0">
                <a:solidFill>
                  <a:schemeClr val="accent5"/>
                </a:solidFill>
              </a:rPr>
              <a:t>boys called „</a:t>
            </a:r>
            <a:r>
              <a:rPr lang="en-US" dirty="0" err="1">
                <a:solidFill>
                  <a:schemeClr val="accent5"/>
                </a:solidFill>
              </a:rPr>
              <a:t>urătorii</a:t>
            </a:r>
            <a:r>
              <a:rPr lang="en-US" dirty="0">
                <a:solidFill>
                  <a:schemeClr val="accent5"/>
                </a:solidFill>
              </a:rPr>
              <a:t>” , gathered in large groups, often dressed in different costumes, carry with them bells, whips, improvised plows</a:t>
            </a:r>
            <a:r>
              <a:rPr lang="en-US" dirty="0" smtClean="0">
                <a:solidFill>
                  <a:schemeClr val="accent5"/>
                </a:solidFill>
              </a:rPr>
              <a:t>.</a:t>
            </a:r>
            <a:endParaRPr lang="ro-RO" dirty="0" smtClean="0">
              <a:solidFill>
                <a:schemeClr val="accent5"/>
              </a:solidFill>
            </a:endParaRPr>
          </a:p>
          <a:p>
            <a:r>
              <a:rPr lang="ro-RO" dirty="0" smtClean="0">
                <a:solidFill>
                  <a:schemeClr val="accent5"/>
                </a:solidFill>
              </a:rPr>
              <a:t>   </a:t>
            </a:r>
            <a:r>
              <a:rPr lang="en-US" dirty="0" smtClean="0">
                <a:solidFill>
                  <a:schemeClr val="accent5"/>
                </a:solidFill>
              </a:rPr>
              <a:t>All </a:t>
            </a:r>
            <a:r>
              <a:rPr lang="en-US" dirty="0">
                <a:solidFill>
                  <a:schemeClr val="accent5"/>
                </a:solidFill>
              </a:rPr>
              <a:t>this creates a theatrical atmosphere in the courtyard of those where the </a:t>
            </a:r>
            <a:r>
              <a:rPr lang="en-US" dirty="0" smtClean="0">
                <a:solidFill>
                  <a:schemeClr val="accent5"/>
                </a:solidFill>
              </a:rPr>
              <a:t>band</a:t>
            </a:r>
            <a:r>
              <a:rPr lang="ro-RO" dirty="0" smtClean="0">
                <a:solidFill>
                  <a:schemeClr val="accent5"/>
                </a:solidFill>
              </a:rPr>
              <a:t> stays</a:t>
            </a:r>
            <a:r>
              <a:rPr lang="en-US" dirty="0" smtClean="0">
                <a:solidFill>
                  <a:schemeClr val="accent5"/>
                </a:solidFill>
              </a:rPr>
              <a:t>.</a:t>
            </a:r>
            <a:endParaRPr lang="ru-RU" dirty="0">
              <a:solidFill>
                <a:schemeClr val="accent5"/>
              </a:solidFill>
            </a:endParaRPr>
          </a:p>
        </p:txBody>
      </p:sp>
      <p:pic>
        <p:nvPicPr>
          <p:cNvPr id="16" name="Рисунок 15"/>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18280" y="128468"/>
            <a:ext cx="3450960" cy="2290575"/>
          </a:xfrm>
          <a:prstGeom prst="rect">
            <a:avLst/>
          </a:prstGeom>
          <a:ln>
            <a:noFill/>
          </a:ln>
          <a:effectLst>
            <a:softEdge rad="112500"/>
          </a:effectLst>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53" y="2585949"/>
            <a:ext cx="3400415" cy="2158994"/>
          </a:xfrm>
          <a:prstGeom prst="rect">
            <a:avLst/>
          </a:prstGeom>
          <a:ln>
            <a:noFill/>
          </a:ln>
          <a:effectLst>
            <a:softEdge rad="112500"/>
          </a:effectLst>
        </p:spPr>
      </p:pic>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900"/>
            <a:ext cx="9144000" cy="51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910083" y="-28900"/>
            <a:ext cx="5423537" cy="830997"/>
          </a:xfrm>
          <a:prstGeom prst="rect">
            <a:avLst/>
          </a:prstGeom>
          <a:noFill/>
        </p:spPr>
        <p:txBody>
          <a:bodyPr wrap="none" lIns="91440" tIns="45720" rIns="91440" bIns="45720">
            <a:spAutoFit/>
          </a:bodyPr>
          <a:lstStyle/>
          <a:p>
            <a:pPr algn="ctr"/>
            <a:r>
              <a:rPr lang="ro-RO"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S</a:t>
            </a:r>
            <a:r>
              <a:rPr lang="ro-RO"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owing and </a:t>
            </a:r>
            <a:r>
              <a:rPr lang="ro-RO" sz="4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Sorcova</a:t>
            </a:r>
            <a:endParaRPr lang="ru-RU"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Прямоугольник с двумя скругленными противолежащими углами 6"/>
          <p:cNvSpPr/>
          <p:nvPr/>
        </p:nvSpPr>
        <p:spPr>
          <a:xfrm>
            <a:off x="754375" y="891995"/>
            <a:ext cx="2634567" cy="355809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TextBox 5"/>
          <p:cNvSpPr txBox="1"/>
          <p:nvPr/>
        </p:nvSpPr>
        <p:spPr>
          <a:xfrm>
            <a:off x="926370" y="971348"/>
            <a:ext cx="2290575" cy="3139321"/>
          </a:xfrm>
          <a:prstGeom prst="rect">
            <a:avLst/>
          </a:prstGeom>
          <a:noFill/>
        </p:spPr>
        <p:txBody>
          <a:bodyPr wrap="square" rtlCol="0">
            <a:spAutoFit/>
          </a:bodyPr>
          <a:lstStyle/>
          <a:p>
            <a:r>
              <a:rPr lang="ro-RO" dirty="0" smtClean="0"/>
              <a:t>  </a:t>
            </a:r>
            <a:r>
              <a:rPr lang="en-US" dirty="0" smtClean="0">
                <a:solidFill>
                  <a:schemeClr val="tx2">
                    <a:lumMod val="50000"/>
                  </a:schemeClr>
                </a:solidFill>
              </a:rPr>
              <a:t>On </a:t>
            </a:r>
            <a:r>
              <a:rPr lang="en-US" dirty="0">
                <a:solidFill>
                  <a:schemeClr val="tx2">
                    <a:lumMod val="50000"/>
                  </a:schemeClr>
                </a:solidFill>
              </a:rPr>
              <a:t>the morning of January 14, children go with the sowing, throwing corn or oat grains, thus blessing the families they stay . The seeds that fall in the yard or in the house symbolize the belief in prosperity and rich harvest.</a:t>
            </a:r>
            <a:endParaRPr lang="ru-RU" dirty="0">
              <a:solidFill>
                <a:schemeClr val="tx2">
                  <a:lumMod val="50000"/>
                </a:schemeClr>
              </a:solidFill>
            </a:endParaRPr>
          </a:p>
        </p:txBody>
      </p:sp>
      <p:sp>
        <p:nvSpPr>
          <p:cNvPr id="8" name="Прямоугольник с двумя скругленными противолежащими углами 7"/>
          <p:cNvSpPr/>
          <p:nvPr/>
        </p:nvSpPr>
        <p:spPr>
          <a:xfrm>
            <a:off x="3961180" y="802097"/>
            <a:ext cx="4733856" cy="355809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9" name="TextBox 8"/>
          <p:cNvSpPr txBox="1"/>
          <p:nvPr/>
        </p:nvSpPr>
        <p:spPr>
          <a:xfrm>
            <a:off x="4197013" y="846653"/>
            <a:ext cx="4428445" cy="3693319"/>
          </a:xfrm>
          <a:prstGeom prst="rect">
            <a:avLst/>
          </a:prstGeom>
          <a:noFill/>
        </p:spPr>
        <p:txBody>
          <a:bodyPr wrap="square" rtlCol="0">
            <a:spAutoFit/>
          </a:bodyPr>
          <a:lstStyle/>
          <a:p>
            <a:r>
              <a:rPr lang="ro-RO" dirty="0" smtClean="0"/>
              <a:t>   </a:t>
            </a:r>
            <a:r>
              <a:rPr lang="en-US" dirty="0" smtClean="0">
                <a:solidFill>
                  <a:schemeClr val="tx2">
                    <a:lumMod val="50000"/>
                  </a:schemeClr>
                </a:solidFill>
              </a:rPr>
              <a:t>In </a:t>
            </a:r>
            <a:r>
              <a:rPr lang="en-US" dirty="0">
                <a:solidFill>
                  <a:schemeClr val="tx2">
                    <a:lumMod val="50000"/>
                  </a:schemeClr>
                </a:solidFill>
              </a:rPr>
              <a:t>the old days, children used to bring home branches of apple that they kept in the water until they gave a sprout or even a leaf. On New Year's Eve, the branches were tied with red woolen thread. This bouquet was called "</a:t>
            </a:r>
            <a:r>
              <a:rPr lang="en-US" dirty="0" err="1">
                <a:solidFill>
                  <a:schemeClr val="tx2">
                    <a:lumMod val="50000"/>
                  </a:schemeClr>
                </a:solidFill>
              </a:rPr>
              <a:t>sorcova</a:t>
            </a:r>
            <a:r>
              <a:rPr lang="en-US" dirty="0">
                <a:solidFill>
                  <a:schemeClr val="tx2">
                    <a:lumMod val="50000"/>
                  </a:schemeClr>
                </a:solidFill>
              </a:rPr>
              <a:t>". In the morning of the new year, the children went with the </a:t>
            </a:r>
            <a:r>
              <a:rPr lang="en-US" dirty="0" err="1">
                <a:solidFill>
                  <a:schemeClr val="tx2">
                    <a:lumMod val="50000"/>
                  </a:schemeClr>
                </a:solidFill>
              </a:rPr>
              <a:t>sorcova</a:t>
            </a:r>
            <a:r>
              <a:rPr lang="en-US" dirty="0">
                <a:solidFill>
                  <a:schemeClr val="tx2">
                    <a:lumMod val="50000"/>
                  </a:schemeClr>
                </a:solidFill>
              </a:rPr>
              <a:t> to the houses and, gently touching the master with the </a:t>
            </a:r>
            <a:r>
              <a:rPr lang="en-US" dirty="0" err="1">
                <a:solidFill>
                  <a:schemeClr val="tx2">
                    <a:lumMod val="50000"/>
                  </a:schemeClr>
                </a:solidFill>
              </a:rPr>
              <a:t>sorcova</a:t>
            </a:r>
            <a:r>
              <a:rPr lang="en-US" dirty="0">
                <a:solidFill>
                  <a:schemeClr val="tx2">
                    <a:lumMod val="50000"/>
                  </a:schemeClr>
                </a:solidFill>
              </a:rPr>
              <a:t>, wished them a happy year. It was believed that coming into contact with man, the green branch transmits beauty, strength and other qualities.</a:t>
            </a:r>
          </a:p>
          <a:p>
            <a:endParaRPr lang="ru-RU" dirty="0"/>
          </a:p>
        </p:txBody>
      </p:sp>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68128" t="74931" r="4705" b="4122"/>
          <a:stretch/>
        </p:blipFill>
        <p:spPr>
          <a:xfrm>
            <a:off x="3410732" y="1118175"/>
            <a:ext cx="442668" cy="452784"/>
          </a:xfrm>
          <a:prstGeom prst="ellipse">
            <a:avLst/>
          </a:prstGeom>
          <a:ln>
            <a:noFill/>
          </a:ln>
          <a:effectLst>
            <a:softEdge rad="112500"/>
          </a:effectLst>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3044533" y="2301194"/>
            <a:ext cx="305410" cy="317079"/>
          </a:xfrm>
          <a:prstGeom prst="rect">
            <a:avLst/>
          </a:prstGeom>
          <a:ln>
            <a:noFill/>
          </a:ln>
          <a:effectLst>
            <a:softEdge rad="112500"/>
          </a:effectLst>
        </p:spPr>
      </p:pic>
      <p:pic>
        <p:nvPicPr>
          <p:cNvPr id="13" name="Рисунок 12"/>
          <p:cNvPicPr>
            <a:picLocks noChangeAspect="1"/>
          </p:cNvPicPr>
          <p:nvPr/>
        </p:nvPicPr>
        <p:blipFill rotWithShape="1">
          <a:blip r:embed="rId5" cstate="print">
            <a:extLst>
              <a:ext uri="{28A0092B-C50C-407E-A947-70E740481C1C}">
                <a14:useLocalDpi xmlns:a14="http://schemas.microsoft.com/office/drawing/2010/main" val="0"/>
              </a:ext>
            </a:extLst>
          </a:blip>
          <a:srcRect l="37020" t="50000" r="33888" b="27493"/>
          <a:stretch/>
        </p:blipFill>
        <p:spPr>
          <a:xfrm>
            <a:off x="5182820" y="4286933"/>
            <a:ext cx="563961" cy="578818"/>
          </a:xfrm>
          <a:prstGeom prst="ellipse">
            <a:avLst/>
          </a:prstGeom>
          <a:ln>
            <a:noFill/>
          </a:ln>
          <a:effectLst>
            <a:softEdge rad="112500"/>
          </a:effectLst>
        </p:spPr>
      </p:pic>
      <p:pic>
        <p:nvPicPr>
          <p:cNvPr id="14" name="Рисунок 13"/>
          <p:cNvPicPr>
            <a:picLocks noChangeAspect="1"/>
          </p:cNvPicPr>
          <p:nvPr/>
        </p:nvPicPr>
        <p:blipFill rotWithShape="1">
          <a:blip r:embed="rId6" cstate="print">
            <a:extLst>
              <a:ext uri="{28A0092B-C50C-407E-A947-70E740481C1C}">
                <a14:useLocalDpi xmlns:a14="http://schemas.microsoft.com/office/drawing/2010/main" val="0"/>
              </a:ext>
            </a:extLst>
          </a:blip>
          <a:srcRect l="3256" t="50028" r="63742" b="26464"/>
          <a:stretch/>
        </p:blipFill>
        <p:spPr>
          <a:xfrm>
            <a:off x="283635" y="92949"/>
            <a:ext cx="576012" cy="544336"/>
          </a:xfrm>
          <a:prstGeom prst="ellipse">
            <a:avLst/>
          </a:prstGeom>
          <a:ln>
            <a:noFill/>
          </a:ln>
          <a:effectLst>
            <a:softEdge rad="112500"/>
          </a:effectLst>
        </p:spPr>
      </p:pic>
      <p:pic>
        <p:nvPicPr>
          <p:cNvPr id="15" name="Рисунок 14"/>
          <p:cNvPicPr>
            <a:picLocks noChangeAspect="1"/>
          </p:cNvPicPr>
          <p:nvPr/>
        </p:nvPicPr>
        <p:blipFill rotWithShape="1">
          <a:blip r:embed="rId7" cstate="print">
            <a:extLst>
              <a:ext uri="{28A0092B-C50C-407E-A947-70E740481C1C}">
                <a14:useLocalDpi xmlns:a14="http://schemas.microsoft.com/office/drawing/2010/main" val="0"/>
              </a:ext>
            </a:extLst>
          </a:blip>
          <a:srcRect l="65387" t="2525" r="4036" b="75877"/>
          <a:stretch/>
        </p:blipFill>
        <p:spPr>
          <a:xfrm>
            <a:off x="8715964" y="3350177"/>
            <a:ext cx="474066" cy="444241"/>
          </a:xfrm>
          <a:prstGeom prst="ellipse">
            <a:avLst/>
          </a:prstGeom>
          <a:ln>
            <a:noFill/>
          </a:ln>
          <a:effectLst>
            <a:softEdge rad="112500"/>
          </a:effectLst>
        </p:spPr>
      </p:pic>
      <p:pic>
        <p:nvPicPr>
          <p:cNvPr id="16" name="Рисунок 15"/>
          <p:cNvPicPr>
            <a:picLocks noChangeAspect="1"/>
          </p:cNvPicPr>
          <p:nvPr/>
        </p:nvPicPr>
        <p:blipFill rotWithShape="1">
          <a:blip r:embed="rId8" cstate="print">
            <a:extLst>
              <a:ext uri="{28A0092B-C50C-407E-A947-70E740481C1C}">
                <a14:useLocalDpi xmlns:a14="http://schemas.microsoft.com/office/drawing/2010/main" val="0"/>
              </a:ext>
            </a:extLst>
          </a:blip>
          <a:srcRect l="36691" t="27031" r="33595" b="50756"/>
          <a:stretch/>
        </p:blipFill>
        <p:spPr>
          <a:xfrm>
            <a:off x="216057" y="2341264"/>
            <a:ext cx="576012" cy="571262"/>
          </a:xfrm>
          <a:prstGeom prst="rect">
            <a:avLst/>
          </a:prstGeom>
          <a:ln>
            <a:noFill/>
          </a:ln>
          <a:effectLst>
            <a:softEdge rad="112500"/>
          </a:effectLst>
        </p:spPr>
      </p:pic>
      <p:pic>
        <p:nvPicPr>
          <p:cNvPr id="17" name="Рисунок 16"/>
          <p:cNvPicPr>
            <a:picLocks noChangeAspect="1"/>
          </p:cNvPicPr>
          <p:nvPr/>
        </p:nvPicPr>
        <p:blipFill rotWithShape="1">
          <a:blip r:embed="rId9" cstate="print">
            <a:extLst>
              <a:ext uri="{28A0092B-C50C-407E-A947-70E740481C1C}">
                <a14:useLocalDpi xmlns:a14="http://schemas.microsoft.com/office/drawing/2010/main" val="0"/>
              </a:ext>
            </a:extLst>
          </a:blip>
          <a:srcRect l="5364" t="26492" r="65723" b="51028"/>
          <a:stretch/>
        </p:blipFill>
        <p:spPr>
          <a:xfrm>
            <a:off x="7404722" y="-5123"/>
            <a:ext cx="783115" cy="807752"/>
          </a:xfrm>
          <a:prstGeom prst="ellipse">
            <a:avLst/>
          </a:prstGeom>
          <a:ln>
            <a:noFill/>
          </a:ln>
          <a:effectLst>
            <a:softEdge rad="112500"/>
          </a:effectLst>
        </p:spPr>
      </p:pic>
      <p:pic>
        <p:nvPicPr>
          <p:cNvPr id="18" name="Рисунок 17"/>
          <p:cNvPicPr>
            <a:picLocks noChangeAspect="1"/>
          </p:cNvPicPr>
          <p:nvPr/>
        </p:nvPicPr>
        <p:blipFill rotWithShape="1">
          <a:blip r:embed="rId10" cstate="print">
            <a:extLst>
              <a:ext uri="{28A0092B-C50C-407E-A947-70E740481C1C}">
                <a14:useLocalDpi xmlns:a14="http://schemas.microsoft.com/office/drawing/2010/main" val="0"/>
              </a:ext>
            </a:extLst>
          </a:blip>
          <a:srcRect l="67779" t="1886" r="3931" b="75635"/>
          <a:stretch/>
        </p:blipFill>
        <p:spPr>
          <a:xfrm>
            <a:off x="3601759" y="2626895"/>
            <a:ext cx="517933" cy="545996"/>
          </a:xfrm>
          <a:prstGeom prst="ellipse">
            <a:avLst/>
          </a:prstGeom>
          <a:ln>
            <a:noFill/>
          </a:ln>
          <a:effectLst>
            <a:softEdge rad="112500"/>
          </a:effectLst>
        </p:spPr>
      </p:pic>
      <p:pic>
        <p:nvPicPr>
          <p:cNvPr id="19" name="Рисунок 18"/>
          <p:cNvPicPr>
            <a:picLocks noChangeAspect="1"/>
          </p:cNvPicPr>
          <p:nvPr/>
        </p:nvPicPr>
        <p:blipFill rotWithShape="1">
          <a:blip r:embed="rId5" cstate="print">
            <a:extLst>
              <a:ext uri="{28A0092B-C50C-407E-A947-70E740481C1C}">
                <a14:useLocalDpi xmlns:a14="http://schemas.microsoft.com/office/drawing/2010/main" val="0"/>
              </a:ext>
            </a:extLst>
          </a:blip>
          <a:srcRect l="34277" t="1567" r="34007" b="75366"/>
          <a:stretch/>
        </p:blipFill>
        <p:spPr>
          <a:xfrm>
            <a:off x="1517900" y="189594"/>
            <a:ext cx="614818" cy="593227"/>
          </a:xfrm>
          <a:prstGeom prst="ellipse">
            <a:avLst/>
          </a:prstGeom>
          <a:ln>
            <a:noFill/>
          </a:ln>
          <a:effectLst>
            <a:softEdge rad="112500"/>
          </a:effectLst>
        </p:spPr>
      </p:pic>
      <p:pic>
        <p:nvPicPr>
          <p:cNvPr id="20" name="Рисунок 19"/>
          <p:cNvPicPr>
            <a:picLocks noChangeAspect="1"/>
          </p:cNvPicPr>
          <p:nvPr/>
        </p:nvPicPr>
        <p:blipFill rotWithShape="1">
          <a:blip r:embed="rId11" cstate="print">
            <a:extLst>
              <a:ext uri="{28A0092B-C50C-407E-A947-70E740481C1C}">
                <a14:useLocalDpi xmlns:a14="http://schemas.microsoft.com/office/drawing/2010/main" val="0"/>
              </a:ext>
            </a:extLst>
          </a:blip>
          <a:srcRect l="3931" t="1549" r="65723" b="76265"/>
          <a:stretch/>
        </p:blipFill>
        <p:spPr>
          <a:xfrm>
            <a:off x="161262" y="1001247"/>
            <a:ext cx="788697" cy="764970"/>
          </a:xfrm>
          <a:prstGeom prst="rect">
            <a:avLst/>
          </a:prstGeom>
          <a:ln>
            <a:noFill/>
          </a:ln>
          <a:effectLst>
            <a:softEdge rad="112500"/>
          </a:effectLst>
        </p:spPr>
      </p:pic>
      <p:pic>
        <p:nvPicPr>
          <p:cNvPr id="21" name="Рисунок 20"/>
          <p:cNvPicPr>
            <a:picLocks noChangeAspect="1"/>
          </p:cNvPicPr>
          <p:nvPr/>
        </p:nvPicPr>
        <p:blipFill rotWithShape="1">
          <a:blip r:embed="rId12" cstate="print">
            <a:extLst>
              <a:ext uri="{28A0092B-C50C-407E-A947-70E740481C1C}">
                <a14:useLocalDpi xmlns:a14="http://schemas.microsoft.com/office/drawing/2010/main" val="0"/>
              </a:ext>
            </a:extLst>
          </a:blip>
          <a:srcRect l="36397" t="74170" r="33269" b="4673"/>
          <a:stretch/>
        </p:blipFill>
        <p:spPr>
          <a:xfrm>
            <a:off x="8067119" y="3818187"/>
            <a:ext cx="986885" cy="913189"/>
          </a:xfrm>
          <a:prstGeom prst="ellipse">
            <a:avLst/>
          </a:prstGeom>
          <a:ln>
            <a:noFill/>
          </a:ln>
          <a:effectLst>
            <a:softEdge rad="112500"/>
          </a:effectLst>
        </p:spPr>
      </p:pic>
      <p:pic>
        <p:nvPicPr>
          <p:cNvPr id="22" name="Рисунок 21"/>
          <p:cNvPicPr>
            <a:picLocks noChangeAspect="1"/>
          </p:cNvPicPr>
          <p:nvPr/>
        </p:nvPicPr>
        <p:blipFill rotWithShape="1">
          <a:blip r:embed="rId13" cstate="print">
            <a:extLst>
              <a:ext uri="{28A0092B-C50C-407E-A947-70E740481C1C}">
                <a14:useLocalDpi xmlns:a14="http://schemas.microsoft.com/office/drawing/2010/main" val="0"/>
              </a:ext>
            </a:extLst>
          </a:blip>
          <a:srcRect l="5689" t="73994" r="65464" b="2963"/>
          <a:stretch/>
        </p:blipFill>
        <p:spPr>
          <a:xfrm>
            <a:off x="3001645" y="4048629"/>
            <a:ext cx="588016" cy="623132"/>
          </a:xfrm>
          <a:prstGeom prst="rect">
            <a:avLst/>
          </a:prstGeom>
          <a:ln>
            <a:noFill/>
          </a:ln>
          <a:effectLst>
            <a:softEdge rad="112500"/>
          </a:effectLst>
        </p:spPr>
      </p:pic>
      <p:pic>
        <p:nvPicPr>
          <p:cNvPr id="23" name="Рисунок 22"/>
          <p:cNvPicPr>
            <a:picLocks noChangeAspect="1"/>
          </p:cNvPicPr>
          <p:nvPr/>
        </p:nvPicPr>
        <p:blipFill rotWithShape="1">
          <a:blip r:embed="rId3" cstate="print">
            <a:extLst>
              <a:ext uri="{28A0092B-C50C-407E-A947-70E740481C1C}">
                <a14:useLocalDpi xmlns:a14="http://schemas.microsoft.com/office/drawing/2010/main" val="0"/>
              </a:ext>
            </a:extLst>
          </a:blip>
          <a:srcRect l="68128" t="74931" r="4705" b="4122"/>
          <a:stretch/>
        </p:blipFill>
        <p:spPr>
          <a:xfrm>
            <a:off x="-5277" y="3433256"/>
            <a:ext cx="442668" cy="452784"/>
          </a:xfrm>
          <a:prstGeom prst="ellipse">
            <a:avLst/>
          </a:prstGeom>
          <a:ln>
            <a:noFill/>
          </a:ln>
          <a:effectLst>
            <a:softEdge rad="112500"/>
          </a:effectLst>
        </p:spPr>
      </p:pic>
      <p:pic>
        <p:nvPicPr>
          <p:cNvPr id="24" name="Рисунок 23"/>
          <p:cNvPicPr>
            <a:picLocks noChangeAspect="1"/>
          </p:cNvPicPr>
          <p:nvPr/>
        </p:nvPicPr>
        <p:blipFill rotWithShape="1">
          <a:blip r:embed="rId6" cstate="print">
            <a:extLst>
              <a:ext uri="{28A0092B-C50C-407E-A947-70E740481C1C}">
                <a14:useLocalDpi xmlns:a14="http://schemas.microsoft.com/office/drawing/2010/main" val="0"/>
              </a:ext>
            </a:extLst>
          </a:blip>
          <a:srcRect l="3256" t="50028" r="63742" b="26464"/>
          <a:stretch/>
        </p:blipFill>
        <p:spPr>
          <a:xfrm>
            <a:off x="178363" y="4321415"/>
            <a:ext cx="576012" cy="544336"/>
          </a:xfrm>
          <a:prstGeom prst="rect">
            <a:avLst/>
          </a:prstGeom>
          <a:ln>
            <a:noFill/>
          </a:ln>
          <a:effectLst>
            <a:softEdge rad="112500"/>
          </a:effectLst>
        </p:spPr>
      </p:pic>
      <p:pic>
        <p:nvPicPr>
          <p:cNvPr id="25" name="Рисунок 24"/>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3440629" y="3501108"/>
            <a:ext cx="305410" cy="317079"/>
          </a:xfrm>
          <a:prstGeom prst="rect">
            <a:avLst/>
          </a:prstGeom>
          <a:ln>
            <a:noFill/>
          </a:ln>
          <a:effectLst>
            <a:softEdge rad="112500"/>
          </a:effectLst>
        </p:spPr>
      </p:pic>
      <p:pic>
        <p:nvPicPr>
          <p:cNvPr id="26" name="Рисунок 25"/>
          <p:cNvPicPr>
            <a:picLocks noChangeAspect="1"/>
          </p:cNvPicPr>
          <p:nvPr/>
        </p:nvPicPr>
        <p:blipFill rotWithShape="1">
          <a:blip r:embed="rId11" cstate="print">
            <a:extLst>
              <a:ext uri="{28A0092B-C50C-407E-A947-70E740481C1C}">
                <a14:useLocalDpi xmlns:a14="http://schemas.microsoft.com/office/drawing/2010/main" val="0"/>
              </a:ext>
            </a:extLst>
          </a:blip>
          <a:srcRect l="3931" t="1549" r="65723" b="76265"/>
          <a:stretch/>
        </p:blipFill>
        <p:spPr>
          <a:xfrm>
            <a:off x="8355303" y="2166708"/>
            <a:ext cx="788697" cy="764970"/>
          </a:xfrm>
          <a:prstGeom prst="rect">
            <a:avLst/>
          </a:prstGeom>
          <a:ln>
            <a:noFill/>
          </a:ln>
          <a:effectLst>
            <a:softEdge rad="112500"/>
          </a:effectLst>
        </p:spPr>
      </p:pic>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l="37020" t="50000" r="33888" b="27493"/>
          <a:stretch/>
        </p:blipFill>
        <p:spPr>
          <a:xfrm>
            <a:off x="8586060" y="283745"/>
            <a:ext cx="563961" cy="578818"/>
          </a:xfrm>
          <a:prstGeom prst="ellipse">
            <a:avLst/>
          </a:prstGeom>
          <a:ln>
            <a:noFill/>
          </a:ln>
          <a:effectLst>
            <a:softEdge rad="112500"/>
          </a:effectLst>
        </p:spPr>
      </p:pic>
      <p:pic>
        <p:nvPicPr>
          <p:cNvPr id="28" name="Рисунок 27"/>
          <p:cNvPicPr>
            <a:picLocks noChangeAspect="1"/>
          </p:cNvPicPr>
          <p:nvPr/>
        </p:nvPicPr>
        <p:blipFill rotWithShape="1">
          <a:blip r:embed="rId7" cstate="print">
            <a:extLst>
              <a:ext uri="{28A0092B-C50C-407E-A947-70E740481C1C}">
                <a14:useLocalDpi xmlns:a14="http://schemas.microsoft.com/office/drawing/2010/main" val="0"/>
              </a:ext>
            </a:extLst>
          </a:blip>
          <a:srcRect l="65387" t="2525" r="4036" b="75877"/>
          <a:stretch/>
        </p:blipFill>
        <p:spPr>
          <a:xfrm>
            <a:off x="6946903" y="4450093"/>
            <a:ext cx="474066" cy="444241"/>
          </a:xfrm>
          <a:prstGeom prst="ellipse">
            <a:avLst/>
          </a:prstGeom>
          <a:ln>
            <a:noFill/>
          </a:ln>
          <a:effectLst>
            <a:softEdge rad="112500"/>
          </a:effectLst>
        </p:spPr>
      </p:pic>
      <p:pic>
        <p:nvPicPr>
          <p:cNvPr id="29" name="Рисунок 28"/>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8758847" y="1449138"/>
            <a:ext cx="305410" cy="317079"/>
          </a:xfrm>
          <a:prstGeom prst="rect">
            <a:avLst/>
          </a:prstGeom>
          <a:ln>
            <a:noFill/>
          </a:ln>
          <a:effectLst>
            <a:softEdge rad="112500"/>
          </a:effectLst>
        </p:spPr>
      </p:pic>
      <p:pic>
        <p:nvPicPr>
          <p:cNvPr id="30" name="Рисунок 29"/>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4328539" y="4636619"/>
            <a:ext cx="305410" cy="317079"/>
          </a:xfrm>
          <a:prstGeom prst="rect">
            <a:avLst/>
          </a:prstGeom>
          <a:ln>
            <a:noFill/>
          </a:ln>
          <a:effectLst>
            <a:softEdge rad="112500"/>
          </a:effectLst>
        </p:spPr>
      </p:pic>
      <p:pic>
        <p:nvPicPr>
          <p:cNvPr id="31" name="Рисунок 30"/>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2071658" y="4535408"/>
            <a:ext cx="305410" cy="317079"/>
          </a:xfrm>
          <a:prstGeom prst="rect">
            <a:avLst/>
          </a:prstGeom>
          <a:ln>
            <a:noFill/>
          </a:ln>
          <a:effectLst>
            <a:softEdge rad="112500"/>
          </a:effectLst>
        </p:spPr>
      </p:pic>
      <p:pic>
        <p:nvPicPr>
          <p:cNvPr id="32" name="Рисунок 31"/>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4633949" y="-5123"/>
            <a:ext cx="305410" cy="317079"/>
          </a:xfrm>
          <a:prstGeom prst="rect">
            <a:avLst/>
          </a:prstGeom>
          <a:ln>
            <a:noFill/>
          </a:ln>
          <a:effectLst>
            <a:softEdge rad="112500"/>
          </a:effectLst>
        </p:spPr>
      </p:pic>
      <p:pic>
        <p:nvPicPr>
          <p:cNvPr id="33" name="Рисунок 32"/>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6258530" y="654269"/>
            <a:ext cx="305410" cy="317079"/>
          </a:xfrm>
          <a:prstGeom prst="rect">
            <a:avLst/>
          </a:prstGeom>
          <a:ln>
            <a:noFill/>
          </a:ln>
          <a:effectLst>
            <a:softEdge rad="112500"/>
          </a:effectLst>
        </p:spPr>
      </p:pic>
      <p:pic>
        <p:nvPicPr>
          <p:cNvPr id="34" name="Рисунок 33"/>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2982960" y="574916"/>
            <a:ext cx="305410" cy="317079"/>
          </a:xfrm>
          <a:prstGeom prst="rect">
            <a:avLst/>
          </a:prstGeom>
          <a:ln>
            <a:noFill/>
          </a:ln>
          <a:effectLst>
            <a:softEdge rad="112500"/>
          </a:effectLst>
        </p:spPr>
      </p:pic>
      <p:pic>
        <p:nvPicPr>
          <p:cNvPr id="35" name="Рисунок 34"/>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4172097" y="692517"/>
            <a:ext cx="305410" cy="317079"/>
          </a:xfrm>
          <a:prstGeom prst="rect">
            <a:avLst/>
          </a:prstGeom>
          <a:ln>
            <a:noFill/>
          </a:ln>
          <a:effectLst>
            <a:softEdge rad="112500"/>
          </a:effectLst>
        </p:spPr>
      </p:pic>
      <p:pic>
        <p:nvPicPr>
          <p:cNvPr id="36" name="Рисунок 35"/>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2586835" y="-33334"/>
            <a:ext cx="305410" cy="317079"/>
          </a:xfrm>
          <a:prstGeom prst="rect">
            <a:avLst/>
          </a:prstGeom>
          <a:ln>
            <a:noFill/>
          </a:ln>
          <a:effectLst>
            <a:softEdge rad="112500"/>
          </a:effectLst>
        </p:spPr>
      </p:pic>
      <p:pic>
        <p:nvPicPr>
          <p:cNvPr id="37" name="Рисунок 36"/>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1220016" y="704023"/>
            <a:ext cx="305410" cy="317079"/>
          </a:xfrm>
          <a:prstGeom prst="rect">
            <a:avLst/>
          </a:prstGeom>
          <a:ln>
            <a:noFill/>
          </a:ln>
          <a:effectLst>
            <a:softEdge rad="112500"/>
          </a:effectLst>
        </p:spPr>
      </p:pic>
      <p:pic>
        <p:nvPicPr>
          <p:cNvPr id="38" name="Рисунок 37"/>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3199586" y="4775521"/>
            <a:ext cx="305410" cy="317079"/>
          </a:xfrm>
          <a:prstGeom prst="rect">
            <a:avLst/>
          </a:prstGeom>
          <a:ln>
            <a:noFill/>
          </a:ln>
          <a:effectLst>
            <a:softEdge rad="112500"/>
          </a:effectLst>
        </p:spPr>
      </p:pic>
      <p:pic>
        <p:nvPicPr>
          <p:cNvPr id="39" name="Рисунок 38"/>
          <p:cNvPicPr>
            <a:picLocks noChangeAspect="1"/>
          </p:cNvPicPr>
          <p:nvPr/>
        </p:nvPicPr>
        <p:blipFill rotWithShape="1">
          <a:blip r:embed="rId14" cstate="print">
            <a:extLst>
              <a:ext uri="{28A0092B-C50C-407E-A947-70E740481C1C}">
                <a14:useLocalDpi xmlns:a14="http://schemas.microsoft.com/office/drawing/2010/main" val="0"/>
              </a:ext>
            </a:extLst>
          </a:blip>
          <a:srcRect l="68095" t="50664" r="3930" b="27444"/>
          <a:stretch/>
        </p:blipFill>
        <p:spPr>
          <a:xfrm>
            <a:off x="1185772" y="4499856"/>
            <a:ext cx="679307" cy="705262"/>
          </a:xfrm>
          <a:prstGeom prst="rect">
            <a:avLst/>
          </a:prstGeom>
          <a:ln>
            <a:noFill/>
          </a:ln>
          <a:effectLst>
            <a:softEdge rad="112500"/>
          </a:effectLst>
        </p:spPr>
      </p:pic>
      <p:pic>
        <p:nvPicPr>
          <p:cNvPr id="40" name="Рисунок 39"/>
          <p:cNvPicPr>
            <a:picLocks noChangeAspect="1"/>
          </p:cNvPicPr>
          <p:nvPr/>
        </p:nvPicPr>
        <p:blipFill rotWithShape="1">
          <a:blip r:embed="rId15" cstate="print">
            <a:extLst>
              <a:ext uri="{28A0092B-C50C-407E-A947-70E740481C1C}">
                <a14:useLocalDpi xmlns:a14="http://schemas.microsoft.com/office/drawing/2010/main" val="0"/>
              </a:ext>
            </a:extLst>
          </a:blip>
          <a:srcRect l="68095" t="50664" r="3930" b="27444"/>
          <a:stretch/>
        </p:blipFill>
        <p:spPr>
          <a:xfrm>
            <a:off x="5937548" y="4450093"/>
            <a:ext cx="664736" cy="690133"/>
          </a:xfrm>
          <a:prstGeom prst="rect">
            <a:avLst/>
          </a:prstGeom>
          <a:ln>
            <a:noFill/>
          </a:ln>
          <a:effectLst>
            <a:softEdge rad="112500"/>
          </a:effectLst>
        </p:spPr>
      </p:pic>
      <p:pic>
        <p:nvPicPr>
          <p:cNvPr id="41" name="Рисунок 40"/>
          <p:cNvPicPr>
            <a:picLocks noChangeAspect="1"/>
          </p:cNvPicPr>
          <p:nvPr/>
        </p:nvPicPr>
        <p:blipFill rotWithShape="1">
          <a:blip r:embed="rId3" cstate="print">
            <a:extLst>
              <a:ext uri="{28A0092B-C50C-407E-A947-70E740481C1C}">
                <a14:useLocalDpi xmlns:a14="http://schemas.microsoft.com/office/drawing/2010/main" val="0"/>
              </a:ext>
            </a:extLst>
          </a:blip>
          <a:srcRect l="68128" t="74931" r="4705" b="4122"/>
          <a:stretch/>
        </p:blipFill>
        <p:spPr>
          <a:xfrm>
            <a:off x="7638649" y="4636619"/>
            <a:ext cx="442668" cy="452784"/>
          </a:xfrm>
          <a:prstGeom prst="ellipse">
            <a:avLst/>
          </a:prstGeom>
          <a:ln>
            <a:noFill/>
          </a:ln>
          <a:effectLst>
            <a:softEdge rad="112500"/>
          </a:effectLst>
        </p:spPr>
      </p:pic>
      <p:pic>
        <p:nvPicPr>
          <p:cNvPr id="42" name="Рисунок 41"/>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1672604" y="4048937"/>
            <a:ext cx="305410" cy="317079"/>
          </a:xfrm>
          <a:prstGeom prst="rect">
            <a:avLst/>
          </a:prstGeom>
          <a:ln>
            <a:noFill/>
          </a:ln>
          <a:effectLst>
            <a:softEdge rad="112500"/>
          </a:effectLst>
        </p:spPr>
      </p:pic>
      <p:pic>
        <p:nvPicPr>
          <p:cNvPr id="43" name="Рисунок 42"/>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3008671" y="3433256"/>
            <a:ext cx="305410" cy="317079"/>
          </a:xfrm>
          <a:prstGeom prst="rect">
            <a:avLst/>
          </a:prstGeom>
          <a:ln>
            <a:noFill/>
          </a:ln>
          <a:effectLst>
            <a:softEdge rad="112500"/>
          </a:effectLst>
        </p:spPr>
      </p:pic>
      <p:pic>
        <p:nvPicPr>
          <p:cNvPr id="44" name="Рисунок 43"/>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2982012" y="1342968"/>
            <a:ext cx="305410" cy="317079"/>
          </a:xfrm>
          <a:prstGeom prst="rect">
            <a:avLst/>
          </a:prstGeom>
          <a:ln>
            <a:noFill/>
          </a:ln>
          <a:effectLst>
            <a:softEdge rad="112500"/>
          </a:effectLst>
        </p:spPr>
      </p:pic>
      <p:pic>
        <p:nvPicPr>
          <p:cNvPr id="45" name="Рисунок 44"/>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8187837" y="3071065"/>
            <a:ext cx="305410" cy="317079"/>
          </a:xfrm>
          <a:prstGeom prst="rect">
            <a:avLst/>
          </a:prstGeom>
          <a:ln>
            <a:noFill/>
          </a:ln>
          <a:effectLst>
            <a:softEdge rad="112500"/>
          </a:effectLst>
        </p:spPr>
      </p:pic>
      <p:pic>
        <p:nvPicPr>
          <p:cNvPr id="46" name="Рисунок 45"/>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3966987" y="1766217"/>
            <a:ext cx="305410" cy="317079"/>
          </a:xfrm>
          <a:prstGeom prst="rect">
            <a:avLst/>
          </a:prstGeom>
          <a:ln>
            <a:noFill/>
          </a:ln>
          <a:effectLst>
            <a:softEdge rad="112500"/>
          </a:effectLst>
        </p:spPr>
      </p:pic>
      <p:pic>
        <p:nvPicPr>
          <p:cNvPr id="47" name="Рисунок 46"/>
          <p:cNvPicPr>
            <a:picLocks noChangeAspect="1"/>
          </p:cNvPicPr>
          <p:nvPr/>
        </p:nvPicPr>
        <p:blipFill rotWithShape="1">
          <a:blip r:embed="rId4" cstate="print">
            <a:extLst>
              <a:ext uri="{28A0092B-C50C-407E-A947-70E740481C1C}">
                <a14:useLocalDpi xmlns:a14="http://schemas.microsoft.com/office/drawing/2010/main" val="0"/>
              </a:ext>
            </a:extLst>
          </a:blip>
          <a:srcRect l="68095" t="50664" r="3930" b="27444"/>
          <a:stretch/>
        </p:blipFill>
        <p:spPr>
          <a:xfrm>
            <a:off x="7031231" y="3882684"/>
            <a:ext cx="305410" cy="317079"/>
          </a:xfrm>
          <a:prstGeom prst="rect">
            <a:avLst/>
          </a:prstGeom>
          <a:ln>
            <a:noFill/>
          </a:ln>
          <a:effectLst>
            <a:softEdge rad="112500"/>
          </a:effectLst>
        </p:spPr>
      </p:pic>
    </p:spTree>
    <p:extLst>
      <p:ext uri="{BB962C8B-B14F-4D97-AF65-F5344CB8AC3E}">
        <p14:creationId xmlns:p14="http://schemas.microsoft.com/office/powerpoint/2010/main" val="10910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9232" y="0"/>
            <a:ext cx="6108200" cy="572644"/>
          </a:xfrm>
        </p:spPr>
        <p:txBody>
          <a:bodyPr>
            <a:normAutofit fontScale="90000"/>
          </a:bodyPr>
          <a:lstStyle/>
          <a:p>
            <a:r>
              <a:rPr lang="ro-RO" dirty="0" err="1" smtClean="0">
                <a:effectLst>
                  <a:outerShdw blurRad="38100" dist="38100" dir="2700000" algn="tl">
                    <a:srgbClr val="000000">
                      <a:alpha val="43137"/>
                    </a:srgbClr>
                  </a:outerShdw>
                </a:effectLst>
              </a:rPr>
              <a:t>M</a:t>
            </a:r>
            <a:r>
              <a:rPr lang="en-US" dirty="0" err="1" smtClean="0">
                <a:effectLst>
                  <a:outerShdw blurRad="38100" dist="38100" dir="2700000" algn="tl">
                    <a:srgbClr val="000000">
                      <a:alpha val="43137"/>
                    </a:srgbClr>
                  </a:outerShdw>
                </a:effectLst>
              </a:rPr>
              <a:t>oldovan</a:t>
            </a:r>
            <a:r>
              <a:rPr lang="en-US" dirty="0" smtClean="0">
                <a:effectLst>
                  <a:outerShdw blurRad="38100" dist="38100" dir="2700000" algn="tl">
                    <a:srgbClr val="000000">
                      <a:alpha val="43137"/>
                    </a:srgbClr>
                  </a:outerShdw>
                </a:effectLst>
              </a:rPr>
              <a:t> </a:t>
            </a:r>
            <a:r>
              <a:rPr lang="ro-RO" dirty="0" err="1" smtClean="0">
                <a:effectLst>
                  <a:outerShdw blurRad="38100" dist="38100" dir="2700000" algn="tl">
                    <a:srgbClr val="000000">
                      <a:alpha val="43137"/>
                    </a:srgbClr>
                  </a:outerShdw>
                </a:effectLst>
              </a:rPr>
              <a:t>C</a:t>
            </a:r>
            <a:r>
              <a:rPr lang="en-US" dirty="0" err="1" smtClean="0">
                <a:effectLst>
                  <a:outerShdw blurRad="38100" dist="38100" dir="2700000" algn="tl">
                    <a:srgbClr val="000000">
                      <a:alpha val="43137"/>
                    </a:srgbClr>
                  </a:outerShdw>
                </a:effectLst>
              </a:rPr>
              <a:t>hristmas</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food</a:t>
            </a:r>
            <a:endParaRPr lang="en-US"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6550" y="617480"/>
            <a:ext cx="3099893" cy="2065304"/>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457" y="586586"/>
            <a:ext cx="2753738" cy="206530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32" y="2841765"/>
            <a:ext cx="3263311" cy="183478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1617" y="2803258"/>
            <a:ext cx="2838578" cy="1893331"/>
          </a:xfrm>
          <a:prstGeom prst="rect">
            <a:avLst/>
          </a:prstGeom>
        </p:spPr>
      </p:pic>
      <p:sp>
        <p:nvSpPr>
          <p:cNvPr id="10" name="TextBox 9"/>
          <p:cNvSpPr txBox="1"/>
          <p:nvPr/>
        </p:nvSpPr>
        <p:spPr>
          <a:xfrm>
            <a:off x="4266590" y="606846"/>
            <a:ext cx="1068935" cy="523220"/>
          </a:xfrm>
          <a:prstGeom prst="rect">
            <a:avLst/>
          </a:prstGeom>
          <a:noFill/>
        </p:spPr>
        <p:txBody>
          <a:bodyPr wrap="square" rtlCol="0">
            <a:spAutoFit/>
          </a:bodyPr>
          <a:lstStyle/>
          <a:p>
            <a:r>
              <a:rPr lang="ro-RO" sz="2800" i="1" dirty="0" smtClean="0">
                <a:solidFill>
                  <a:schemeClr val="bg1"/>
                </a:solidFill>
                <a:latin typeface="Freestyle Script" panose="030804020302050B0404" pitchFamily="66" charset="0"/>
              </a:rPr>
              <a:t>Craciune</a:t>
            </a:r>
            <a:r>
              <a:rPr lang="ro-RO" i="1" dirty="0" smtClean="0">
                <a:solidFill>
                  <a:schemeClr val="bg1"/>
                </a:solidFill>
                <a:latin typeface="Freestyle Script" panose="030804020302050B0404" pitchFamily="66" charset="0"/>
              </a:rPr>
              <a:t>i</a:t>
            </a:r>
            <a:endParaRPr lang="ru-RU" i="1" dirty="0">
              <a:solidFill>
                <a:schemeClr val="bg1"/>
              </a:solidFill>
            </a:endParaRPr>
          </a:p>
        </p:txBody>
      </p:sp>
      <p:sp>
        <p:nvSpPr>
          <p:cNvPr id="12" name="Дуга 11"/>
          <p:cNvSpPr/>
          <p:nvPr/>
        </p:nvSpPr>
        <p:spPr>
          <a:xfrm rot="12035831">
            <a:off x="4716148" y="721644"/>
            <a:ext cx="140762" cy="85729"/>
          </a:xfrm>
          <a:prstGeom prst="arc">
            <a:avLst>
              <a:gd name="adj1" fmla="val 14527339"/>
              <a:gd name="adj2" fmla="val 0"/>
            </a:avLst>
          </a:prstGeom>
          <a:ln>
            <a:solidFill>
              <a:schemeClr val="bg1"/>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ru-RU"/>
          </a:p>
        </p:txBody>
      </p:sp>
      <p:sp>
        <p:nvSpPr>
          <p:cNvPr id="13" name="TextBox 12"/>
          <p:cNvSpPr txBox="1"/>
          <p:nvPr/>
        </p:nvSpPr>
        <p:spPr>
          <a:xfrm>
            <a:off x="5856457" y="2173911"/>
            <a:ext cx="1244561" cy="523220"/>
          </a:xfrm>
          <a:prstGeom prst="rect">
            <a:avLst/>
          </a:prstGeom>
          <a:noFill/>
        </p:spPr>
        <p:txBody>
          <a:bodyPr wrap="square" rtlCol="0">
            <a:spAutoFit/>
          </a:bodyPr>
          <a:lstStyle/>
          <a:p>
            <a:r>
              <a:rPr lang="ro-RO" sz="2800" b="1" dirty="0" smtClean="0">
                <a:latin typeface="Freestyle Script" panose="030804020302050B0404" pitchFamily="66" charset="0"/>
              </a:rPr>
              <a:t>Cozonac</a:t>
            </a:r>
            <a:r>
              <a:rPr lang="ro-RO" sz="2800" dirty="0" smtClean="0">
                <a:latin typeface="Freestyle Script" panose="030804020302050B0404" pitchFamily="66" charset="0"/>
              </a:rPr>
              <a:t>i</a:t>
            </a:r>
            <a:endParaRPr lang="ru-RU" sz="2800" dirty="0"/>
          </a:p>
        </p:txBody>
      </p:sp>
      <p:sp>
        <p:nvSpPr>
          <p:cNvPr id="14" name="TextBox 13"/>
          <p:cNvSpPr txBox="1"/>
          <p:nvPr/>
        </p:nvSpPr>
        <p:spPr>
          <a:xfrm>
            <a:off x="4310633" y="4153325"/>
            <a:ext cx="1411734" cy="523220"/>
          </a:xfrm>
          <a:prstGeom prst="rect">
            <a:avLst/>
          </a:prstGeom>
          <a:noFill/>
        </p:spPr>
        <p:txBody>
          <a:bodyPr wrap="square" rtlCol="0">
            <a:spAutoFit/>
          </a:bodyPr>
          <a:lstStyle/>
          <a:p>
            <a:r>
              <a:rPr lang="ro-RO" sz="2800" b="1" dirty="0" smtClean="0">
                <a:latin typeface="Freestyle Script" panose="030804020302050B0404" pitchFamily="66" charset="0"/>
              </a:rPr>
              <a:t>Sarmale</a:t>
            </a:r>
            <a:endParaRPr lang="ru-RU" sz="2800" b="1" dirty="0"/>
          </a:p>
        </p:txBody>
      </p:sp>
      <p:sp>
        <p:nvSpPr>
          <p:cNvPr id="15" name="TextBox 14"/>
          <p:cNvSpPr txBox="1"/>
          <p:nvPr/>
        </p:nvSpPr>
        <p:spPr>
          <a:xfrm>
            <a:off x="5771617" y="2697455"/>
            <a:ext cx="2075053" cy="646331"/>
          </a:xfrm>
          <a:prstGeom prst="rect">
            <a:avLst/>
          </a:prstGeom>
          <a:noFill/>
        </p:spPr>
        <p:txBody>
          <a:bodyPr wrap="square" rtlCol="0">
            <a:spAutoFit/>
          </a:bodyPr>
          <a:lstStyle/>
          <a:p>
            <a:r>
              <a:rPr lang="ro-RO" sz="3600" dirty="0" smtClean="0">
                <a:latin typeface="Freestyle Script" panose="030804020302050B0404" pitchFamily="66" charset="0"/>
              </a:rPr>
              <a:t>R</a:t>
            </a:r>
            <a:r>
              <a:rPr lang="en-US" sz="3600" dirty="0" err="1" smtClean="0">
                <a:latin typeface="Freestyle Script" panose="030804020302050B0404" pitchFamily="66" charset="0"/>
              </a:rPr>
              <a:t>oasted</a:t>
            </a:r>
            <a:r>
              <a:rPr lang="en-US" sz="3600" dirty="0" smtClean="0">
                <a:latin typeface="Freestyle Script" panose="030804020302050B0404" pitchFamily="66" charset="0"/>
              </a:rPr>
              <a:t> </a:t>
            </a:r>
            <a:r>
              <a:rPr lang="en-US" sz="3600" dirty="0">
                <a:latin typeface="Freestyle Script" panose="030804020302050B0404" pitchFamily="66" charset="0"/>
              </a:rPr>
              <a:t>pork</a:t>
            </a:r>
            <a:endParaRPr lang="ru-RU" sz="3600"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1273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1080</TotalTime>
  <Words>316</Words>
  <Application>Microsoft Office PowerPoint</Application>
  <PresentationFormat>Экран (16:9)</PresentationFormat>
  <Paragraphs>17</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Office Theme</vt:lpstr>
      <vt:lpstr>Christmas traditions in  Republic of Moldova</vt:lpstr>
      <vt:lpstr>                                          Caroling</vt:lpstr>
      <vt:lpstr>Plugușorul</vt:lpstr>
      <vt:lpstr>Презентация PowerPoint</vt:lpstr>
      <vt:lpstr>Moldovan Christmas food</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admin</cp:lastModifiedBy>
  <cp:revision>128</cp:revision>
  <dcterms:created xsi:type="dcterms:W3CDTF">2013-08-21T19:17:07Z</dcterms:created>
  <dcterms:modified xsi:type="dcterms:W3CDTF">2019-12-15T20:31:38Z</dcterms:modified>
</cp:coreProperties>
</file>