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5" r:id="rId3"/>
    <p:sldId id="259" r:id="rId4"/>
    <p:sldId id="256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791F-C72C-4EE7-BEEC-357708B619AE}" type="datetimeFigureOut">
              <a:rPr lang="el-GR" smtClean="0"/>
              <a:pPr/>
              <a:t>19/5/2021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5B6-BAC7-43D7-9AE2-BCA4D2571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791F-C72C-4EE7-BEEC-357708B619AE}" type="datetimeFigureOut">
              <a:rPr lang="el-GR" smtClean="0"/>
              <a:pPr/>
              <a:t>19/5/2021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5B6-BAC7-43D7-9AE2-BCA4D2571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791F-C72C-4EE7-BEEC-357708B619AE}" type="datetimeFigureOut">
              <a:rPr lang="el-GR" smtClean="0"/>
              <a:pPr/>
              <a:t>19/5/2021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5B6-BAC7-43D7-9AE2-BCA4D2571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791F-C72C-4EE7-BEEC-357708B619AE}" type="datetimeFigureOut">
              <a:rPr lang="el-GR" smtClean="0"/>
              <a:pPr/>
              <a:t>19/5/2021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5B6-BAC7-43D7-9AE2-BCA4D2571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791F-C72C-4EE7-BEEC-357708B619AE}" type="datetimeFigureOut">
              <a:rPr lang="el-GR" smtClean="0"/>
              <a:pPr/>
              <a:t>19/5/2021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5B6-BAC7-43D7-9AE2-BCA4D2571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791F-C72C-4EE7-BEEC-357708B619AE}" type="datetimeFigureOut">
              <a:rPr lang="el-GR" smtClean="0"/>
              <a:pPr/>
              <a:t>19/5/2021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5B6-BAC7-43D7-9AE2-BCA4D2571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791F-C72C-4EE7-BEEC-357708B619AE}" type="datetimeFigureOut">
              <a:rPr lang="el-GR" smtClean="0"/>
              <a:pPr/>
              <a:t>19/5/2021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5B6-BAC7-43D7-9AE2-BCA4D2571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791F-C72C-4EE7-BEEC-357708B619AE}" type="datetimeFigureOut">
              <a:rPr lang="el-GR" smtClean="0"/>
              <a:pPr/>
              <a:t>19/5/2021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5B6-BAC7-43D7-9AE2-BCA4D2571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791F-C72C-4EE7-BEEC-357708B619AE}" type="datetimeFigureOut">
              <a:rPr lang="el-GR" smtClean="0"/>
              <a:pPr/>
              <a:t>19/5/2021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5B6-BAC7-43D7-9AE2-BCA4D2571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791F-C72C-4EE7-BEEC-357708B619AE}" type="datetimeFigureOut">
              <a:rPr lang="el-GR" smtClean="0"/>
              <a:pPr/>
              <a:t>19/5/2021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5B6-BAC7-43D7-9AE2-BCA4D2571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791F-C72C-4EE7-BEEC-357708B619AE}" type="datetimeFigureOut">
              <a:rPr lang="el-GR" smtClean="0"/>
              <a:pPr/>
              <a:t>19/5/2021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1725B6-BAC7-43D7-9AE2-BCA4D257180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FE791F-C72C-4EE7-BEEC-357708B619AE}" type="datetimeFigureOut">
              <a:rPr lang="el-GR" smtClean="0"/>
              <a:pPr/>
              <a:t>19/5/2021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1725B6-BAC7-43D7-9AE2-BCA4D2571808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>
                <a:latin typeface="Comic Sans MS" pitchFamily="66" charset="0"/>
              </a:rPr>
              <a:t>School of European Education </a:t>
            </a:r>
            <a:r>
              <a:rPr lang="en-US" sz="3400" dirty="0" err="1" smtClean="0">
                <a:latin typeface="Comic Sans MS" pitchFamily="66" charset="0"/>
              </a:rPr>
              <a:t>Heraklion</a:t>
            </a:r>
            <a:endParaRPr lang="el-GR" sz="3400" dirty="0">
              <a:latin typeface="Comic Sans MS" pitchFamily="66" charset="0"/>
            </a:endParaRPr>
          </a:p>
        </p:txBody>
      </p:sp>
      <p:pic>
        <p:nvPicPr>
          <p:cNvPr id="5" name="4 - Θέση περιεχομένου" descr="logo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857496"/>
            <a:ext cx="6072230" cy="20645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Comic Sans MS" pitchFamily="66" charset="0"/>
              </a:rPr>
              <a:t/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5400" dirty="0" smtClean="0">
                <a:latin typeface="Comic Sans MS" pitchFamily="66" charset="0"/>
              </a:rPr>
              <a:t> </a:t>
            </a:r>
            <a:r>
              <a:rPr lang="en-US" sz="4900" dirty="0" smtClean="0">
                <a:latin typeface="Comic Sans MS" pitchFamily="66" charset="0"/>
              </a:rPr>
              <a:t>Thank you for your attention!</a:t>
            </a:r>
            <a:endParaRPr lang="el-GR" sz="4900" dirty="0"/>
          </a:p>
        </p:txBody>
      </p:sp>
      <p:pic>
        <p:nvPicPr>
          <p:cNvPr id="8" name="7 - Θέση περιεχομένου" descr="IMG_20210514_1444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4038600" cy="2936525"/>
          </a:xfrm>
        </p:spPr>
      </p:pic>
      <p:pic>
        <p:nvPicPr>
          <p:cNvPr id="9" name="8 - Θέση περιεχομένου" descr="IMG_20210514_1459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643314"/>
            <a:ext cx="4038600" cy="2625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IMG_20210514_144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785794"/>
            <a:ext cx="5214974" cy="578647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_20210514_145947.jpg"/>
          <p:cNvPicPr>
            <a:picLocks noChangeAspect="1"/>
          </p:cNvPicPr>
          <p:nvPr/>
        </p:nvPicPr>
        <p:blipFill>
          <a:blip r:embed="rId2" cstate="print">
            <a:lum bright="80000"/>
          </a:blip>
          <a:stretch>
            <a:fillRect/>
          </a:stretch>
        </p:blipFill>
        <p:spPr>
          <a:xfrm>
            <a:off x="0" y="1857364"/>
            <a:ext cx="9144000" cy="594395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581772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Comic Sans MS" pitchFamily="66" charset="0"/>
              </a:rPr>
              <a:t>School of European Education </a:t>
            </a:r>
            <a:r>
              <a:rPr lang="en-US" sz="3400" dirty="0" err="1" smtClean="0">
                <a:latin typeface="Comic Sans MS" pitchFamily="66" charset="0"/>
              </a:rPr>
              <a:t>Heraklion</a:t>
            </a:r>
            <a:endParaRPr lang="el-GR" sz="34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only European School in Greece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(</a:t>
            </a:r>
            <a:r>
              <a:rPr lang="en-US" dirty="0" err="1" smtClean="0">
                <a:latin typeface="Comic Sans MS" pitchFamily="66" charset="0"/>
              </a:rPr>
              <a:t>Heraklion</a:t>
            </a:r>
            <a:r>
              <a:rPr lang="en-US" dirty="0" smtClean="0">
                <a:latin typeface="Comic Sans MS" pitchFamily="66" charset="0"/>
              </a:rPr>
              <a:t>, Crete)</a:t>
            </a:r>
          </a:p>
          <a:p>
            <a:r>
              <a:rPr lang="en-US" dirty="0" smtClean="0">
                <a:latin typeface="Comic Sans MS" pitchFamily="66" charset="0"/>
              </a:rPr>
              <a:t>6 languages taught</a:t>
            </a:r>
          </a:p>
          <a:p>
            <a:r>
              <a:rPr lang="en-US" dirty="0" smtClean="0">
                <a:latin typeface="Comic Sans MS" pitchFamily="66" charset="0"/>
              </a:rPr>
              <a:t>Core subjects taught in various languages</a:t>
            </a:r>
          </a:p>
          <a:p>
            <a:r>
              <a:rPr lang="en-US" dirty="0" smtClean="0">
                <a:latin typeface="Comic Sans MS" pitchFamily="66" charset="0"/>
              </a:rPr>
              <a:t>Student ages 4 to 17/18 </a:t>
            </a:r>
          </a:p>
          <a:p>
            <a:r>
              <a:rPr lang="en-US" dirty="0" smtClean="0">
                <a:latin typeface="Comic Sans MS" pitchFamily="66" charset="0"/>
              </a:rPr>
              <a:t>School hours: 8:30am – 15:30pm</a:t>
            </a:r>
          </a:p>
          <a:p>
            <a:r>
              <a:rPr lang="en-US" dirty="0" smtClean="0">
                <a:latin typeface="Comic Sans MS" pitchFamily="66" charset="0"/>
              </a:rPr>
              <a:t>Educational Support</a:t>
            </a:r>
          </a:p>
          <a:p>
            <a:r>
              <a:rPr lang="en-US" dirty="0" smtClean="0">
                <a:latin typeface="Comic Sans MS" pitchFamily="66" charset="0"/>
              </a:rPr>
              <a:t>School Breaks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IMG_20210514_145947.jpg"/>
          <p:cNvPicPr>
            <a:picLocks noChangeAspect="1"/>
          </p:cNvPicPr>
          <p:nvPr/>
        </p:nvPicPr>
        <p:blipFill>
          <a:blip r:embed="rId2" cstate="print">
            <a:lum bright="80000"/>
          </a:blip>
          <a:stretch>
            <a:fillRect/>
          </a:stretch>
        </p:blipFill>
        <p:spPr>
          <a:xfrm>
            <a:off x="0" y="1785926"/>
            <a:ext cx="9144000" cy="594395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632666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Comic Sans MS" pitchFamily="66" charset="0"/>
              </a:rPr>
              <a:t>School of European Education </a:t>
            </a:r>
            <a:r>
              <a:rPr lang="en-US" sz="3400" dirty="0" err="1" smtClean="0">
                <a:latin typeface="Comic Sans MS" pitchFamily="66" charset="0"/>
              </a:rPr>
              <a:t>Heraklion</a:t>
            </a:r>
            <a:endParaRPr lang="el-GR" sz="3400" dirty="0">
              <a:latin typeface="Comic Sans MS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sz="half" idx="1"/>
          </p:nvPr>
        </p:nvSpPr>
        <p:spPr>
          <a:xfrm>
            <a:off x="428596" y="2332037"/>
            <a:ext cx="4038600" cy="4525963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Greek section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English section</a:t>
            </a:r>
          </a:p>
          <a:p>
            <a:pPr>
              <a:buFont typeface="Arial" pitchFamily="34" charset="0"/>
              <a:buChar char="•"/>
            </a:pPr>
            <a:endParaRPr lang="el-GR" dirty="0">
              <a:latin typeface="Comic Sans MS" pitchFamily="66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643306" y="2332037"/>
            <a:ext cx="5214974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Nursery (4-6 year olds)</a:t>
            </a:r>
          </a:p>
          <a:p>
            <a:r>
              <a:rPr lang="en-US" dirty="0" smtClean="0">
                <a:latin typeface="Comic Sans MS" pitchFamily="66" charset="0"/>
              </a:rPr>
              <a:t>Primary (6-10/11 year olds)</a:t>
            </a:r>
          </a:p>
          <a:p>
            <a:r>
              <a:rPr lang="en-US" dirty="0" smtClean="0">
                <a:latin typeface="Comic Sans MS" pitchFamily="66" charset="0"/>
              </a:rPr>
              <a:t>Secondary (11/12- 17/18 year olds)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IMG_20210514_145947.jpg"/>
          <p:cNvPicPr>
            <a:picLocks noChangeAspect="1"/>
          </p:cNvPicPr>
          <p:nvPr/>
        </p:nvPicPr>
        <p:blipFill>
          <a:blip r:embed="rId2" cstate="print">
            <a:lum bright="80000"/>
          </a:blip>
          <a:stretch>
            <a:fillRect/>
          </a:stretch>
        </p:blipFill>
        <p:spPr>
          <a:xfrm>
            <a:off x="0" y="1643050"/>
            <a:ext cx="9144000" cy="594395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Primary Cycle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L1 (Greek or English)</a:t>
            </a:r>
          </a:p>
          <a:p>
            <a:r>
              <a:rPr lang="en-US" dirty="0" smtClean="0">
                <a:latin typeface="Comic Sans MS" pitchFamily="66" charset="0"/>
              </a:rPr>
              <a:t>L2 (English or German or French)</a:t>
            </a:r>
          </a:p>
          <a:p>
            <a:r>
              <a:rPr lang="en-US" dirty="0" smtClean="0">
                <a:latin typeface="Comic Sans MS" pitchFamily="66" charset="0"/>
              </a:rPr>
              <a:t>Mathematics</a:t>
            </a:r>
          </a:p>
          <a:p>
            <a:r>
              <a:rPr lang="en-US" dirty="0" smtClean="0">
                <a:latin typeface="Comic Sans MS" pitchFamily="66" charset="0"/>
              </a:rPr>
              <a:t>Discovery of the world</a:t>
            </a:r>
          </a:p>
          <a:p>
            <a:r>
              <a:rPr lang="en-US" dirty="0" smtClean="0">
                <a:latin typeface="Comic Sans MS" pitchFamily="66" charset="0"/>
              </a:rPr>
              <a:t>European Hours</a:t>
            </a:r>
          </a:p>
          <a:p>
            <a:r>
              <a:rPr lang="en-US" dirty="0" smtClean="0">
                <a:latin typeface="Comic Sans MS" pitchFamily="66" charset="0"/>
              </a:rPr>
              <a:t>Ethics or Religion</a:t>
            </a:r>
          </a:p>
          <a:p>
            <a:r>
              <a:rPr lang="en-US" dirty="0" smtClean="0">
                <a:latin typeface="Comic Sans MS" pitchFamily="66" charset="0"/>
              </a:rPr>
              <a:t>Art &amp; Music</a:t>
            </a:r>
          </a:p>
          <a:p>
            <a:r>
              <a:rPr lang="en-US" dirty="0" smtClean="0">
                <a:latin typeface="Comic Sans MS" pitchFamily="66" charset="0"/>
              </a:rPr>
              <a:t>Physical Education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_20210514_145947.jpg"/>
          <p:cNvPicPr>
            <a:picLocks noChangeAspect="1"/>
          </p:cNvPicPr>
          <p:nvPr/>
        </p:nvPicPr>
        <p:blipFill>
          <a:blip r:embed="rId2" cstate="print">
            <a:lum bright="80000"/>
          </a:blip>
          <a:stretch>
            <a:fillRect/>
          </a:stretch>
        </p:blipFill>
        <p:spPr>
          <a:xfrm>
            <a:off x="0" y="1571612"/>
            <a:ext cx="9144000" cy="594395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Secondary Cycle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L1 (Greek or English)</a:t>
            </a:r>
          </a:p>
          <a:p>
            <a:r>
              <a:rPr lang="en-US" dirty="0" smtClean="0">
                <a:latin typeface="Comic Sans MS" pitchFamily="66" charset="0"/>
              </a:rPr>
              <a:t>L2 (English or German or French)</a:t>
            </a:r>
          </a:p>
          <a:p>
            <a:r>
              <a:rPr lang="en-US" dirty="0" smtClean="0">
                <a:latin typeface="Comic Sans MS" pitchFamily="66" charset="0"/>
              </a:rPr>
              <a:t>L3/L4 (Spanish or Italian)</a:t>
            </a:r>
          </a:p>
          <a:p>
            <a:r>
              <a:rPr lang="en-US" dirty="0" smtClean="0">
                <a:latin typeface="Comic Sans MS" pitchFamily="66" charset="0"/>
              </a:rPr>
              <a:t>Mathematics (4p/6p)</a:t>
            </a:r>
          </a:p>
          <a:p>
            <a:r>
              <a:rPr lang="en-US" dirty="0" smtClean="0">
                <a:latin typeface="Comic Sans MS" pitchFamily="66" charset="0"/>
              </a:rPr>
              <a:t>Human Sciences (History, Geography)</a:t>
            </a:r>
          </a:p>
          <a:p>
            <a:r>
              <a:rPr lang="en-US" dirty="0" smtClean="0">
                <a:latin typeface="Comic Sans MS" pitchFamily="66" charset="0"/>
              </a:rPr>
              <a:t>Integrated Sciences (Physics, Chemistry, Biology)</a:t>
            </a:r>
          </a:p>
          <a:p>
            <a:r>
              <a:rPr lang="en-US" dirty="0" smtClean="0">
                <a:latin typeface="Comic Sans MS" pitchFamily="66" charset="0"/>
              </a:rPr>
              <a:t>Ethics or Religion</a:t>
            </a:r>
          </a:p>
          <a:p>
            <a:r>
              <a:rPr lang="en-US" dirty="0" smtClean="0">
                <a:latin typeface="Comic Sans MS" pitchFamily="66" charset="0"/>
              </a:rPr>
              <a:t>Art &amp; Music</a:t>
            </a:r>
          </a:p>
          <a:p>
            <a:r>
              <a:rPr lang="en-US" dirty="0" smtClean="0">
                <a:latin typeface="Comic Sans MS" pitchFamily="66" charset="0"/>
              </a:rPr>
              <a:t>Physical Education</a:t>
            </a:r>
          </a:p>
          <a:p>
            <a:r>
              <a:rPr lang="en-US" dirty="0" smtClean="0">
                <a:latin typeface="Comic Sans MS" pitchFamily="66" charset="0"/>
              </a:rPr>
              <a:t>ICT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_20210514_145947.jpg"/>
          <p:cNvPicPr>
            <a:picLocks noChangeAspect="1"/>
          </p:cNvPicPr>
          <p:nvPr/>
        </p:nvPicPr>
        <p:blipFill>
          <a:blip r:embed="rId2" cstate="print">
            <a:lum bright="80000"/>
          </a:blip>
          <a:stretch>
            <a:fillRect/>
          </a:stretch>
        </p:blipFill>
        <p:spPr>
          <a:xfrm>
            <a:off x="0" y="2071678"/>
            <a:ext cx="9144000" cy="594395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Secondary Cycle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Comic Sans MS" pitchFamily="66" charset="0"/>
              </a:rPr>
              <a:t>S1 – S3 core subjects</a:t>
            </a:r>
          </a:p>
          <a:p>
            <a:r>
              <a:rPr lang="en-US" dirty="0" smtClean="0">
                <a:latin typeface="Comic Sans MS" pitchFamily="66" charset="0"/>
              </a:rPr>
              <a:t>S4 – S5 core and optional subjects</a:t>
            </a:r>
          </a:p>
          <a:p>
            <a:r>
              <a:rPr lang="en-US" dirty="0" smtClean="0">
                <a:latin typeface="Comic Sans MS" pitchFamily="66" charset="0"/>
              </a:rPr>
              <a:t>S6 – S7 Baccalaureate curriculum:   </a:t>
            </a:r>
          </a:p>
          <a:p>
            <a:pPr>
              <a:buNone/>
            </a:pPr>
            <a:r>
              <a:rPr lang="en-US" smtClean="0">
                <a:latin typeface="Comic Sans MS" pitchFamily="66" charset="0"/>
              </a:rPr>
              <a:t>	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_20210514_145947.jpg"/>
          <p:cNvPicPr>
            <a:picLocks noChangeAspect="1"/>
          </p:cNvPicPr>
          <p:nvPr/>
        </p:nvPicPr>
        <p:blipFill>
          <a:blip r:embed="rId2" cstate="print">
            <a:lum bright="80000"/>
          </a:blip>
          <a:stretch>
            <a:fillRect/>
          </a:stretch>
        </p:blipFill>
        <p:spPr>
          <a:xfrm>
            <a:off x="0" y="1928802"/>
            <a:ext cx="9144000" cy="594395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itchFamily="66" charset="0"/>
              </a:rPr>
              <a:t>Secondary Cycle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 tests (once or twice each term): S4 – S7</a:t>
            </a:r>
          </a:p>
          <a:p>
            <a:r>
              <a:rPr lang="en-US" dirty="0" smtClean="0">
                <a:latin typeface="Comic Sans MS" pitchFamily="66" charset="0"/>
              </a:rPr>
              <a:t>Exams (once each term): S5 – S6</a:t>
            </a:r>
          </a:p>
          <a:p>
            <a:r>
              <a:rPr lang="en-US" dirty="0" smtClean="0">
                <a:latin typeface="Comic Sans MS" pitchFamily="66" charset="0"/>
              </a:rPr>
              <a:t>Baccalaureate Examination: S7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mic Sans MS" pitchFamily="66" charset="0"/>
              </a:rPr>
              <a:t>(written and oral exams)</a:t>
            </a:r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_20210514_145947.jpg"/>
          <p:cNvPicPr>
            <a:picLocks noChangeAspect="1"/>
          </p:cNvPicPr>
          <p:nvPr/>
        </p:nvPicPr>
        <p:blipFill>
          <a:blip r:embed="rId2" cstate="print">
            <a:lum bright="80000"/>
          </a:blip>
          <a:stretch>
            <a:fillRect/>
          </a:stretch>
        </p:blipFill>
        <p:spPr>
          <a:xfrm>
            <a:off x="0" y="1857364"/>
            <a:ext cx="9144000" cy="594395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Extracurricular </a:t>
            </a:r>
            <a:r>
              <a:rPr lang="en-US" dirty="0" smtClean="0">
                <a:latin typeface="Comic Sans MS" pitchFamily="66" charset="0"/>
              </a:rPr>
              <a:t>activities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Photo club</a:t>
            </a:r>
          </a:p>
          <a:p>
            <a:r>
              <a:rPr lang="en-US" dirty="0" smtClean="0">
                <a:latin typeface="Comic Sans MS" pitchFamily="66" charset="0"/>
              </a:rPr>
              <a:t>Weaving club</a:t>
            </a:r>
          </a:p>
          <a:p>
            <a:r>
              <a:rPr lang="en-US" dirty="0" smtClean="0">
                <a:latin typeface="Comic Sans MS" pitchFamily="66" charset="0"/>
              </a:rPr>
              <a:t>Math club</a:t>
            </a:r>
          </a:p>
          <a:p>
            <a:r>
              <a:rPr lang="en-US" dirty="0" smtClean="0">
                <a:latin typeface="Comic Sans MS" pitchFamily="66" charset="0"/>
              </a:rPr>
              <a:t>Erasmus+ programs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Graduation Ceremony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130</TotalTime>
  <Words>186</Words>
  <Application>Microsoft Office PowerPoint</Application>
  <PresentationFormat>Προβολή στην οθόνη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Ροή</vt:lpstr>
      <vt:lpstr>School of European Education Heraklion</vt:lpstr>
      <vt:lpstr>Διαφάνεια 2</vt:lpstr>
      <vt:lpstr>School of European Education Heraklion</vt:lpstr>
      <vt:lpstr>School of European Education Heraklion</vt:lpstr>
      <vt:lpstr>Primary Cycle</vt:lpstr>
      <vt:lpstr>Secondary Cycle</vt:lpstr>
      <vt:lpstr>Secondary Cycle</vt:lpstr>
      <vt:lpstr>Secondary Cycle</vt:lpstr>
      <vt:lpstr>Extracurricular activities</vt:lpstr>
      <vt:lpstr>  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ΜΑΡΙΑΝΝΑ</dc:creator>
  <cp:lastModifiedBy>ΜΑΡΙΑΝΝΑ</cp:lastModifiedBy>
  <cp:revision>32</cp:revision>
  <dcterms:created xsi:type="dcterms:W3CDTF">2021-05-16T12:28:59Z</dcterms:created>
  <dcterms:modified xsi:type="dcterms:W3CDTF">2021-05-19T11:07:14Z</dcterms:modified>
</cp:coreProperties>
</file>