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13"/>
          </p:nvPr>
        </p:nvSpPr>
        <p:spPr>
          <a:xfrm>
            <a:off x="1270000" y="6362700"/>
            <a:ext cx="10464800" cy="4610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41703583_2880x1921.jpeg"/>
          <p:cNvSpPr/>
          <p:nvPr>
            <p:ph type="pic" idx="13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41703583_2880x1921.jpeg"/>
          <p:cNvSpPr/>
          <p:nvPr>
            <p:ph type="pic" idx="13"/>
          </p:nvPr>
        </p:nvSpPr>
        <p:spPr>
          <a:xfrm>
            <a:off x="1104900" y="127000"/>
            <a:ext cx="10795000" cy="7200415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idx="13"/>
          </p:nvPr>
        </p:nvSpPr>
        <p:spPr>
          <a:xfrm>
            <a:off x="5130800" y="419100"/>
            <a:ext cx="9262596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idx="13"/>
          </p:nvPr>
        </p:nvSpPr>
        <p:spPr>
          <a:xfrm>
            <a:off x="5800664" y="1714886"/>
            <a:ext cx="7997247" cy="7467215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half" idx="13"/>
          </p:nvPr>
        </p:nvSpPr>
        <p:spPr>
          <a:xfrm>
            <a:off x="6007100" y="4356100"/>
            <a:ext cx="6870700" cy="4909486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half" idx="14"/>
          </p:nvPr>
        </p:nvSpPr>
        <p:spPr>
          <a:xfrm>
            <a:off x="5918200" y="-304800"/>
            <a:ext cx="6451600" cy="64516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idx="15"/>
          </p:nvPr>
        </p:nvSpPr>
        <p:spPr>
          <a:xfrm>
            <a:off x="-825500" y="419100"/>
            <a:ext cx="9258300" cy="8643492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youtu.be/zeoxIHwO8_o" TargetMode="External"/><Relationship Id="rId3" Type="http://schemas.openxmlformats.org/officeDocument/2006/relationships/hyperlink" Target="https://m.youtube.com/watch?v=_ZAPIBS2b_A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youtu.be/hXV4oLz0-Ek" TargetMode="External"/><Relationship Id="rId3" Type="http://schemas.openxmlformats.org/officeDocument/2006/relationships/hyperlink" Target="https://apps.medienberatung.online/influencer/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youtu.be/ggQcmYGk8VM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m.youtube.com/watch?feature=youtu.be&amp;v=A7wnhDKyBuM" TargetMode="External"/><Relationship Id="rId3" Type="http://schemas.openxmlformats.org/officeDocument/2006/relationships/hyperlink" Target="https://m.youtube.com/watch?feature=youtu.be&amp;v=a8g3dC1bHNM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youtu.be/UQLZbuCD_JM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rklärvideos mit dem iPad erstelle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Erklärvideos mit dem iPad erstellen</a:t>
            </a:r>
          </a:p>
        </p:txBody>
      </p:sp>
      <p:sp>
        <p:nvSpPr>
          <p:cNvPr id="120" name="Schülervideos planen und einsetzen"/>
          <p:cNvSpPr txBox="1"/>
          <p:nvPr>
            <p:ph type="subTitle" sz="quarter" idx="1"/>
          </p:nvPr>
        </p:nvSpPr>
        <p:spPr>
          <a:xfrm>
            <a:off x="762000" y="5368212"/>
            <a:ext cx="11645900" cy="11659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Schülervideos planen und einsetzen</a:t>
            </a:r>
          </a:p>
        </p:txBody>
      </p:sp>
      <p:sp>
        <p:nvSpPr>
          <p:cNvPr id="121" name="Imke Petermann…"/>
          <p:cNvSpPr txBox="1"/>
          <p:nvPr/>
        </p:nvSpPr>
        <p:spPr>
          <a:xfrm>
            <a:off x="679450" y="7680580"/>
            <a:ext cx="11645900" cy="160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08254">
              <a:defRPr sz="2088">
                <a:solidFill>
                  <a:srgbClr val="FFFFFF"/>
                </a:solidFill>
                <a:effectLst>
                  <a:outerShdw sx="100000" sy="100000" kx="0" ky="0" algn="b" rotWithShape="0" blurRad="44196" dist="22098" dir="5400000">
                    <a:srgbClr val="000000"/>
                  </a:outerShdw>
                </a:effectLst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pPr>
            <a:r>
              <a:t>Imke Petermann</a:t>
            </a:r>
          </a:p>
          <a:p>
            <a:pPr defTabSz="508254">
              <a:defRPr sz="2088">
                <a:solidFill>
                  <a:srgbClr val="FFFFFF"/>
                </a:solidFill>
                <a:effectLst>
                  <a:outerShdw sx="100000" sy="100000" kx="0" ky="0" algn="b" rotWithShape="0" blurRad="44196" dist="22098" dir="5400000">
                    <a:srgbClr val="000000"/>
                  </a:outerShdw>
                </a:effectLst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pPr>
            <a:r>
              <a:t>Filmberaterin in der Region </a:t>
            </a:r>
          </a:p>
          <a:p>
            <a:pPr defTabSz="508254">
              <a:defRPr sz="2088">
                <a:solidFill>
                  <a:srgbClr val="FFFFFF"/>
                </a:solidFill>
                <a:effectLst>
                  <a:outerShdw sx="100000" sy="100000" kx="0" ky="0" algn="b" rotWithShape="0" blurRad="44196" dist="22098" dir="5400000">
                    <a:srgbClr val="000000"/>
                  </a:outerShdw>
                </a:effectLst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pPr>
          </a:p>
        </p:txBody>
      </p:sp>
      <p:pic>
        <p:nvPicPr>
          <p:cNvPr id="122" name="A61D438F-623F-4D88-8427-07C357E0C913-L0-001.png" descr="A61D438F-623F-4D88-8427-07C357E0C913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7338" y="8616389"/>
            <a:ext cx="650125" cy="65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2BFC9810-285B-488D-B4B0-6E6634CB1C28-L0-001.jpeg" descr="2BFC9810-285B-488D-B4B0-6E6634CB1C2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8205" y="544217"/>
            <a:ext cx="3500061" cy="1555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2"/>
      <p:bldP build="whole" bldLvl="1" animBg="1" rev="0" advAuto="0" spid="119" grpId="1"/>
      <p:bldP build="whole" bldLvl="1" animBg="1" rev="0" advAuto="0" spid="121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1. Das Legetrick-Vide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1. Das Legetrick-Video</a:t>
            </a:r>
          </a:p>
        </p:txBody>
      </p:sp>
      <p:sp>
        <p:nvSpPr>
          <p:cNvPr id="154" name="Kameraposition von oben auf einem Gestell oder einer Legetrick-Box…"/>
          <p:cNvSpPr txBox="1"/>
          <p:nvPr>
            <p:ph type="body" idx="1"/>
          </p:nvPr>
        </p:nvSpPr>
        <p:spPr>
          <a:xfrm>
            <a:off x="762000" y="2037559"/>
            <a:ext cx="8926880" cy="7144541"/>
          </a:xfrm>
          <a:prstGeom prst="rect">
            <a:avLst/>
          </a:prstGeom>
        </p:spPr>
        <p:txBody>
          <a:bodyPr/>
          <a:lstStyle/>
          <a:p>
            <a:pPr marL="391885" indent="-391885">
              <a:defRPr sz="3200"/>
            </a:pPr>
            <a:r>
              <a:t>Kameraposition von oben auf einem Gestell oder einer Legetrick-Box</a:t>
            </a:r>
          </a:p>
          <a:p>
            <a:pPr marL="391885" indent="-391885">
              <a:defRPr sz="3200"/>
            </a:pPr>
            <a:r>
              <a:t>Einsatzbereiche: Visualisierung von Vorgängen, Handlungen, Ab- und Kreisläufen</a:t>
            </a:r>
          </a:p>
          <a:p>
            <a:pPr marL="391885" indent="-391885">
              <a:defRPr sz="3200"/>
            </a:pPr>
            <a:r>
              <a:t>Aspekte des Erzählens (storytelling) beachten</a:t>
            </a:r>
          </a:p>
          <a:p>
            <a:pPr marL="391885" indent="-391885">
              <a:defRPr sz="3200"/>
            </a:pPr>
            <a:r>
              <a:t>Kamera-App, Legetrick-Box, Karton, Papier/Folie, Schere Stifte</a:t>
            </a:r>
          </a:p>
          <a:p>
            <a:pPr marL="391885" indent="-391885">
              <a:defRPr sz="3200"/>
            </a:pPr>
            <a:r>
              <a:t>Verzicht auf Postproduktion möglich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youtu.be/zeoxIHwO8_o"/>
          <p:cNvSpPr txBox="1"/>
          <p:nvPr/>
        </p:nvSpPr>
        <p:spPr>
          <a:xfrm>
            <a:off x="3848137" y="6870953"/>
            <a:ext cx="5308525" cy="67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youtu.be/zeoxIHwO8_o</a:t>
            </a:r>
          </a:p>
        </p:txBody>
      </p:sp>
      <p:sp>
        <p:nvSpPr>
          <p:cNvPr id="157" name="https://m.youtube.com/watch?v=_ZAPIBS2b_A">
            <a:hlinkClick r:id="rId3" invalidUrl="" action="" tgtFrame="" tooltip="" history="1" highlightClick="0" endSnd="0"/>
          </p:cNvPr>
          <p:cNvSpPr txBox="1"/>
          <p:nvPr/>
        </p:nvSpPr>
        <p:spPr>
          <a:xfrm>
            <a:off x="944146" y="3474517"/>
            <a:ext cx="10639324" cy="671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https://m.youtube.com/watch?v=_ZAPIBS2b_A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3. Das Vlog-Vide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3. Das Vlog-Video</a:t>
            </a:r>
          </a:p>
        </p:txBody>
      </p:sp>
      <p:sp>
        <p:nvSpPr>
          <p:cNvPr id="160" name="Persönliches Auftreten vor der Kamera…"/>
          <p:cNvSpPr txBox="1"/>
          <p:nvPr>
            <p:ph type="body" idx="1"/>
          </p:nvPr>
        </p:nvSpPr>
        <p:spPr>
          <a:xfrm>
            <a:off x="762000" y="2374900"/>
            <a:ext cx="8612540" cy="6807200"/>
          </a:xfrm>
          <a:prstGeom prst="rect">
            <a:avLst/>
          </a:prstGeom>
        </p:spPr>
        <p:txBody>
          <a:bodyPr/>
          <a:lstStyle/>
          <a:p>
            <a:pPr marL="379639" indent="-379639">
              <a:defRPr sz="3100"/>
            </a:pPr>
            <a:r>
              <a:t>Persönliches Auftreten vor der Kamera</a:t>
            </a:r>
          </a:p>
          <a:p>
            <a:pPr marL="379639" indent="-379639">
              <a:defRPr sz="3100"/>
            </a:pPr>
            <a:r>
              <a:t>Stellungnahmen, Interviews, Beurteilungen</a:t>
            </a:r>
          </a:p>
          <a:p>
            <a:pPr marL="379639" indent="-379639">
              <a:defRPr sz="3100"/>
            </a:pPr>
            <a:r>
              <a:t>Starke Zuschauerorientierung</a:t>
            </a:r>
          </a:p>
          <a:p>
            <a:pPr marL="379639" indent="-379639">
              <a:defRPr sz="3100"/>
            </a:pPr>
            <a:r>
              <a:t>Stativ, Licht, Mikro, Kamera (imovie)</a:t>
            </a:r>
          </a:p>
          <a:p>
            <a:pPr marL="379639" indent="-379639">
              <a:defRPr sz="3100"/>
            </a:pPr>
            <a:r>
              <a:t>Verhältnismäßig wenig Vor- und Nachbereitung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youtu.be/hXV4oLz0-Ek"/>
          <p:cNvSpPr txBox="1"/>
          <p:nvPr/>
        </p:nvSpPr>
        <p:spPr>
          <a:xfrm>
            <a:off x="6165012" y="4957838"/>
            <a:ext cx="5209591" cy="67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youtu.be/hXV4oLz0-Ek</a:t>
            </a:r>
          </a:p>
        </p:txBody>
      </p:sp>
      <p:sp>
        <p:nvSpPr>
          <p:cNvPr id="163" name="https://apps.medienberatung.online/influencer/">
            <a:hlinkClick r:id="rId3" invalidUrl="" action="" tgtFrame="" tooltip="" history="1" highlightClick="0" endSnd="0"/>
          </p:cNvPr>
          <p:cNvSpPr txBox="1"/>
          <p:nvPr/>
        </p:nvSpPr>
        <p:spPr>
          <a:xfrm>
            <a:off x="1011513" y="2907170"/>
            <a:ext cx="10627259" cy="67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https://apps.medienberatung.online/influencer/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2. Das „How to“-Vide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2. Das „How to“-Video</a:t>
            </a:r>
          </a:p>
        </p:txBody>
      </p:sp>
      <p:sp>
        <p:nvSpPr>
          <p:cNvPr id="166" name="Kamera freihändig (Sonderform Screencast bei Apps und Webanwendungen)…"/>
          <p:cNvSpPr txBox="1"/>
          <p:nvPr>
            <p:ph type="body" idx="1"/>
          </p:nvPr>
        </p:nvSpPr>
        <p:spPr>
          <a:xfrm>
            <a:off x="762000" y="2374900"/>
            <a:ext cx="8612540" cy="6807200"/>
          </a:xfrm>
          <a:prstGeom prst="rect">
            <a:avLst/>
          </a:prstGeom>
        </p:spPr>
        <p:txBody>
          <a:bodyPr/>
          <a:lstStyle/>
          <a:p>
            <a:pPr marL="379639" indent="-379639">
              <a:defRPr sz="3100"/>
            </a:pPr>
            <a:r>
              <a:t>Kamera freihändig (Sonderform Screencast bei Apps und Webanwendungen)</a:t>
            </a:r>
          </a:p>
          <a:p>
            <a:pPr marL="379639" indent="-379639">
              <a:defRPr sz="3100"/>
            </a:pPr>
            <a:r>
              <a:t>Visualisierung wichtig, Audio untergeordnet</a:t>
            </a:r>
          </a:p>
          <a:p>
            <a:pPr marL="379639" indent="-379639">
              <a:defRPr sz="3100"/>
            </a:pPr>
            <a:r>
              <a:t>Einstellungswechsel</a:t>
            </a:r>
          </a:p>
          <a:p>
            <a:pPr marL="379639" indent="-379639">
              <a:defRPr sz="3100"/>
            </a:pPr>
            <a:r>
              <a:t>Kamera, imovie</a:t>
            </a:r>
          </a:p>
          <a:p>
            <a:pPr marL="379639" indent="-379639">
              <a:defRPr sz="3100"/>
            </a:pPr>
            <a:r>
              <a:t>Fokus: Bildgestaltung, Montage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youtu.be/ggQcmYGk8VM"/>
          <p:cNvSpPr txBox="1"/>
          <p:nvPr/>
        </p:nvSpPr>
        <p:spPr>
          <a:xfrm>
            <a:off x="6015028" y="5229552"/>
            <a:ext cx="5790642" cy="67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youtu.be/ggQcmYGk8VM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ie Prax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Die Praxis</a:t>
            </a:r>
          </a:p>
        </p:txBody>
      </p:sp>
      <p:sp>
        <p:nvSpPr>
          <p:cNvPr id="171" name="Erklärvideos planen und produzieren: Schwerpunkt learning-app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Erklärvideos planen und produzieren: Schwerpunkt learning-apps.</a:t>
            </a:r>
          </a:p>
          <a:p>
            <a:pPr/>
          </a:p>
          <a:p>
            <a:pPr/>
            <a:r>
              <a:t>Erklärvideos im Unterricht: Wie und wo ist es sinnvoll, Schüler Erklärvideos selbst erstellen zu lassen?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lles hat seine Zeit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Alles hat seine Zeit: </a:t>
            </a:r>
          </a:p>
          <a:p>
            <a:pPr>
              <a:defRPr sz="6000"/>
            </a:pPr>
            <a:r>
              <a:t>Die Phasen des Films</a:t>
            </a:r>
          </a:p>
        </p:txBody>
      </p:sp>
      <p:sp>
        <p:nvSpPr>
          <p:cNvPr id="174" name="1. Die Planung bzw. preproduction: Von der ersten Idee bis zum fertigen Storyboa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0541" indent="-370541">
              <a:defRPr sz="3100"/>
            </a:pPr>
            <a:r>
              <a:t>1. Die Planung bzw. preproduction: Von der ersten Idee bis zum fertigen Storyboard</a:t>
            </a:r>
          </a:p>
          <a:p>
            <a:pPr marL="370541" indent="-370541">
              <a:defRPr sz="3100"/>
            </a:pPr>
            <a:r>
              <a:t>2. Das Filmen bzw. die Produktion</a:t>
            </a:r>
          </a:p>
          <a:p>
            <a:pPr marL="370541" indent="-370541">
              <a:defRPr sz="3100"/>
            </a:pPr>
            <a:r>
              <a:t>3. Die Postproduktion: Montage, Sounddesign, Abspann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chnische Umsetzun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Technische Umsetzungen</a:t>
            </a:r>
          </a:p>
        </p:txBody>
      </p:sp>
      <p:sp>
        <p:nvSpPr>
          <p:cNvPr id="177" name="Die Bildschirmaufnahme (Screencast)…"/>
          <p:cNvSpPr txBox="1"/>
          <p:nvPr>
            <p:ph type="body" idx="1"/>
          </p:nvPr>
        </p:nvSpPr>
        <p:spPr>
          <a:xfrm>
            <a:off x="593349" y="2276356"/>
            <a:ext cx="11480801" cy="5200888"/>
          </a:xfrm>
          <a:prstGeom prst="rect">
            <a:avLst/>
          </a:prstGeom>
        </p:spPr>
        <p:txBody>
          <a:bodyPr/>
          <a:lstStyle/>
          <a:p>
            <a:pPr marL="370541" indent="-370541">
              <a:defRPr sz="3100"/>
            </a:pPr>
            <a:r>
              <a:t>Die Bildschirmaufnahme (Screencast)</a:t>
            </a:r>
          </a:p>
          <a:p>
            <a:pPr marL="370541" indent="-370541">
              <a:defRPr sz="3100"/>
            </a:pPr>
            <a:r>
              <a:t>Die Kamera von oben (top shot) auf selbstgebautem Stativ</a:t>
            </a:r>
          </a:p>
          <a:p>
            <a:pPr marL="370541" indent="-370541">
              <a:defRPr sz="3100"/>
            </a:pPr>
            <a:r>
              <a:t>Die Kamera in Normalperspektive (freihändig oder mit Stativ)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flexionsaufgabe: Einsatzmöglichkeiten im Unterricht?"/>
          <p:cNvSpPr txBox="1"/>
          <p:nvPr>
            <p:ph type="title"/>
          </p:nvPr>
        </p:nvSpPr>
        <p:spPr>
          <a:xfrm>
            <a:off x="762000" y="615455"/>
            <a:ext cx="11480800" cy="2146301"/>
          </a:xfrm>
          <a:prstGeom prst="rect">
            <a:avLst/>
          </a:prstGeom>
        </p:spPr>
        <p:txBody>
          <a:bodyPr/>
          <a:lstStyle>
            <a:lvl1pPr defTabSz="502412">
              <a:defRPr sz="5160">
                <a:effectLst>
                  <a:outerShdw sx="100000" sy="100000" kx="0" ky="0" algn="b" rotWithShape="0" blurRad="43688" dist="21844" dir="5400000">
                    <a:srgbClr val="000000"/>
                  </a:outerShdw>
                </a:effectLst>
              </a:defRPr>
            </a:lvl1pPr>
          </a:lstStyle>
          <a:p>
            <a:pPr/>
            <a:r>
              <a:t>Reflexionsaufgabe: Einsatzmöglichkeiten im Unterricht?</a:t>
            </a:r>
          </a:p>
        </p:txBody>
      </p:sp>
      <p:sp>
        <p:nvSpPr>
          <p:cNvPr id="180" name="(Rezeption von Erklärvideos)…"/>
          <p:cNvSpPr txBox="1"/>
          <p:nvPr>
            <p:ph type="body" idx="1"/>
          </p:nvPr>
        </p:nvSpPr>
        <p:spPr>
          <a:xfrm>
            <a:off x="762000" y="2609758"/>
            <a:ext cx="11480800" cy="6165942"/>
          </a:xfrm>
          <a:prstGeom prst="rect">
            <a:avLst/>
          </a:prstGeom>
        </p:spPr>
        <p:txBody>
          <a:bodyPr/>
          <a:lstStyle/>
          <a:p>
            <a:pPr marL="370541" indent="-370541">
              <a:defRPr sz="3100"/>
            </a:pPr>
            <a:r>
              <a:t>(Rezeption von Erklärvideos)</a:t>
            </a:r>
          </a:p>
          <a:p>
            <a:pPr marL="370541" indent="-370541">
              <a:defRPr sz="3100"/>
            </a:pPr>
            <a:r>
              <a:t>Das Erklärvideo als Teil der Erarbeitung des Lerngegenstands?</a:t>
            </a:r>
          </a:p>
          <a:p>
            <a:pPr marL="370541" indent="-370541">
              <a:defRPr sz="3100"/>
            </a:pPr>
            <a:r>
              <a:t>Das Erklärvideo als Präsentationsform?</a:t>
            </a:r>
          </a:p>
          <a:p>
            <a:pPr marL="370541" indent="-370541">
              <a:defRPr sz="3100"/>
            </a:pPr>
            <a:r>
              <a:t>Das Erklärvideo als Form der Leistungsüberprüfung?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Zeitplan und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Zeitplan und </a:t>
            </a:r>
          </a:p>
          <a:p>
            <a:pPr/>
            <a:r>
              <a:t>Gliederung </a:t>
            </a:r>
          </a:p>
        </p:txBody>
      </p:sp>
      <p:sp>
        <p:nvSpPr>
          <p:cNvPr id="126" name="1. a) Einführung in die Arbeit mit dem iPad…"/>
          <p:cNvSpPr txBox="1"/>
          <p:nvPr>
            <p:ph type="body" idx="1"/>
          </p:nvPr>
        </p:nvSpPr>
        <p:spPr>
          <a:xfrm>
            <a:off x="762000" y="3172017"/>
            <a:ext cx="11480800" cy="5603683"/>
          </a:xfrm>
          <a:prstGeom prst="rect">
            <a:avLst/>
          </a:prstGeom>
        </p:spPr>
        <p:txBody>
          <a:bodyPr anchor="t"/>
          <a:lstStyle/>
          <a:p>
            <a:pPr marL="386079" indent="-386079" defTabSz="554990">
              <a:spcBef>
                <a:spcPts val="3900"/>
              </a:spcBef>
              <a:defRPr sz="3230"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defRPr>
            </a:pPr>
            <a:r>
              <a:t>1. a) Einführung in die Arbeit mit dem iPad</a:t>
            </a:r>
          </a:p>
          <a:p>
            <a:pPr marL="386079" indent="-386079" defTabSz="554990">
              <a:spcBef>
                <a:spcPts val="3900"/>
              </a:spcBef>
              <a:defRPr sz="3230"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defRPr>
            </a:pPr>
            <a:r>
              <a:t>1. b) Kurzvortrag zu Arten von Erklärvideos und ästhetischen Vorüberlegungen</a:t>
            </a:r>
          </a:p>
          <a:p>
            <a:pPr marL="386079" indent="-386079" defTabSz="554990">
              <a:spcBef>
                <a:spcPts val="3900"/>
              </a:spcBef>
              <a:defRPr sz="3230"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defRPr>
            </a:pPr>
            <a:r>
              <a:t>2. a) Praktische Arbeit I. Hausaufgabe 08/15-Film</a:t>
            </a:r>
          </a:p>
          <a:p>
            <a:pPr marL="386079" indent="-386079" defTabSz="554990">
              <a:spcBef>
                <a:spcPts val="3900"/>
              </a:spcBef>
              <a:defRPr sz="3230"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defRPr>
            </a:pPr>
            <a:r>
              <a:t>2. b) Praktische Arbeit II. Erklärvideos in Kleingruppen</a:t>
            </a:r>
          </a:p>
          <a:p>
            <a:pPr marL="386079" indent="-386079" defTabSz="554990">
              <a:spcBef>
                <a:spcPts val="3900"/>
              </a:spcBef>
              <a:defRPr sz="3230"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defRPr>
            </a:pPr>
            <a:r>
              <a:t>3. Reflexionsrunde zur Gestaltung von Erklärvideos im Unterricht. Ggf. Hochladen bei youtube.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An die Arbeit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die Arbeit...</a:t>
            </a:r>
          </a:p>
        </p:txBody>
      </p:sp>
      <p:sp>
        <p:nvSpPr>
          <p:cNvPr id="183" name="Bildet Paare oder 3-er Teams (je nach Aufgab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Bildet Paare oder 3-er Teams (je nach Aufgabe)</a:t>
            </a:r>
          </a:p>
          <a:p>
            <a:pPr/>
            <a:r>
              <a:t>Erstellt ein kurzes Erklärvideo nach Vorgabe (siehe nächste Folie)                     </a:t>
            </a:r>
          </a:p>
          <a:p>
            <a:pPr/>
            <a:r>
              <a:t>Haltet eure Beobachtungen zum Erstellen von  Erklärvideos durch Schüler im Reflexionsbogen fest</a:t>
            </a:r>
          </a:p>
          <a:p>
            <a:pPr/>
            <a:r>
              <a:t>Sichert am Ende eure Videos. </a:t>
            </a:r>
          </a:p>
        </p:txBody>
      </p:sp>
      <p:pic>
        <p:nvPicPr>
          <p:cNvPr id="184" name="F4598784-33D0-4FE0-AB20-EC2565203CDB-L0-001.png" descr="F4598784-33D0-4FE0-AB20-EC2565203CDB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1519" y="7390143"/>
            <a:ext cx="1274077" cy="1274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ufgaben zur Auswahl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Aufgaben zur Auswahl...</a:t>
            </a:r>
          </a:p>
        </p:txBody>
      </p:sp>
      <p:sp>
        <p:nvSpPr>
          <p:cNvPr id="187" name="1. Stellt eine oder mehrere learning-apps vor, indem ihr wichtige Funktionen erklärt (“How to“- Screencast)…"/>
          <p:cNvSpPr txBox="1"/>
          <p:nvPr>
            <p:ph type="body" idx="1"/>
          </p:nvPr>
        </p:nvSpPr>
        <p:spPr>
          <a:xfrm>
            <a:off x="884669" y="2252230"/>
            <a:ext cx="10820590" cy="6807201"/>
          </a:xfrm>
          <a:prstGeom prst="rect">
            <a:avLst/>
          </a:prstGeom>
        </p:spPr>
        <p:txBody>
          <a:bodyPr anchor="t"/>
          <a:lstStyle/>
          <a:p>
            <a:pPr marL="390143" indent="-390143" defTabSz="560831">
              <a:spcBef>
                <a:spcPts val="4000"/>
              </a:spcBef>
              <a:buClrTx/>
              <a:defRPr sz="3264"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defRPr>
            </a:pPr>
            <a:r>
              <a:t>1. Stellt eine oder mehrere learning-apps vor, indem ihr wichtige Funktionen erklärt (“How to“- Screencast)</a:t>
            </a:r>
          </a:p>
          <a:p>
            <a:pPr marL="390143" indent="-390143" defTabSz="560831">
              <a:spcBef>
                <a:spcPts val="4000"/>
              </a:spcBef>
              <a:buClrTx/>
              <a:defRPr sz="3264"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defRPr>
            </a:pPr>
            <a:r>
              <a:t>2. Erklärt, wie sich learning-apps in die Unterrichtsgestaltung einbeziehen lassen (Legetrick/Explainity)   </a:t>
            </a:r>
          </a:p>
          <a:p>
            <a:pPr marL="399723" indent="-399723" defTabSz="560831">
              <a:spcBef>
                <a:spcPts val="4000"/>
              </a:spcBef>
              <a:defRPr sz="3264"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defRPr>
            </a:pPr>
            <a:r>
              <a:t>Zusatz: Erstellt ein Vlog-Video, in dem ihr eure persönliche Haltung zum Einsatz von learning-apps und/oder Erklärvideos im Unterricht erläutert.</a:t>
            </a:r>
          </a:p>
          <a:p>
            <a:pPr marL="399723" indent="-399723" defTabSz="560831">
              <a:spcBef>
                <a:spcPts val="4000"/>
              </a:spcBef>
              <a:defRPr sz="3264"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defRPr>
            </a:pPr>
            <a:r>
              <a:t>Wer als erster fertig ist, dokumentiert die Arbeit der anderen in einem „How to“-Video zum Thema.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Viel Spaß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Viel Spaß!</a:t>
            </a:r>
          </a:p>
        </p:txBody>
      </p:sp>
      <p:sp>
        <p:nvSpPr>
          <p:cNvPr id="191" name="Imke Petermann…"/>
          <p:cNvSpPr txBox="1"/>
          <p:nvPr/>
        </p:nvSpPr>
        <p:spPr>
          <a:xfrm>
            <a:off x="679450" y="7396906"/>
            <a:ext cx="11645900" cy="1890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2400">
                <a:solidFill>
                  <a:srgbClr val="FFFFFF"/>
                </a:solid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pPr>
            <a:r>
              <a:t>Imke Petermann</a:t>
            </a:r>
          </a:p>
          <a:p>
            <a:pPr>
              <a:defRPr sz="2400">
                <a:solidFill>
                  <a:srgbClr val="FFFFFF"/>
                </a:solid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pPr>
            <a:r>
              <a:t>Filmberaterin in der Region </a:t>
            </a:r>
          </a:p>
          <a:p>
            <a:pPr>
              <a:defRPr sz="2400">
                <a:solidFill>
                  <a:srgbClr val="FFFFFF"/>
                </a:solid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pPr>
          </a:p>
        </p:txBody>
      </p:sp>
      <p:pic>
        <p:nvPicPr>
          <p:cNvPr id="192" name="A61D438F-623F-4D88-8427-07C357E0C913-L0-001.png" descr="A61D438F-623F-4D88-8427-07C357E0C913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7338" y="8552408"/>
            <a:ext cx="650125" cy="650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1. a) Arbeit mit dem iP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a) Arbeit mit dem iPad</a:t>
            </a:r>
          </a:p>
        </p:txBody>
      </p:sp>
      <p:sp>
        <p:nvSpPr>
          <p:cNvPr id="129" name="Einstellungen:  Kontrollzentrum - Bildschirmaufnahm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Einstellungen:  Kontrollzentrum - Bildschirmaufnahme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Einstellungen: Kamera: Raster einstellen</a:t>
            </a:r>
          </a:p>
        </p:txBody>
      </p:sp>
      <p:pic>
        <p:nvPicPr>
          <p:cNvPr id="130" name="411DA40D-A8A3-45F6-ABAD-9DE9A132689A-L0-001.gif" descr="411DA40D-A8A3-45F6-ABAD-9DE9A132689A-L0-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4990" y="5923146"/>
            <a:ext cx="4366187" cy="3231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A37CDDA9-93E7-434A-A000-F9CF0BAE2A44-L0-001.jpeg" descr="A37CDDA9-93E7-434A-A000-F9CF0BAE2A4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8422" y="2342679"/>
            <a:ext cx="4279324" cy="3209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AEF57A23-5478-413F-B7A7-B6CA6A109DEF-L0-001.jpeg" descr="AEF57A23-5478-413F-B7A7-B6CA6A109DE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62035" y="2453331"/>
            <a:ext cx="1667123" cy="1043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. b) Ästhetische Vorüberlegun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b) Ästhetische Vorüberlegungen </a:t>
            </a:r>
          </a:p>
        </p:txBody>
      </p:sp>
      <p:sp>
        <p:nvSpPr>
          <p:cNvPr id="135" name="Bildkomposition mit der Drittel-Regel (the rule of thirds) https://m.youtube.com/watch?feature=youtu.be&amp;v=A7wnhDKyBuM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79639" indent="-379639">
              <a:defRPr sz="3100"/>
            </a:pPr>
            <a:r>
              <a:t>Bildkomposition mit der Drittel-Regel (the rule of thirds) </a:t>
            </a:r>
            <a:r>
              <a:rPr u="sng">
                <a:hlinkClick r:id="rId2" invalidUrl="" action="" tgtFrame="" tooltip="" history="1" highlightClick="0" endSnd="0"/>
              </a:rPr>
              <a:t>https://m.youtube.com/watch?feature=youtu.be&amp;v=A7wnhDKyBuM</a:t>
            </a:r>
          </a:p>
          <a:p>
            <a:pPr marL="379639" indent="-379639">
              <a:defRPr sz="3100"/>
            </a:pPr>
            <a:r>
              <a:t>Bildkomposition mit dem Goldenen Schnitt (golden cut) </a:t>
            </a:r>
            <a:r>
              <a:rPr u="sng">
                <a:hlinkClick r:id="rId3" invalidUrl="" action="" tgtFrame="" tooltip="" history="1" highlightClick="0" endSnd="0"/>
              </a:rPr>
              <a:t>https://m.youtube.com/watch?feature=youtu.be&amp;v=a8g3dC1bHNM</a:t>
            </a:r>
            <a:r>
              <a:t> </a:t>
            </a:r>
          </a:p>
        </p:txBody>
      </p:sp>
      <p:pic>
        <p:nvPicPr>
          <p:cNvPr id="136" name="E1FA141C-9278-4BBB-8DF4-5FBCBA6159FC-L0-001.jpeg" descr="E1FA141C-9278-4BBB-8DF4-5FBCBA6159FC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88603" y="2444184"/>
            <a:ext cx="6120395" cy="2046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6FB92DF2-27E7-4D34-9DC2-5680154D3DF5-L0-001.jpeg" descr="6FB92DF2-27E7-4D34-9DC2-5680154D3DF5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24948" y="5316609"/>
            <a:ext cx="6047704" cy="3796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1. b) Ästhetische Vorüberlegun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b) Ästhetische Vorüberlegungen</a:t>
            </a:r>
          </a:p>
        </p:txBody>
      </p:sp>
      <p:sp>
        <p:nvSpPr>
          <p:cNvPr id="140" name="Filmische Auflösung: Die Einstellungsgrößen…"/>
          <p:cNvSpPr txBox="1"/>
          <p:nvPr>
            <p:ph type="body" idx="1"/>
          </p:nvPr>
        </p:nvSpPr>
        <p:spPr>
          <a:xfrm>
            <a:off x="762000" y="3128407"/>
            <a:ext cx="10461712" cy="6053693"/>
          </a:xfrm>
          <a:prstGeom prst="rect">
            <a:avLst/>
          </a:prstGeom>
        </p:spPr>
        <p:txBody>
          <a:bodyPr anchor="t"/>
          <a:lstStyle/>
          <a:p>
            <a:pPr marL="391885" indent="-391885">
              <a:defRPr sz="3200"/>
            </a:pPr>
            <a:r>
              <a:t>Filmische Auflösung: Die Einstellungsgrößen</a:t>
            </a:r>
          </a:p>
          <a:p>
            <a:pPr marL="391885" indent="-391885">
              <a:defRPr sz="3200"/>
            </a:pPr>
            <a:r>
              <a:t>Montage der Einstellungen: Die Dramaturgie des Films</a:t>
            </a:r>
          </a:p>
        </p:txBody>
      </p:sp>
      <p:pic>
        <p:nvPicPr>
          <p:cNvPr id="141" name="3F7E5698-2EC1-42D9-8463-4C0C97442091-L0-001.jpeg" descr="3F7E5698-2EC1-42D9-8463-4C0C9744209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0773" y="5430919"/>
            <a:ext cx="10071241" cy="6556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Hausaufgab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Hausaufgabe</a:t>
            </a:r>
          </a:p>
        </p:txBody>
      </p:sp>
      <p:sp>
        <p:nvSpPr>
          <p:cNvPr id="144" name="Erstelle einen 08/15-Film (08/30):…"/>
          <p:cNvSpPr txBox="1"/>
          <p:nvPr/>
        </p:nvSpPr>
        <p:spPr>
          <a:xfrm>
            <a:off x="654709" y="2381529"/>
            <a:ext cx="11578033" cy="455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3600"/>
            </a:pPr>
            <a:r>
              <a:t>Erstelle einen 08/15-Film (08/30): </a:t>
            </a:r>
          </a:p>
          <a:p>
            <a:pPr algn="l">
              <a:defRPr sz="3600"/>
            </a:pPr>
          </a:p>
          <a:p>
            <a:pPr marL="672352" indent="-672352" algn="l">
              <a:buSzPct val="100000"/>
              <a:buAutoNum type="arabicPeriod" startAt="1"/>
              <a:defRPr sz="3600"/>
            </a:pPr>
            <a:r>
              <a:t>Filme auf deinem Smartphone oder einem iPad eine beliebige Handlung (z.B. das Abendessen) in allen acht Einstellungsgrößen.</a:t>
            </a:r>
          </a:p>
          <a:p>
            <a:pPr marL="672352" indent="-672352" algn="l">
              <a:buSzPct val="100000"/>
              <a:buAutoNum type="arabicPeriod" startAt="1"/>
              <a:defRPr sz="3600"/>
            </a:pPr>
            <a:r>
              <a:t>Montiere deine acht Filmclips zu einem Film, der zwischen 15 und 30 Sekunden lang ist. Nutze dazu die App „imovie“ (ios) oder „Kinemaster“ (android)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eispiel:…"/>
          <p:cNvSpPr txBox="1"/>
          <p:nvPr/>
        </p:nvSpPr>
        <p:spPr>
          <a:xfrm>
            <a:off x="1631664" y="-26556"/>
            <a:ext cx="9283305" cy="629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200">
                <a:solidFill>
                  <a:srgbClr val="FFFFFF"/>
                </a:solidFill>
              </a:defRPr>
            </a:pPr>
            <a:r>
              <a:t>Beispiel:</a:t>
            </a:r>
          </a:p>
          <a:p>
            <a:pPr algn="l"/>
          </a:p>
          <a:p>
            <a:pPr algn="l"/>
          </a:p>
          <a:p>
            <a:pPr algn="l"/>
          </a:p>
          <a:p>
            <a:pPr algn="l"/>
            <a:r>
              <a:t>How to: SUP Experience 1</a:t>
            </a:r>
          </a:p>
          <a:p>
            <a:pPr algn="l"/>
          </a:p>
          <a:p>
            <a:pPr algn="l"/>
            <a:r>
              <a:rPr u="sng">
                <a:hlinkClick r:id="rId2" invalidUrl="" action="" tgtFrame="" tooltip="" history="1" highlightClick="0" endSnd="0"/>
              </a:rPr>
              <a:t>https://youtu.be/UQLZbuCD_JM</a:t>
            </a:r>
          </a:p>
          <a:p>
            <a:pPr algn="l"/>
          </a:p>
          <a:p>
            <a:pPr algn="l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Beispiel:…"/>
          <p:cNvSpPr txBox="1"/>
          <p:nvPr/>
        </p:nvSpPr>
        <p:spPr>
          <a:xfrm>
            <a:off x="1631664" y="-26556"/>
            <a:ext cx="9283305" cy="629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200">
                <a:solidFill>
                  <a:srgbClr val="FFFFFF"/>
                </a:solidFill>
              </a:defRPr>
            </a:pPr>
            <a:r>
              <a:t>Beispiel:</a:t>
            </a:r>
          </a:p>
          <a:p>
            <a:pPr algn="l"/>
          </a:p>
          <a:p>
            <a:pPr algn="l"/>
          </a:p>
          <a:p>
            <a:pPr algn="l"/>
          </a:p>
          <a:p>
            <a:pPr algn="l"/>
            <a:r>
              <a:t>How to: SUP Experience 2</a:t>
            </a:r>
          </a:p>
          <a:p>
            <a:pPr algn="l"/>
          </a:p>
          <a:p>
            <a:pPr algn="l"/>
            <a:r>
              <a:t>https://youtu.be/PAT3hMZDYlA</a:t>
            </a:r>
          </a:p>
          <a:p>
            <a:pPr algn="l"/>
          </a:p>
          <a:p>
            <a:pPr algn="l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rten von Erklärvide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Arten von Erklärvideos</a:t>
            </a:r>
          </a:p>
        </p:txBody>
      </p:sp>
      <p:sp>
        <p:nvSpPr>
          <p:cNvPr id="151" name="Das Legetrick- oder „Explainity“-Video…"/>
          <p:cNvSpPr txBox="1"/>
          <p:nvPr>
            <p:ph type="body" idx="1"/>
          </p:nvPr>
        </p:nvSpPr>
        <p:spPr>
          <a:xfrm>
            <a:off x="941666" y="2388642"/>
            <a:ext cx="11480801" cy="5374738"/>
          </a:xfrm>
          <a:prstGeom prst="rect">
            <a:avLst/>
          </a:prstGeom>
        </p:spPr>
        <p:txBody>
          <a:bodyPr/>
          <a:lstStyle/>
          <a:p>
            <a:pPr marL="478117" indent="-478117">
              <a:defRPr sz="4000"/>
            </a:pPr>
            <a:r>
              <a:t>Das Legetrick- oder „Explainity“-Video</a:t>
            </a:r>
          </a:p>
          <a:p>
            <a:pPr marL="478117" indent="-478117">
              <a:defRPr sz="4000"/>
            </a:pPr>
            <a:r>
              <a:t>Das persönliche Video im Vlog-Stil </a:t>
            </a:r>
          </a:p>
          <a:p>
            <a:pPr marL="478117" indent="-478117">
              <a:defRPr sz="4000"/>
            </a:pPr>
            <a:r>
              <a:t>Das „How to“-video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