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80" r:id="rId3"/>
    <p:sldId id="279" r:id="rId4"/>
    <p:sldId id="257" r:id="rId5"/>
    <p:sldId id="277" r:id="rId6"/>
    <p:sldId id="278" r:id="rId7"/>
    <p:sldId id="274" r:id="rId8"/>
    <p:sldId id="273" r:id="rId9"/>
    <p:sldId id="258" r:id="rId10"/>
    <p:sldId id="297" r:id="rId11"/>
    <p:sldId id="281" r:id="rId12"/>
    <p:sldId id="282" r:id="rId13"/>
    <p:sldId id="285" r:id="rId14"/>
    <p:sldId id="286" r:id="rId15"/>
    <p:sldId id="287" r:id="rId16"/>
    <p:sldId id="288" r:id="rId17"/>
    <p:sldId id="289" r:id="rId18"/>
    <p:sldId id="290" r:id="rId19"/>
    <p:sldId id="300" r:id="rId20"/>
    <p:sldId id="291" r:id="rId21"/>
    <p:sldId id="292" r:id="rId22"/>
    <p:sldId id="293" r:id="rId23"/>
    <p:sldId id="294" r:id="rId24"/>
    <p:sldId id="295" r:id="rId25"/>
    <p:sldId id="296" r:id="rId26"/>
    <p:sldId id="298" r:id="rId27"/>
    <p:sldId id="299" r:id="rId28"/>
    <p:sldId id="268" r:id="rId29"/>
    <p:sldId id="259" r:id="rId30"/>
    <p:sldId id="302" r:id="rId31"/>
    <p:sldId id="262" r:id="rId32"/>
    <p:sldId id="301" r:id="rId33"/>
    <p:sldId id="27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46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D8BD707-D9CF-40AE-B4C6-C98DA3205C09}" type="datetimeFigureOut">
              <a:rPr lang="en-US" smtClean="0"/>
              <a:pPr/>
              <a:t>11/20/2019</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D8BD707-D9CF-40AE-B4C6-C98DA3205C09}" type="datetimeFigureOut">
              <a:rPr lang="en-US" smtClean="0"/>
              <a:pPr/>
              <a:t>11/20/2019</a:t>
            </a:fld>
            <a:endParaRPr lang="en-US"/>
          </a:p>
        </p:txBody>
      </p:sp>
      <p:sp>
        <p:nvSpPr>
          <p:cNvPr id="15" name="Slide Number Placeholder 14"/>
          <p:cNvSpPr>
            <a:spLocks noGrp="1"/>
          </p:cNvSpPr>
          <p:nvPr>
            <p:ph type="sldNum" sz="quarter" idx="15"/>
          </p:nvPr>
        </p:nvSpPr>
        <p:spPr/>
        <p:txBody>
          <a:bodyPr/>
          <a:lstStyle>
            <a:lvl1pPr algn="ctr">
              <a:defRPr/>
            </a:lvl1pPr>
          </a:lstStyle>
          <a:p>
            <a:fld id="{B6F15528-21DE-4FAA-801E-634DDDAF4B2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11/20/2019</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11/20/2019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D8BD707-D9CF-40AE-B4C6-C98DA3205C09}" type="datetimeFigureOut">
              <a:rPr lang="en-US" smtClean="0"/>
              <a:pPr/>
              <a:t>11/20/2019</a:t>
            </a:fld>
            <a:endParaRPr lang="en-US"/>
          </a:p>
        </p:txBody>
      </p:sp>
      <p:sp>
        <p:nvSpPr>
          <p:cNvPr id="9" name="Slide Number Placeholder 8"/>
          <p:cNvSpPr>
            <a:spLocks noGrp="1"/>
          </p:cNvSpPr>
          <p:nvPr>
            <p:ph type="sldNum" sz="quarter" idx="15"/>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11/20/2019</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D8BD707-D9CF-40AE-B4C6-C98DA3205C09}" type="datetimeFigureOut">
              <a:rPr lang="en-US" smtClean="0"/>
              <a:pPr/>
              <a:t>11/20/2019</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6F15528-21DE-4FAA-801E-634DDDAF4B2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en.wikipedia.org/wiki/Eternal_flame" TargetMode="Externa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4.xml"/><Relationship Id="rId5" Type="http://schemas.openxmlformats.org/officeDocument/2006/relationships/image" Target="../media/image57.jpeg"/><Relationship Id="rId4" Type="http://schemas.openxmlformats.org/officeDocument/2006/relationships/image" Target="../media/image56.jpeg"/></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l="27368" t="17773" r="28394" b="29979"/>
          <a:stretch>
            <a:fillRect/>
          </a:stretch>
        </p:blipFill>
        <p:spPr bwMode="auto">
          <a:xfrm>
            <a:off x="762000" y="990600"/>
            <a:ext cx="77724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b="1" smtClean="0"/>
              <a:t>RELIGIOUS MONUMENTS</a:t>
            </a:r>
            <a:endParaRPr lang="en-US" dirty="0"/>
          </a:p>
        </p:txBody>
      </p:sp>
      <p:sp>
        <p:nvSpPr>
          <p:cNvPr id="5" name="Content Placeholder 4"/>
          <p:cNvSpPr>
            <a:spLocks noGrp="1"/>
          </p:cNvSpPr>
          <p:nvPr>
            <p:ph sz="half" idx="1"/>
          </p:nvPr>
        </p:nvSpPr>
        <p:spPr/>
        <p:txBody>
          <a:bodyPr/>
          <a:lstStyle/>
          <a:p>
            <a:pPr>
              <a:buClr>
                <a:schemeClr val="bg2">
                  <a:lumMod val="50000"/>
                </a:schemeClr>
              </a:buClr>
              <a:buFont typeface="Webdings" pitchFamily="18" charset="2"/>
              <a:buChar char="G"/>
            </a:pPr>
            <a:r>
              <a:rPr lang="en-US" b="1" dirty="0" smtClean="0"/>
              <a:t>Monoliths</a:t>
            </a:r>
            <a:r>
              <a:rPr lang="en-US" dirty="0" smtClean="0"/>
              <a:t> were erected for religious or commemorative purposes</a:t>
            </a:r>
          </a:p>
          <a:p>
            <a:pPr>
              <a:buClr>
                <a:schemeClr val="bg2">
                  <a:lumMod val="50000"/>
                </a:schemeClr>
              </a:buClr>
              <a:buFont typeface="Webdings" pitchFamily="18" charset="2"/>
              <a:buChar char="G"/>
            </a:pPr>
            <a:r>
              <a:rPr lang="en-US" dirty="0" smtClean="0"/>
              <a:t>e.g., Stonehenge</a:t>
            </a:r>
          </a:p>
          <a:p>
            <a:endParaRPr lang="en-US" dirty="0"/>
          </a:p>
        </p:txBody>
      </p:sp>
      <p:pic>
        <p:nvPicPr>
          <p:cNvPr id="55298" name="Picture 2" descr="D:\RALUCA\DOWNLOADS\Stonehenge2007_07_30.jpg"/>
          <p:cNvPicPr>
            <a:picLocks noGrp="1" noChangeAspect="1" noChangeArrowheads="1"/>
          </p:cNvPicPr>
          <p:nvPr>
            <p:ph sz="half" idx="2"/>
          </p:nvPr>
        </p:nvPicPr>
        <p:blipFill>
          <a:blip r:embed="rId2" cstate="print"/>
          <a:srcRect/>
          <a:stretch>
            <a:fillRect/>
          </a:stretch>
        </p:blipFill>
        <p:spPr bwMode="auto">
          <a:xfrm>
            <a:off x="4648200" y="2287785"/>
            <a:ext cx="4059238" cy="304442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t>RELIGIOUS MONUMENTS</a:t>
            </a:r>
            <a:endParaRPr lang="en-US" b="1" dirty="0"/>
          </a:p>
        </p:txBody>
      </p:sp>
      <p:sp>
        <p:nvSpPr>
          <p:cNvPr id="2" name="Content Placeholder 1"/>
          <p:cNvSpPr>
            <a:spLocks noGrp="1"/>
          </p:cNvSpPr>
          <p:nvPr>
            <p:ph sz="half" idx="1"/>
          </p:nvPr>
        </p:nvSpPr>
        <p:spPr/>
        <p:txBody>
          <a:bodyPr>
            <a:normAutofit/>
          </a:bodyPr>
          <a:lstStyle/>
          <a:p>
            <a:pPr>
              <a:buClr>
                <a:schemeClr val="bg2">
                  <a:lumMod val="50000"/>
                </a:schemeClr>
              </a:buClr>
              <a:buFont typeface="Webdings" pitchFamily="18" charset="2"/>
              <a:buChar char="G"/>
            </a:pPr>
            <a:r>
              <a:rPr lang="en-US" b="1" dirty="0" smtClean="0"/>
              <a:t>Temples </a:t>
            </a:r>
            <a:r>
              <a:rPr lang="en-US" dirty="0" smtClean="0"/>
              <a:t>or religious structures were built for pilgrimage, ritual or commemorative purposes</a:t>
            </a:r>
          </a:p>
          <a:p>
            <a:pPr>
              <a:buClr>
                <a:schemeClr val="bg2">
                  <a:lumMod val="50000"/>
                </a:schemeClr>
              </a:buClr>
              <a:buFont typeface="Webdings" pitchFamily="18" charset="2"/>
              <a:buChar char="G"/>
            </a:pPr>
            <a:r>
              <a:rPr lang="en-US" dirty="0" smtClean="0"/>
              <a:t> e.g., Borobudur in </a:t>
            </a:r>
            <a:r>
              <a:rPr lang="en-US" dirty="0" err="1" smtClean="0"/>
              <a:t>Magelang</a:t>
            </a:r>
            <a:endParaRPr lang="en-US" dirty="0" smtClean="0"/>
          </a:p>
          <a:p>
            <a:pPr>
              <a:buClr>
                <a:schemeClr val="bg2">
                  <a:lumMod val="50000"/>
                </a:schemeClr>
              </a:buClr>
              <a:buFont typeface="Webdings" pitchFamily="18" charset="2"/>
              <a:buChar char="G"/>
            </a:pPr>
            <a:r>
              <a:rPr lang="en-US" dirty="0" smtClean="0"/>
              <a:t>e.g., </a:t>
            </a:r>
            <a:r>
              <a:rPr lang="en-US" dirty="0" err="1" smtClean="0"/>
              <a:t>Kaaba</a:t>
            </a:r>
            <a:r>
              <a:rPr lang="en-US" dirty="0" smtClean="0"/>
              <a:t> in Mecca</a:t>
            </a:r>
          </a:p>
          <a:p>
            <a:endParaRPr lang="en-US" dirty="0" smtClean="0"/>
          </a:p>
          <a:p>
            <a:endParaRPr lang="en-US" dirty="0" smtClean="0"/>
          </a:p>
          <a:p>
            <a:endParaRPr lang="en-US" dirty="0"/>
          </a:p>
        </p:txBody>
      </p:sp>
      <p:pic>
        <p:nvPicPr>
          <p:cNvPr id="3075" name="Picture 3"/>
          <p:cNvPicPr>
            <a:picLocks noChangeAspect="1" noChangeArrowheads="1"/>
          </p:cNvPicPr>
          <p:nvPr/>
        </p:nvPicPr>
        <p:blipFill>
          <a:blip r:embed="rId2"/>
          <a:srcRect/>
          <a:stretch>
            <a:fillRect/>
          </a:stretch>
        </p:blipFill>
        <p:spPr bwMode="auto">
          <a:xfrm>
            <a:off x="4572000" y="3986597"/>
            <a:ext cx="3505200" cy="2350627"/>
          </a:xfrm>
          <a:prstGeom prst="rect">
            <a:avLst/>
          </a:prstGeom>
          <a:noFill/>
          <a:ln w="9525">
            <a:noFill/>
            <a:miter lim="800000"/>
            <a:headEnd/>
            <a:tailEnd/>
          </a:ln>
          <a:effectLst/>
        </p:spPr>
      </p:pic>
      <p:pic>
        <p:nvPicPr>
          <p:cNvPr id="3076" name="Picture 4" descr="D:\RALUCA\Documents\Downloads\800px-Borobudur_Temple.jpg"/>
          <p:cNvPicPr>
            <a:picLocks noGrp="1" noChangeAspect="1" noChangeArrowheads="1"/>
          </p:cNvPicPr>
          <p:nvPr>
            <p:ph sz="half" idx="2"/>
          </p:nvPr>
        </p:nvPicPr>
        <p:blipFill>
          <a:blip r:embed="rId3"/>
          <a:srcRect/>
          <a:stretch>
            <a:fillRect/>
          </a:stretch>
        </p:blipFill>
        <p:spPr bwMode="auto">
          <a:xfrm>
            <a:off x="4572000" y="1447799"/>
            <a:ext cx="3505200" cy="251460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b="1" smtClean="0"/>
              <a:t>RELIGIOUS MONUMENTS</a:t>
            </a:r>
            <a:endParaRPr lang="en-US" dirty="0"/>
          </a:p>
        </p:txBody>
      </p:sp>
      <p:sp>
        <p:nvSpPr>
          <p:cNvPr id="2" name="Content Placeholder 1"/>
          <p:cNvSpPr>
            <a:spLocks noGrp="1"/>
          </p:cNvSpPr>
          <p:nvPr>
            <p:ph sz="half" idx="1"/>
          </p:nvPr>
        </p:nvSpPr>
        <p:spPr/>
        <p:txBody>
          <a:bodyPr/>
          <a:lstStyle/>
          <a:p>
            <a:pPr>
              <a:buClr>
                <a:schemeClr val="bg2">
                  <a:lumMod val="50000"/>
                </a:schemeClr>
              </a:buClr>
              <a:buFont typeface="Webdings" pitchFamily="18" charset="2"/>
              <a:buChar char="G"/>
            </a:pPr>
            <a:r>
              <a:rPr lang="en-US" b="1" dirty="0" smtClean="0"/>
              <a:t>Church monuments</a:t>
            </a:r>
            <a:r>
              <a:rPr lang="en-US" dirty="0" smtClean="0"/>
              <a:t> were built to commemorate the faithful dead, located above or near their grave, often featuring an effigy</a:t>
            </a:r>
          </a:p>
          <a:p>
            <a:pPr>
              <a:buClr>
                <a:schemeClr val="bg2">
                  <a:lumMod val="50000"/>
                </a:schemeClr>
              </a:buClr>
              <a:buFont typeface="Webdings" pitchFamily="18" charset="2"/>
              <a:buChar char="G"/>
            </a:pPr>
            <a:r>
              <a:rPr lang="en-US" dirty="0" smtClean="0"/>
              <a:t>e.g., St. Peter's </a:t>
            </a:r>
            <a:r>
              <a:rPr lang="en-US" dirty="0" err="1" smtClean="0"/>
              <a:t>Basilic</a:t>
            </a:r>
            <a:endParaRPr lang="en-US" dirty="0" smtClean="0"/>
          </a:p>
          <a:p>
            <a:pPr>
              <a:buClr>
                <a:schemeClr val="bg2">
                  <a:lumMod val="50000"/>
                </a:schemeClr>
              </a:buClr>
              <a:buFont typeface="Webdings" pitchFamily="18" charset="2"/>
              <a:buChar char="G"/>
            </a:pPr>
            <a:r>
              <a:rPr lang="en-US" dirty="0" smtClean="0"/>
              <a:t>e.g., the medieval church Santa Maria </a:t>
            </a:r>
            <a:r>
              <a:rPr lang="en-US" dirty="0" err="1" smtClean="0"/>
              <a:t>di</a:t>
            </a:r>
            <a:r>
              <a:rPr lang="en-US" dirty="0" smtClean="0"/>
              <a:t> </a:t>
            </a:r>
            <a:r>
              <a:rPr lang="en-US" dirty="0" err="1" smtClean="0"/>
              <a:t>Collemaggio</a:t>
            </a:r>
            <a:r>
              <a:rPr lang="en-US" dirty="0" smtClean="0"/>
              <a:t> in L'Aquila.</a:t>
            </a:r>
          </a:p>
          <a:p>
            <a:endParaRPr lang="en-US" dirty="0"/>
          </a:p>
        </p:txBody>
      </p:sp>
      <p:pic>
        <p:nvPicPr>
          <p:cNvPr id="4098" name="Picture 2"/>
          <p:cNvPicPr>
            <a:picLocks noGrp="1" noChangeAspect="1" noChangeArrowheads="1"/>
          </p:cNvPicPr>
          <p:nvPr>
            <p:ph sz="half" idx="2"/>
          </p:nvPr>
        </p:nvPicPr>
        <p:blipFill>
          <a:blip r:embed="rId2"/>
          <a:srcRect/>
          <a:stretch>
            <a:fillRect/>
          </a:stretch>
        </p:blipFill>
        <p:spPr bwMode="auto">
          <a:xfrm>
            <a:off x="4648200" y="1219200"/>
            <a:ext cx="3810000" cy="2448771"/>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648200" y="3708897"/>
            <a:ext cx="3806582" cy="253275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b="1" smtClean="0"/>
              <a:t>RELIGIOUS MONUMENTS</a:t>
            </a:r>
            <a:endParaRPr lang="en-US" dirty="0"/>
          </a:p>
        </p:txBody>
      </p:sp>
      <p:sp>
        <p:nvSpPr>
          <p:cNvPr id="2" name="Content Placeholder 1"/>
          <p:cNvSpPr>
            <a:spLocks noGrp="1"/>
          </p:cNvSpPr>
          <p:nvPr>
            <p:ph sz="half" idx="1"/>
          </p:nvPr>
        </p:nvSpPr>
        <p:spPr>
          <a:xfrm>
            <a:off x="457200" y="1524000"/>
            <a:ext cx="4191000" cy="4572000"/>
          </a:xfrm>
        </p:spPr>
        <p:txBody>
          <a:bodyPr>
            <a:normAutofit lnSpcReduction="10000"/>
          </a:bodyPr>
          <a:lstStyle/>
          <a:p>
            <a:pPr>
              <a:buClr>
                <a:schemeClr val="bg2">
                  <a:lumMod val="50000"/>
                </a:schemeClr>
              </a:buClr>
              <a:buFont typeface="Webdings" pitchFamily="18" charset="2"/>
              <a:buChar char="G"/>
            </a:pPr>
            <a:r>
              <a:rPr lang="en-US" b="1" dirty="0" smtClean="0"/>
              <a:t>Mosque Monuments</a:t>
            </a:r>
            <a:r>
              <a:rPr lang="en-US" dirty="0" smtClean="0"/>
              <a:t>, places of worship that generally have domes and minarets that stand out against the skyline. They also usually feature highly skilled Islamic calligraphy and geometric artwork</a:t>
            </a:r>
          </a:p>
          <a:p>
            <a:pPr>
              <a:buClr>
                <a:schemeClr val="bg2">
                  <a:lumMod val="50000"/>
                </a:schemeClr>
              </a:buClr>
              <a:buFont typeface="Webdings" pitchFamily="18" charset="2"/>
              <a:buChar char="G"/>
            </a:pPr>
            <a:r>
              <a:rPr lang="en-US" dirty="0" smtClean="0"/>
              <a:t>e.g., the Mosque of the Prophet.</a:t>
            </a:r>
          </a:p>
          <a:p>
            <a:endParaRPr lang="en-US" dirty="0"/>
          </a:p>
        </p:txBody>
      </p:sp>
      <p:pic>
        <p:nvPicPr>
          <p:cNvPr id="5123" name="Picture 3" descr="D:\RALUCA\DOWNLOADS\Masjid_Nabawi_The_Prophet's_Mosque,_Madina.jpg"/>
          <p:cNvPicPr>
            <a:picLocks noGrp="1" noChangeAspect="1" noChangeArrowheads="1"/>
          </p:cNvPicPr>
          <p:nvPr>
            <p:ph sz="half" idx="2"/>
          </p:nvPr>
        </p:nvPicPr>
        <p:blipFill>
          <a:blip r:embed="rId2" cstate="print"/>
          <a:srcRect/>
          <a:stretch>
            <a:fillRect/>
          </a:stretch>
        </p:blipFill>
        <p:spPr bwMode="auto">
          <a:xfrm>
            <a:off x="4648200" y="1714101"/>
            <a:ext cx="4059238" cy="419179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FUNERARY MONUMENTS</a:t>
            </a:r>
            <a:endParaRPr lang="en-US" b="1" dirty="0"/>
          </a:p>
        </p:txBody>
      </p:sp>
      <p:sp>
        <p:nvSpPr>
          <p:cNvPr id="3" name="Content Placeholder 2"/>
          <p:cNvSpPr>
            <a:spLocks noGrp="1"/>
          </p:cNvSpPr>
          <p:nvPr>
            <p:ph sz="half" idx="1"/>
          </p:nvPr>
        </p:nvSpPr>
        <p:spPr>
          <a:xfrm>
            <a:off x="457200" y="1524000"/>
            <a:ext cx="4191000" cy="4572000"/>
          </a:xfrm>
        </p:spPr>
        <p:txBody>
          <a:bodyPr>
            <a:normAutofit lnSpcReduction="10000"/>
          </a:bodyPr>
          <a:lstStyle/>
          <a:p>
            <a:pPr>
              <a:buClr>
                <a:schemeClr val="bg2">
                  <a:lumMod val="50000"/>
                </a:schemeClr>
              </a:buClr>
              <a:buFont typeface="Webdings" pitchFamily="18" charset="2"/>
              <a:buChar char="G"/>
            </a:pPr>
            <a:r>
              <a:rPr lang="en-US" b="1" dirty="0" smtClean="0"/>
              <a:t>Cenotaphs</a:t>
            </a:r>
            <a:r>
              <a:rPr lang="en-US" dirty="0" smtClean="0"/>
              <a:t> (intended to honor the dead who are buried elsewhere) and other memorials </a:t>
            </a:r>
            <a:r>
              <a:rPr lang="en-US" dirty="0" err="1" smtClean="0"/>
              <a:t>comme-morate</a:t>
            </a:r>
            <a:r>
              <a:rPr lang="en-US" dirty="0" smtClean="0"/>
              <a:t> the dead, usually.</a:t>
            </a:r>
          </a:p>
          <a:p>
            <a:pPr>
              <a:buClr>
                <a:schemeClr val="bg2">
                  <a:lumMod val="50000"/>
                </a:schemeClr>
              </a:buClr>
              <a:buFont typeface="Webdings" pitchFamily="18" charset="2"/>
              <a:buChar char="G"/>
            </a:pPr>
            <a:r>
              <a:rPr lang="en-US" dirty="0" smtClean="0"/>
              <a:t>war casualties, e.g., India Gate and Hiroshima Cenotaph and Atomic Bomb Dome</a:t>
            </a:r>
          </a:p>
          <a:p>
            <a:pPr>
              <a:buClr>
                <a:schemeClr val="bg2">
                  <a:lumMod val="50000"/>
                </a:schemeClr>
              </a:buClr>
              <a:buFont typeface="Webdings" pitchFamily="18" charset="2"/>
              <a:buChar char="G"/>
            </a:pPr>
            <a:r>
              <a:rPr lang="en-US" dirty="0" smtClean="0"/>
              <a:t>disaster casualties, such as the </a:t>
            </a:r>
            <a:r>
              <a:rPr lang="en-US" i="1" dirty="0" smtClean="0"/>
              <a:t>Titanic</a:t>
            </a:r>
            <a:r>
              <a:rPr lang="en-US" dirty="0" smtClean="0"/>
              <a:t> Memorial, Belfast.</a:t>
            </a:r>
          </a:p>
          <a:p>
            <a:endParaRPr lang="en-US" dirty="0"/>
          </a:p>
        </p:txBody>
      </p:sp>
      <p:pic>
        <p:nvPicPr>
          <p:cNvPr id="6148" name="Picture 4" descr="https://upload.wikimedia.org/wikipedia/commons/thumb/5/54/Titanic_Memorial_City_Hall_Belfast_Irland%4020160528.jpg/800px-Titanic_Memorial_City_Hall_Belfast_Irland%4020160528.jpg"/>
          <p:cNvPicPr>
            <a:picLocks noChangeAspect="1" noChangeArrowheads="1"/>
          </p:cNvPicPr>
          <p:nvPr/>
        </p:nvPicPr>
        <p:blipFill>
          <a:blip r:embed="rId2" cstate="print"/>
          <a:srcRect/>
          <a:stretch>
            <a:fillRect/>
          </a:stretch>
        </p:blipFill>
        <p:spPr bwMode="auto">
          <a:xfrm>
            <a:off x="6763375" y="1371600"/>
            <a:ext cx="1999625" cy="2667000"/>
          </a:xfrm>
          <a:prstGeom prst="rect">
            <a:avLst/>
          </a:prstGeom>
          <a:noFill/>
        </p:spPr>
      </p:pic>
      <p:pic>
        <p:nvPicPr>
          <p:cNvPr id="6149" name="Picture 5" descr="D:\RALUCA\Documents\Downloads\800px-India_Gate_in_New_Delhi_03-2016.jpg"/>
          <p:cNvPicPr>
            <a:picLocks noGrp="1" noChangeAspect="1" noChangeArrowheads="1"/>
          </p:cNvPicPr>
          <p:nvPr>
            <p:ph sz="half" idx="2"/>
          </p:nvPr>
        </p:nvPicPr>
        <p:blipFill>
          <a:blip r:embed="rId3" cstate="print"/>
          <a:srcRect/>
          <a:stretch>
            <a:fillRect/>
          </a:stretch>
        </p:blipFill>
        <p:spPr bwMode="auto">
          <a:xfrm>
            <a:off x="4495800" y="1371600"/>
            <a:ext cx="2133600" cy="2667000"/>
          </a:xfrm>
          <a:prstGeom prst="rect">
            <a:avLst/>
          </a:prstGeom>
          <a:noFill/>
        </p:spPr>
      </p:pic>
      <p:pic>
        <p:nvPicPr>
          <p:cNvPr id="6150" name="Picture 6" descr="D:\RALUCA\Documents\Downloads\1024px-HiroshimaCenotaphDome7016.jpg"/>
          <p:cNvPicPr>
            <a:picLocks noChangeAspect="1" noChangeArrowheads="1"/>
          </p:cNvPicPr>
          <p:nvPr/>
        </p:nvPicPr>
        <p:blipFill>
          <a:blip r:embed="rId4" cstate="print"/>
          <a:srcRect/>
          <a:stretch>
            <a:fillRect/>
          </a:stretch>
        </p:blipFill>
        <p:spPr bwMode="auto">
          <a:xfrm>
            <a:off x="5105400" y="4191000"/>
            <a:ext cx="3121152" cy="213664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b="1" smtClean="0"/>
              <a:t>FUNERARY MONUMENTS</a:t>
            </a:r>
            <a:endParaRPr lang="en-US" dirty="0"/>
          </a:p>
        </p:txBody>
      </p:sp>
      <p:sp>
        <p:nvSpPr>
          <p:cNvPr id="3" name="Content Placeholder 2"/>
          <p:cNvSpPr>
            <a:spLocks noGrp="1"/>
          </p:cNvSpPr>
          <p:nvPr>
            <p:ph sz="half" idx="1"/>
          </p:nvPr>
        </p:nvSpPr>
        <p:spPr/>
        <p:txBody>
          <a:bodyPr/>
          <a:lstStyle/>
          <a:p>
            <a:pPr>
              <a:buClr>
                <a:schemeClr val="bg2">
                  <a:lumMod val="50000"/>
                </a:schemeClr>
              </a:buClr>
              <a:buFont typeface="Webdings" pitchFamily="18" charset="2"/>
              <a:buChar char="G"/>
            </a:pPr>
            <a:r>
              <a:rPr lang="en-US" b="1" dirty="0" smtClean="0"/>
              <a:t>War memorials</a:t>
            </a:r>
          </a:p>
          <a:p>
            <a:pPr>
              <a:buClr>
                <a:schemeClr val="bg2">
                  <a:lumMod val="50000"/>
                </a:schemeClr>
              </a:buClr>
              <a:buFont typeface="Webdings" pitchFamily="18" charset="2"/>
              <a:buChar char="G"/>
            </a:pPr>
            <a:r>
              <a:rPr lang="en-US" dirty="0" smtClean="0"/>
              <a:t>e.g., the Iwo Jima Memorial in Arlington, VA</a:t>
            </a:r>
          </a:p>
          <a:p>
            <a:pPr>
              <a:buClr>
                <a:schemeClr val="bg2">
                  <a:lumMod val="50000"/>
                </a:schemeClr>
              </a:buClr>
              <a:buFont typeface="Webdings" pitchFamily="18" charset="2"/>
              <a:buChar char="G"/>
            </a:pPr>
            <a:r>
              <a:rPr lang="en-US" dirty="0" smtClean="0"/>
              <a:t>e.g., the </a:t>
            </a:r>
            <a:r>
              <a:rPr lang="en-US" dirty="0" err="1" smtClean="0"/>
              <a:t>Laboe</a:t>
            </a:r>
            <a:r>
              <a:rPr lang="en-US" dirty="0" smtClean="0"/>
              <a:t> Naval Memorial</a:t>
            </a:r>
          </a:p>
          <a:p>
            <a:pPr>
              <a:buClr>
                <a:schemeClr val="bg2">
                  <a:lumMod val="50000"/>
                </a:schemeClr>
              </a:buClr>
              <a:buFont typeface="Webdings" pitchFamily="18" charset="2"/>
              <a:buChar char="G"/>
            </a:pPr>
            <a:r>
              <a:rPr lang="en-US" dirty="0" smtClean="0"/>
              <a:t>e.g., the Lorraine American Cemetery</a:t>
            </a:r>
          </a:p>
          <a:p>
            <a:pPr>
              <a:buClr>
                <a:schemeClr val="bg2">
                  <a:lumMod val="50000"/>
                </a:schemeClr>
              </a:buClr>
              <a:buFont typeface="Webdings" pitchFamily="18" charset="2"/>
              <a:buChar char="G"/>
            </a:pPr>
            <a:r>
              <a:rPr lang="en-US" dirty="0" smtClean="0"/>
              <a:t>e.g., the Soviet War Memorial in Berlin.</a:t>
            </a:r>
          </a:p>
          <a:p>
            <a:endParaRPr lang="en-US" dirty="0"/>
          </a:p>
        </p:txBody>
      </p:sp>
      <p:pic>
        <p:nvPicPr>
          <p:cNvPr id="7172" name="Picture 4" descr="D:\RALUCA\Documents\Downloads\1024px-Laboe_U995.jpg"/>
          <p:cNvPicPr>
            <a:picLocks noChangeAspect="1" noChangeArrowheads="1"/>
          </p:cNvPicPr>
          <p:nvPr/>
        </p:nvPicPr>
        <p:blipFill>
          <a:blip r:embed="rId2" cstate="print"/>
          <a:srcRect/>
          <a:stretch>
            <a:fillRect/>
          </a:stretch>
        </p:blipFill>
        <p:spPr bwMode="auto">
          <a:xfrm>
            <a:off x="3733800" y="3124200"/>
            <a:ext cx="2743200" cy="2057400"/>
          </a:xfrm>
          <a:prstGeom prst="rect">
            <a:avLst/>
          </a:prstGeom>
          <a:noFill/>
        </p:spPr>
      </p:pic>
      <p:pic>
        <p:nvPicPr>
          <p:cNvPr id="7173" name="Picture 5" descr="D:\RALUCA\DOWNLOADS\Lorraine_American_Cemetery.jpg"/>
          <p:cNvPicPr>
            <a:picLocks noGrp="1" noChangeAspect="1" noChangeArrowheads="1"/>
          </p:cNvPicPr>
          <p:nvPr>
            <p:ph sz="half" idx="2"/>
          </p:nvPr>
        </p:nvPicPr>
        <p:blipFill>
          <a:blip r:embed="rId3" cstate="print"/>
          <a:srcRect/>
          <a:stretch>
            <a:fillRect/>
          </a:stretch>
        </p:blipFill>
        <p:spPr bwMode="auto">
          <a:xfrm>
            <a:off x="6477000" y="4572000"/>
            <a:ext cx="2667000" cy="2000250"/>
          </a:xfrm>
          <a:prstGeom prst="rect">
            <a:avLst/>
          </a:prstGeom>
          <a:noFill/>
        </p:spPr>
      </p:pic>
      <p:pic>
        <p:nvPicPr>
          <p:cNvPr id="7174" name="Picture 6" descr="D:\RALUCA\Documents\Downloads\Panorama_of_the_Russian_War_Memorial_at_Treptow.jpg"/>
          <p:cNvPicPr>
            <a:picLocks noChangeAspect="1" noChangeArrowheads="1"/>
          </p:cNvPicPr>
          <p:nvPr/>
        </p:nvPicPr>
        <p:blipFill>
          <a:blip r:embed="rId4"/>
          <a:srcRect/>
          <a:stretch>
            <a:fillRect/>
          </a:stretch>
        </p:blipFill>
        <p:spPr bwMode="auto">
          <a:xfrm>
            <a:off x="4191000" y="1219200"/>
            <a:ext cx="4730102" cy="18542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b="1" smtClean="0"/>
              <a:t>FUNERARY MONUMENTS</a:t>
            </a:r>
            <a:endParaRPr lang="en-US" dirty="0"/>
          </a:p>
        </p:txBody>
      </p:sp>
      <p:sp>
        <p:nvSpPr>
          <p:cNvPr id="3" name="Content Placeholder 2"/>
          <p:cNvSpPr>
            <a:spLocks noGrp="1"/>
          </p:cNvSpPr>
          <p:nvPr>
            <p:ph sz="half" idx="1"/>
          </p:nvPr>
        </p:nvSpPr>
        <p:spPr/>
        <p:txBody>
          <a:bodyPr>
            <a:normAutofit/>
          </a:bodyPr>
          <a:lstStyle/>
          <a:p>
            <a:pPr>
              <a:buClr>
                <a:schemeClr val="bg2">
                  <a:lumMod val="50000"/>
                </a:schemeClr>
              </a:buClr>
              <a:buFont typeface="Webdings" pitchFamily="18" charset="2"/>
              <a:buChar char="G"/>
            </a:pPr>
            <a:r>
              <a:rPr lang="en-US" b="1" dirty="0" smtClean="0"/>
              <a:t>Gravestones </a:t>
            </a:r>
            <a:r>
              <a:rPr lang="en-US" dirty="0" smtClean="0"/>
              <a:t>are small monuments to the deceased, placed at their gravesites </a:t>
            </a:r>
          </a:p>
          <a:p>
            <a:pPr>
              <a:buClr>
                <a:schemeClr val="bg2">
                  <a:lumMod val="50000"/>
                </a:schemeClr>
              </a:buClr>
              <a:buFont typeface="Webdings" pitchFamily="18" charset="2"/>
              <a:buChar char="G"/>
            </a:pPr>
            <a:r>
              <a:rPr lang="en-US" dirty="0" smtClean="0"/>
              <a:t>e.g. the tombs and vaults of veterans in Les </a:t>
            </a:r>
            <a:r>
              <a:rPr lang="en-US" dirty="0" err="1" smtClean="0"/>
              <a:t>Invalides</a:t>
            </a:r>
            <a:r>
              <a:rPr lang="en-US" dirty="0" smtClean="0"/>
              <a:t> </a:t>
            </a:r>
          </a:p>
          <a:p>
            <a:pPr>
              <a:buClr>
                <a:schemeClr val="bg2">
                  <a:lumMod val="50000"/>
                </a:schemeClr>
              </a:buClr>
              <a:buFont typeface="Webdings" pitchFamily="18" charset="2"/>
              <a:buChar char="G"/>
            </a:pPr>
            <a:r>
              <a:rPr lang="en-US" dirty="0" smtClean="0"/>
              <a:t>e.g. Srebrenica Genocide Memorial.</a:t>
            </a:r>
          </a:p>
          <a:p>
            <a:endParaRPr lang="en-US" dirty="0"/>
          </a:p>
        </p:txBody>
      </p:sp>
      <p:pic>
        <p:nvPicPr>
          <p:cNvPr id="8195" name="Picture 3" descr="D:\RALUCA\DOWNLOADS\Srebrenica_massacre_memorial_gravestones_2009_1.jpg"/>
          <p:cNvPicPr>
            <a:picLocks noChangeAspect="1" noChangeArrowheads="1"/>
          </p:cNvPicPr>
          <p:nvPr/>
        </p:nvPicPr>
        <p:blipFill>
          <a:blip r:embed="rId2" cstate="print"/>
          <a:srcRect/>
          <a:stretch>
            <a:fillRect/>
          </a:stretch>
        </p:blipFill>
        <p:spPr bwMode="auto">
          <a:xfrm>
            <a:off x="4572000" y="4267200"/>
            <a:ext cx="3930166" cy="2332991"/>
          </a:xfrm>
          <a:prstGeom prst="rect">
            <a:avLst/>
          </a:prstGeom>
          <a:noFill/>
        </p:spPr>
      </p:pic>
      <p:pic>
        <p:nvPicPr>
          <p:cNvPr id="8196" name="Picture 4" descr="D:\RALUCA\DOWNLOADS\Invalides_aerial_view.jpg"/>
          <p:cNvPicPr>
            <a:picLocks noGrp="1" noChangeAspect="1" noChangeArrowheads="1"/>
          </p:cNvPicPr>
          <p:nvPr>
            <p:ph sz="half" idx="2"/>
          </p:nvPr>
        </p:nvPicPr>
        <p:blipFill>
          <a:blip r:embed="rId3"/>
          <a:srcRect/>
          <a:stretch>
            <a:fillRect/>
          </a:stretch>
        </p:blipFill>
        <p:spPr bwMode="auto">
          <a:xfrm>
            <a:off x="5486400" y="1295399"/>
            <a:ext cx="2133600" cy="291276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b="1" smtClean="0"/>
              <a:t>FUNERARY MONUMENTS</a:t>
            </a:r>
            <a:endParaRPr lang="en-US" dirty="0"/>
          </a:p>
        </p:txBody>
      </p:sp>
      <p:sp>
        <p:nvSpPr>
          <p:cNvPr id="3" name="Content Placeholder 2"/>
          <p:cNvSpPr>
            <a:spLocks noGrp="1"/>
          </p:cNvSpPr>
          <p:nvPr>
            <p:ph sz="half" idx="1"/>
          </p:nvPr>
        </p:nvSpPr>
        <p:spPr>
          <a:xfrm>
            <a:off x="457200" y="1524000"/>
            <a:ext cx="4191000" cy="4572000"/>
          </a:xfrm>
        </p:spPr>
        <p:txBody>
          <a:bodyPr/>
          <a:lstStyle/>
          <a:p>
            <a:pPr>
              <a:buClr>
                <a:schemeClr val="bg2">
                  <a:lumMod val="50000"/>
                </a:schemeClr>
              </a:buClr>
              <a:buFont typeface="Webdings" pitchFamily="18" charset="2"/>
              <a:buChar char="G"/>
            </a:pPr>
            <a:r>
              <a:rPr lang="en-US" b="1" dirty="0" smtClean="0"/>
              <a:t>Mausoleums and tombs</a:t>
            </a:r>
            <a:r>
              <a:rPr lang="en-US" dirty="0" smtClean="0"/>
              <a:t> honor the dead.</a:t>
            </a:r>
          </a:p>
          <a:p>
            <a:pPr>
              <a:buClr>
                <a:schemeClr val="bg2">
                  <a:lumMod val="50000"/>
                </a:schemeClr>
              </a:buClr>
              <a:buFont typeface="Webdings" pitchFamily="18" charset="2"/>
              <a:buChar char="G"/>
            </a:pPr>
            <a:r>
              <a:rPr lang="en-US" dirty="0" smtClean="0"/>
              <a:t> e.g., the Great Pyramid of Giza</a:t>
            </a:r>
          </a:p>
          <a:p>
            <a:pPr>
              <a:buClr>
                <a:schemeClr val="bg2">
                  <a:lumMod val="50000"/>
                </a:schemeClr>
              </a:buClr>
              <a:buFont typeface="Webdings" pitchFamily="18" charset="2"/>
              <a:buChar char="G"/>
            </a:pPr>
            <a:r>
              <a:rPr lang="en-US" dirty="0" smtClean="0"/>
              <a:t> e.g., </a:t>
            </a:r>
            <a:r>
              <a:rPr lang="en-US" dirty="0" err="1" smtClean="0"/>
              <a:t>Libyco</a:t>
            </a:r>
            <a:r>
              <a:rPr lang="en-US" dirty="0" smtClean="0"/>
              <a:t>-Punic Mausoleum of </a:t>
            </a:r>
            <a:r>
              <a:rPr lang="en-US" dirty="0" err="1" smtClean="0"/>
              <a:t>Dougga</a:t>
            </a:r>
            <a:endParaRPr lang="en-US" dirty="0" smtClean="0"/>
          </a:p>
          <a:p>
            <a:pPr>
              <a:buClr>
                <a:schemeClr val="bg2">
                  <a:lumMod val="50000"/>
                </a:schemeClr>
              </a:buClr>
              <a:buFont typeface="Webdings" pitchFamily="18" charset="2"/>
              <a:buChar char="G"/>
            </a:pPr>
            <a:r>
              <a:rPr lang="en-US" dirty="0" smtClean="0"/>
              <a:t> e.g., Lenin mausoleum </a:t>
            </a:r>
          </a:p>
          <a:p>
            <a:pPr>
              <a:buClr>
                <a:schemeClr val="bg2">
                  <a:lumMod val="50000"/>
                </a:schemeClr>
              </a:buClr>
              <a:buFont typeface="Webdings" pitchFamily="18" charset="2"/>
              <a:buChar char="G"/>
            </a:pPr>
            <a:r>
              <a:rPr lang="en-US" dirty="0" smtClean="0"/>
              <a:t> e.g., </a:t>
            </a:r>
            <a:r>
              <a:rPr lang="en-US" dirty="0" err="1" smtClean="0"/>
              <a:t>Taj</a:t>
            </a:r>
            <a:r>
              <a:rPr lang="en-US" dirty="0" smtClean="0"/>
              <a:t> </a:t>
            </a:r>
            <a:r>
              <a:rPr lang="en-US" dirty="0" err="1" smtClean="0"/>
              <a:t>Mahal</a:t>
            </a:r>
            <a:endParaRPr lang="en-US" dirty="0" smtClean="0"/>
          </a:p>
          <a:p>
            <a:pPr>
              <a:buClr>
                <a:schemeClr val="bg2">
                  <a:lumMod val="50000"/>
                </a:schemeClr>
              </a:buClr>
              <a:buFont typeface="Webdings" pitchFamily="18" charset="2"/>
              <a:buChar char="G"/>
            </a:pPr>
            <a:endParaRPr lang="en-US" dirty="0" smtClean="0">
              <a:hlinkClick r:id="rId2" tooltip="Eternal flame"/>
            </a:endParaRPr>
          </a:p>
          <a:p>
            <a:endParaRPr lang="en-US" dirty="0"/>
          </a:p>
        </p:txBody>
      </p:sp>
      <p:pic>
        <p:nvPicPr>
          <p:cNvPr id="9218" name="Picture 2" descr="D:\RALUCA\DOWNLOADS\Agra-08-Tadsch_Mahal-Anlagen-1976-gje.jpg"/>
          <p:cNvPicPr>
            <a:picLocks noGrp="1" noChangeAspect="1" noChangeArrowheads="1"/>
          </p:cNvPicPr>
          <p:nvPr>
            <p:ph sz="half" idx="2"/>
          </p:nvPr>
        </p:nvPicPr>
        <p:blipFill>
          <a:blip r:embed="rId3" cstate="print"/>
          <a:srcRect/>
          <a:stretch>
            <a:fillRect/>
          </a:stretch>
        </p:blipFill>
        <p:spPr bwMode="auto">
          <a:xfrm>
            <a:off x="6248400" y="3352800"/>
            <a:ext cx="2374907" cy="2993307"/>
          </a:xfrm>
          <a:prstGeom prst="rect">
            <a:avLst/>
          </a:prstGeom>
          <a:noFill/>
        </p:spPr>
      </p:pic>
      <p:pic>
        <p:nvPicPr>
          <p:cNvPr id="9219" name="Picture 3" descr="D:\RALUCA\DOWNLOADS\Kheops-Pyramid.jpg"/>
          <p:cNvPicPr>
            <a:picLocks noChangeAspect="1" noChangeArrowheads="1"/>
          </p:cNvPicPr>
          <p:nvPr/>
        </p:nvPicPr>
        <p:blipFill>
          <a:blip r:embed="rId4" cstate="print"/>
          <a:srcRect/>
          <a:stretch>
            <a:fillRect/>
          </a:stretch>
        </p:blipFill>
        <p:spPr bwMode="auto">
          <a:xfrm>
            <a:off x="4953000" y="1371600"/>
            <a:ext cx="3207227" cy="1969777"/>
          </a:xfrm>
          <a:prstGeom prst="rect">
            <a:avLst/>
          </a:prstGeom>
          <a:noFill/>
        </p:spPr>
      </p:pic>
      <p:pic>
        <p:nvPicPr>
          <p:cNvPr id="9220" name="Picture 4" descr="D:\RALUCA\DOWNLOADS\TUNISIA_DOUGGA_MAUSOLEE_LYBICO_PUNIQUE_001.jpg"/>
          <p:cNvPicPr>
            <a:picLocks noChangeAspect="1" noChangeArrowheads="1"/>
          </p:cNvPicPr>
          <p:nvPr/>
        </p:nvPicPr>
        <p:blipFill>
          <a:blip r:embed="rId5" cstate="print"/>
          <a:srcRect/>
          <a:stretch>
            <a:fillRect/>
          </a:stretch>
        </p:blipFill>
        <p:spPr bwMode="auto">
          <a:xfrm>
            <a:off x="4191000" y="3344875"/>
            <a:ext cx="1981200" cy="2979725"/>
          </a:xfrm>
          <a:prstGeom prst="rect">
            <a:avLst/>
          </a:prstGeom>
          <a:noFill/>
        </p:spPr>
      </p:pic>
      <p:pic>
        <p:nvPicPr>
          <p:cNvPr id="9221" name="Picture 5" descr="D:\RALUCA\Documents\Downloads\1024px-Lenin's_mausoleum_2.jpg"/>
          <p:cNvPicPr>
            <a:picLocks noChangeAspect="1" noChangeArrowheads="1"/>
          </p:cNvPicPr>
          <p:nvPr/>
        </p:nvPicPr>
        <p:blipFill>
          <a:blip r:embed="rId6" cstate="print"/>
          <a:srcRect/>
          <a:stretch>
            <a:fillRect/>
          </a:stretch>
        </p:blipFill>
        <p:spPr bwMode="auto">
          <a:xfrm>
            <a:off x="1752600" y="5029200"/>
            <a:ext cx="2280404" cy="151655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b="1" smtClean="0"/>
              <a:t>FUNERARY MONUMENTS</a:t>
            </a:r>
            <a:endParaRPr lang="en-US" dirty="0"/>
          </a:p>
        </p:txBody>
      </p:sp>
      <p:sp>
        <p:nvSpPr>
          <p:cNvPr id="3" name="Content Placeholder 2"/>
          <p:cNvSpPr>
            <a:spLocks noGrp="1"/>
          </p:cNvSpPr>
          <p:nvPr>
            <p:ph sz="half" idx="1"/>
          </p:nvPr>
        </p:nvSpPr>
        <p:spPr/>
        <p:txBody>
          <a:bodyPr>
            <a:normAutofit lnSpcReduction="10000"/>
          </a:bodyPr>
          <a:lstStyle/>
          <a:p>
            <a:pPr>
              <a:buClr>
                <a:schemeClr val="bg2">
                  <a:lumMod val="50000"/>
                </a:schemeClr>
              </a:buClr>
              <a:buFont typeface="Webdings" pitchFamily="18" charset="2"/>
              <a:buChar char="G"/>
            </a:pPr>
            <a:r>
              <a:rPr lang="en-US" b="1" dirty="0" smtClean="0"/>
              <a:t>Eternal flames</a:t>
            </a:r>
            <a:r>
              <a:rPr lang="en-US" dirty="0" smtClean="0"/>
              <a:t> are kept burning continuously, usually lit to honor unknown soldiers.</a:t>
            </a:r>
          </a:p>
          <a:p>
            <a:pPr>
              <a:buClr>
                <a:schemeClr val="bg2">
                  <a:lumMod val="50000"/>
                </a:schemeClr>
              </a:buClr>
              <a:buFont typeface="Webdings" pitchFamily="18" charset="2"/>
              <a:buChar char="G"/>
            </a:pPr>
            <a:r>
              <a:rPr lang="en-US" dirty="0" smtClean="0"/>
              <a:t>e.g., at the Tomb of Unknown Soldier in Moscow </a:t>
            </a:r>
          </a:p>
          <a:p>
            <a:pPr>
              <a:buClr>
                <a:schemeClr val="bg2">
                  <a:lumMod val="50000"/>
                </a:schemeClr>
              </a:buClr>
              <a:buFont typeface="Webdings" pitchFamily="18" charset="2"/>
              <a:buChar char="G"/>
            </a:pPr>
            <a:r>
              <a:rPr lang="en-US" dirty="0" smtClean="0"/>
              <a:t>e.g., at the John F. Kennedy gravesite in Virginia's Arlington National Cemetery.</a:t>
            </a:r>
          </a:p>
          <a:p>
            <a:endParaRPr lang="en-US" dirty="0"/>
          </a:p>
        </p:txBody>
      </p:sp>
      <p:pic>
        <p:nvPicPr>
          <p:cNvPr id="10242" name="Picture 2"/>
          <p:cNvPicPr>
            <a:picLocks noGrp="1" noChangeAspect="1" noChangeArrowheads="1"/>
          </p:cNvPicPr>
          <p:nvPr>
            <p:ph sz="half" idx="2"/>
          </p:nvPr>
        </p:nvPicPr>
        <p:blipFill>
          <a:blip r:embed="rId2"/>
          <a:srcRect/>
          <a:stretch>
            <a:fillRect/>
          </a:stretch>
        </p:blipFill>
        <p:spPr bwMode="auto">
          <a:xfrm>
            <a:off x="4953000" y="4008244"/>
            <a:ext cx="3581400" cy="2628077"/>
          </a:xfrm>
          <a:prstGeom prst="rect">
            <a:avLst/>
          </a:prstGeom>
          <a:noFill/>
          <a:ln w="9525">
            <a:noFill/>
            <a:miter lim="800000"/>
            <a:headEnd/>
            <a:tailEnd/>
          </a:ln>
          <a:effectLst/>
        </p:spPr>
      </p:pic>
      <p:pic>
        <p:nvPicPr>
          <p:cNvPr id="10244" name="Picture 4" descr="https://upload.wikimedia.org/wikipedia/commons/thumb/4/44/%D0%9F%D0%B0%D0%BC%D1%8F%D1%82%D0%BD%D0%B8%D0%BA_%D0%BD%D0%B0_%D0%BC%D0%BE%D0%B3%D0%B8%D0%BB%D0%B5_%D0%9D%D0%B5%D0%B8%D0%B7%D0%B2%D0%B5%D1%81%D1%82%D0%BD%D0%BE%D0%B3%D0%BE_%D1%81%D0%BE%D0%BB%D0%B4%D0%B0%D1%82%D0%B0_02.JPG/1024px-%D0%9F%D0%B0%D0%BC%D1%8F%D1%82%D0%BD%D0%B8%D0%BA_%D0%BD%D0%B0_%D0%BC%D0%BE%D0%B3%D0%B8%D0%BB%D0%B5_%D0%9D%D0%B5%D0%B8%D0%B7%D0%B2%D0%B5%D1%81%D1%82%D0%BD%D0%BE%D0%B3%D0%BE_%D1%81%D0%BE%D0%BB%D0%B4%D0%B0%D1%82%D0%B0_02.JPG"/>
          <p:cNvPicPr>
            <a:picLocks noChangeAspect="1" noChangeArrowheads="1"/>
          </p:cNvPicPr>
          <p:nvPr/>
        </p:nvPicPr>
        <p:blipFill>
          <a:blip r:embed="rId3"/>
          <a:srcRect/>
          <a:stretch>
            <a:fillRect/>
          </a:stretch>
        </p:blipFill>
        <p:spPr bwMode="auto">
          <a:xfrm>
            <a:off x="4953000" y="1200150"/>
            <a:ext cx="3581400" cy="268605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b="1" smtClean="0"/>
              <a:t>DEFENDING MONUMENTS</a:t>
            </a:r>
            <a:endParaRPr lang="en-US" b="1" dirty="0"/>
          </a:p>
        </p:txBody>
      </p:sp>
      <p:sp>
        <p:nvSpPr>
          <p:cNvPr id="3" name="Content Placeholder 2"/>
          <p:cNvSpPr>
            <a:spLocks noGrp="1"/>
          </p:cNvSpPr>
          <p:nvPr>
            <p:ph sz="half" idx="1"/>
          </p:nvPr>
        </p:nvSpPr>
        <p:spPr>
          <a:xfrm>
            <a:off x="457200" y="1524000"/>
            <a:ext cx="4191000" cy="4572000"/>
          </a:xfrm>
        </p:spPr>
        <p:txBody>
          <a:bodyPr>
            <a:normAutofit fontScale="70000" lnSpcReduction="20000"/>
          </a:bodyPr>
          <a:lstStyle/>
          <a:p>
            <a:pPr>
              <a:buClr>
                <a:schemeClr val="bg2">
                  <a:lumMod val="50000"/>
                </a:schemeClr>
              </a:buClr>
              <a:buFont typeface="Webdings" pitchFamily="18" charset="2"/>
              <a:buChar char="G"/>
            </a:pPr>
            <a:r>
              <a:rPr lang="en-US" b="1" dirty="0" smtClean="0"/>
              <a:t>Castles </a:t>
            </a:r>
            <a:r>
              <a:rPr lang="en-US" dirty="0" smtClean="0"/>
              <a:t>are fortified structures built during the Middle Ages predominantly by the nobility or royalty and by military orders. </a:t>
            </a:r>
          </a:p>
          <a:p>
            <a:pPr>
              <a:buClr>
                <a:schemeClr val="bg2">
                  <a:lumMod val="50000"/>
                </a:schemeClr>
              </a:buClr>
              <a:buFont typeface="Webdings" pitchFamily="18" charset="2"/>
              <a:buChar char="G"/>
            </a:pPr>
            <a:r>
              <a:rPr lang="en-US" dirty="0" smtClean="0"/>
              <a:t>Many castles were originally built from earth and timber, but had their </a:t>
            </a:r>
            <a:r>
              <a:rPr lang="en-US" dirty="0" err="1" smtClean="0"/>
              <a:t>defences</a:t>
            </a:r>
            <a:r>
              <a:rPr lang="en-US" dirty="0" smtClean="0"/>
              <a:t> replaced later by stone</a:t>
            </a:r>
          </a:p>
          <a:p>
            <a:pPr>
              <a:buClr>
                <a:schemeClr val="bg2">
                  <a:lumMod val="50000"/>
                </a:schemeClr>
              </a:buClr>
              <a:buFont typeface="Webdings" pitchFamily="18" charset="2"/>
              <a:buChar char="G"/>
            </a:pPr>
            <a:r>
              <a:rPr lang="en-US" dirty="0" smtClean="0"/>
              <a:t>Some grand castles had long winding approaches intended to impress and dominate their landscape.</a:t>
            </a:r>
          </a:p>
          <a:p>
            <a:pPr>
              <a:buClr>
                <a:schemeClr val="bg2">
                  <a:lumMod val="50000"/>
                </a:schemeClr>
              </a:buClr>
              <a:buFont typeface="Webdings" pitchFamily="18" charset="2"/>
              <a:buChar char="G"/>
            </a:pPr>
            <a:r>
              <a:rPr lang="en-US" dirty="0" smtClean="0"/>
              <a:t>From the 18th century onwards, there was a renewed interest in castles with the construction of mock castles, but they had no military purpose.</a:t>
            </a:r>
          </a:p>
          <a:p>
            <a:pPr>
              <a:buClr>
                <a:schemeClr val="bg2">
                  <a:lumMod val="50000"/>
                </a:schemeClr>
              </a:buClr>
              <a:buFont typeface="Webdings" pitchFamily="18" charset="2"/>
              <a:buChar char="G"/>
            </a:pPr>
            <a:r>
              <a:rPr lang="en-US" dirty="0" smtClean="0"/>
              <a:t>e.g., Edinburgh Castle</a:t>
            </a:r>
          </a:p>
          <a:p>
            <a:pPr>
              <a:buClr>
                <a:schemeClr val="bg2">
                  <a:lumMod val="50000"/>
                </a:schemeClr>
              </a:buClr>
              <a:buFont typeface="Webdings" pitchFamily="18" charset="2"/>
              <a:buChar char="G"/>
            </a:pPr>
            <a:r>
              <a:rPr lang="en-US" dirty="0" err="1" smtClean="0"/>
              <a:t>e.g.,Corvin</a:t>
            </a:r>
            <a:r>
              <a:rPr lang="en-US" dirty="0" smtClean="0"/>
              <a:t> Castle in </a:t>
            </a:r>
            <a:r>
              <a:rPr lang="en-US" dirty="0" err="1" smtClean="0"/>
              <a:t>Hunedoara</a:t>
            </a:r>
            <a:endParaRPr lang="en-US" dirty="0" smtClean="0"/>
          </a:p>
          <a:p>
            <a:endParaRPr lang="en-US" dirty="0"/>
          </a:p>
        </p:txBody>
      </p:sp>
      <p:pic>
        <p:nvPicPr>
          <p:cNvPr id="58370" name="Picture 2" descr="D:\RALUCA\Documents\Downloads\220px-Hunyad_Castle_TB1.jpg"/>
          <p:cNvPicPr>
            <a:picLocks noGrp="1" noChangeAspect="1" noChangeArrowheads="1"/>
          </p:cNvPicPr>
          <p:nvPr>
            <p:ph sz="half" idx="2"/>
          </p:nvPr>
        </p:nvPicPr>
        <p:blipFill>
          <a:blip r:embed="rId2"/>
          <a:srcRect/>
          <a:stretch>
            <a:fillRect/>
          </a:stretch>
        </p:blipFill>
        <p:spPr bwMode="auto">
          <a:xfrm>
            <a:off x="5105400" y="3581400"/>
            <a:ext cx="3156609" cy="2267019"/>
          </a:xfrm>
          <a:prstGeom prst="rect">
            <a:avLst/>
          </a:prstGeom>
          <a:noFill/>
        </p:spPr>
      </p:pic>
      <p:pic>
        <p:nvPicPr>
          <p:cNvPr id="58371" name="Picture 3" descr="D:\RALUCA\Documents\Downloads\descărcare.jpg"/>
          <p:cNvPicPr>
            <a:picLocks noChangeAspect="1" noChangeArrowheads="1"/>
          </p:cNvPicPr>
          <p:nvPr/>
        </p:nvPicPr>
        <p:blipFill>
          <a:blip r:embed="rId3"/>
          <a:srcRect/>
          <a:stretch>
            <a:fillRect/>
          </a:stretch>
        </p:blipFill>
        <p:spPr bwMode="auto">
          <a:xfrm>
            <a:off x="5105400" y="1340462"/>
            <a:ext cx="3124200" cy="207901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b="1" smtClean="0"/>
              <a:t>BRAINSTORMING</a:t>
            </a:r>
            <a:endParaRPr lang="en-US" b="1" dirty="0"/>
          </a:p>
        </p:txBody>
      </p:sp>
      <p:sp>
        <p:nvSpPr>
          <p:cNvPr id="3" name="Content Placeholder 2"/>
          <p:cNvSpPr>
            <a:spLocks noGrp="1"/>
          </p:cNvSpPr>
          <p:nvPr>
            <p:ph idx="1"/>
          </p:nvPr>
        </p:nvSpPr>
        <p:spPr/>
        <p:txBody>
          <a:bodyPr/>
          <a:lstStyle/>
          <a:p>
            <a:r>
              <a:rPr lang="en-US" dirty="0" smtClean="0"/>
              <a:t>What would it happen if we wake up in the morning not being able to remember anything?</a:t>
            </a:r>
          </a:p>
          <a:p>
            <a:r>
              <a:rPr lang="en-US" dirty="0" smtClean="0"/>
              <a:t>If there aren’t evidences of the past (memories, photographs, </a:t>
            </a:r>
            <a:r>
              <a:rPr lang="en-US" b="1" dirty="0" smtClean="0"/>
              <a:t>monuments</a:t>
            </a:r>
            <a:r>
              <a:rPr lang="en-US" dirty="0" smtClean="0"/>
              <a:t>, etc), we wouldn’t know who we are.</a:t>
            </a:r>
          </a:p>
          <a:p>
            <a:endParaRPr lang="en-US" dirty="0" smtClean="0"/>
          </a:p>
          <a:p>
            <a:endParaRPr lang="en-US" dirty="0" smtClean="0"/>
          </a:p>
          <a:p>
            <a:endParaRPr lang="en-US" dirty="0" smtClean="0"/>
          </a:p>
          <a:p>
            <a:pPr>
              <a:buNone/>
            </a:pPr>
            <a:endParaRPr lang="en-US" dirty="0" smtClean="0"/>
          </a:p>
          <a:p>
            <a:endParaRPr lang="en-US" dirty="0"/>
          </a:p>
        </p:txBody>
      </p:sp>
      <p:pic>
        <p:nvPicPr>
          <p:cNvPr id="4" name="Picture 3"/>
          <p:cNvPicPr/>
          <p:nvPr/>
        </p:nvPicPr>
        <p:blipFill>
          <a:blip r:embed="rId2"/>
          <a:srcRect l="26565" t="17345" r="27842" b="33619"/>
          <a:stretch>
            <a:fillRect/>
          </a:stretch>
        </p:blipFill>
        <p:spPr bwMode="auto">
          <a:xfrm>
            <a:off x="3276600" y="3810000"/>
            <a:ext cx="2971800" cy="1973249"/>
          </a:xfrm>
          <a:prstGeom prst="rect">
            <a:avLst/>
          </a:prstGeom>
          <a:noFill/>
          <a:ln w="9525">
            <a:noFill/>
            <a:miter lim="800000"/>
            <a:headEnd/>
            <a:tailEnd/>
          </a:ln>
        </p:spPr>
      </p:pic>
    </p:spTree>
  </p:cSld>
  <p:clrMapOvr>
    <a:masterClrMapping/>
  </p:clrMapOvr>
  <p:transition>
    <p:newsfla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b="1" smtClean="0"/>
              <a:t>COMEMORATIVE MONUMENTS</a:t>
            </a:r>
            <a:endParaRPr lang="en-US" b="1" dirty="0"/>
          </a:p>
        </p:txBody>
      </p:sp>
      <p:sp>
        <p:nvSpPr>
          <p:cNvPr id="3" name="Content Placeholder 2"/>
          <p:cNvSpPr>
            <a:spLocks noGrp="1"/>
          </p:cNvSpPr>
          <p:nvPr>
            <p:ph sz="half" idx="1"/>
          </p:nvPr>
        </p:nvSpPr>
        <p:spPr/>
        <p:txBody>
          <a:bodyPr/>
          <a:lstStyle/>
          <a:p>
            <a:pPr>
              <a:buClr>
                <a:schemeClr val="bg2">
                  <a:lumMod val="50000"/>
                </a:schemeClr>
              </a:buClr>
              <a:buFont typeface="Webdings" pitchFamily="18" charset="2"/>
              <a:buChar char="G"/>
            </a:pPr>
            <a:r>
              <a:rPr lang="en-US" b="1" dirty="0" smtClean="0"/>
              <a:t>Columns </a:t>
            </a:r>
            <a:r>
              <a:rPr lang="en-US" dirty="0" smtClean="0"/>
              <a:t>are often topped with a statue.</a:t>
            </a:r>
          </a:p>
          <a:p>
            <a:pPr>
              <a:buClr>
                <a:schemeClr val="bg2">
                  <a:lumMod val="50000"/>
                </a:schemeClr>
              </a:buClr>
              <a:buFont typeface="Webdings" pitchFamily="18" charset="2"/>
              <a:buChar char="G"/>
            </a:pPr>
            <a:r>
              <a:rPr lang="en-US" dirty="0" smtClean="0"/>
              <a:t>e.g., Berlin Victory Column</a:t>
            </a:r>
          </a:p>
          <a:p>
            <a:pPr>
              <a:buClr>
                <a:schemeClr val="bg2">
                  <a:lumMod val="50000"/>
                </a:schemeClr>
              </a:buClr>
              <a:buFont typeface="Webdings" pitchFamily="18" charset="2"/>
              <a:buChar char="G"/>
            </a:pPr>
            <a:r>
              <a:rPr lang="en-US" dirty="0" smtClean="0"/>
              <a:t>e.g., Nelson's Column in London</a:t>
            </a:r>
          </a:p>
          <a:p>
            <a:pPr>
              <a:buClr>
                <a:schemeClr val="bg2">
                  <a:lumMod val="50000"/>
                </a:schemeClr>
              </a:buClr>
              <a:buFont typeface="Webdings" pitchFamily="18" charset="2"/>
              <a:buChar char="G"/>
            </a:pPr>
            <a:r>
              <a:rPr lang="en-US" dirty="0" smtClean="0"/>
              <a:t>e.g., Trajan's Column in Rome</a:t>
            </a:r>
          </a:p>
          <a:p>
            <a:endParaRPr lang="en-US" dirty="0"/>
          </a:p>
        </p:txBody>
      </p:sp>
      <p:pic>
        <p:nvPicPr>
          <p:cNvPr id="11268" name="Picture 4" descr="D:\RALUCA\DOWNLOADS\Nelson's_Column,_Trafalgar_Square,_London.jpg"/>
          <p:cNvPicPr>
            <a:picLocks noGrp="1" noChangeAspect="1" noChangeArrowheads="1"/>
          </p:cNvPicPr>
          <p:nvPr>
            <p:ph sz="half" idx="2"/>
          </p:nvPr>
        </p:nvPicPr>
        <p:blipFill>
          <a:blip r:embed="rId2" cstate="print"/>
          <a:srcRect/>
          <a:stretch>
            <a:fillRect/>
          </a:stretch>
        </p:blipFill>
        <p:spPr bwMode="auto">
          <a:xfrm>
            <a:off x="6400800" y="1219200"/>
            <a:ext cx="2099061" cy="3048000"/>
          </a:xfrm>
          <a:prstGeom prst="rect">
            <a:avLst/>
          </a:prstGeom>
          <a:noFill/>
        </p:spPr>
      </p:pic>
      <p:pic>
        <p:nvPicPr>
          <p:cNvPr id="11269" name="Picture 5" descr="D:\RALUCA\DOWNLOADS\Berliner_Siegessäule_2012-04 (1).jpg"/>
          <p:cNvPicPr>
            <a:picLocks noChangeAspect="1" noChangeArrowheads="1"/>
          </p:cNvPicPr>
          <p:nvPr/>
        </p:nvPicPr>
        <p:blipFill>
          <a:blip r:embed="rId3" cstate="print"/>
          <a:srcRect/>
          <a:stretch>
            <a:fillRect/>
          </a:stretch>
        </p:blipFill>
        <p:spPr bwMode="auto">
          <a:xfrm>
            <a:off x="4572000" y="2057400"/>
            <a:ext cx="1643872" cy="3733800"/>
          </a:xfrm>
          <a:prstGeom prst="rect">
            <a:avLst/>
          </a:prstGeom>
          <a:noFill/>
        </p:spPr>
      </p:pic>
      <p:pic>
        <p:nvPicPr>
          <p:cNvPr id="11270" name="Picture 6" descr="D:\RALUCA\DOWNLOADS\Traijan's_Column_2013-2.jpg"/>
          <p:cNvPicPr>
            <a:picLocks noChangeAspect="1" noChangeArrowheads="1"/>
          </p:cNvPicPr>
          <p:nvPr/>
        </p:nvPicPr>
        <p:blipFill>
          <a:blip r:embed="rId4" cstate="print"/>
          <a:srcRect/>
          <a:stretch>
            <a:fillRect/>
          </a:stretch>
        </p:blipFill>
        <p:spPr bwMode="auto">
          <a:xfrm>
            <a:off x="6858000" y="4343400"/>
            <a:ext cx="1287530" cy="233400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b="1" smtClean="0"/>
              <a:t>COMEMORATIVE MONUMENTS</a:t>
            </a:r>
            <a:endParaRPr lang="en-US" dirty="0"/>
          </a:p>
        </p:txBody>
      </p:sp>
      <p:sp>
        <p:nvSpPr>
          <p:cNvPr id="3" name="Content Placeholder 2"/>
          <p:cNvSpPr>
            <a:spLocks noGrp="1"/>
          </p:cNvSpPr>
          <p:nvPr>
            <p:ph sz="half" idx="1"/>
          </p:nvPr>
        </p:nvSpPr>
        <p:spPr/>
        <p:txBody>
          <a:bodyPr>
            <a:normAutofit lnSpcReduction="10000"/>
          </a:bodyPr>
          <a:lstStyle/>
          <a:p>
            <a:pPr>
              <a:buClr>
                <a:schemeClr val="bg2">
                  <a:lumMod val="50000"/>
                </a:schemeClr>
              </a:buClr>
              <a:buFont typeface="Webdings" pitchFamily="18" charset="2"/>
              <a:buChar char="G"/>
            </a:pPr>
            <a:r>
              <a:rPr lang="en-US" dirty="0" smtClean="0"/>
              <a:t> </a:t>
            </a:r>
            <a:r>
              <a:rPr lang="en-US" b="1" dirty="0" smtClean="0"/>
              <a:t>Obelisks</a:t>
            </a:r>
            <a:r>
              <a:rPr lang="en-US" dirty="0" smtClean="0"/>
              <a:t> are usually erected to commemorate great leaders.</a:t>
            </a:r>
          </a:p>
          <a:p>
            <a:pPr>
              <a:buClr>
                <a:schemeClr val="bg2">
                  <a:lumMod val="50000"/>
                </a:schemeClr>
              </a:buClr>
              <a:buFont typeface="Webdings" pitchFamily="18" charset="2"/>
              <a:buChar char="G"/>
            </a:pPr>
            <a:r>
              <a:rPr lang="en-US" dirty="0" smtClean="0"/>
              <a:t> e.g., Cleopatra's Needle in London,</a:t>
            </a:r>
          </a:p>
          <a:p>
            <a:pPr>
              <a:buClr>
                <a:schemeClr val="bg2">
                  <a:lumMod val="50000"/>
                </a:schemeClr>
              </a:buClr>
              <a:buFont typeface="Webdings" pitchFamily="18" charset="2"/>
              <a:buChar char="G"/>
            </a:pPr>
            <a:r>
              <a:rPr lang="en-US" dirty="0" smtClean="0"/>
              <a:t> e.g., the National Monument ("</a:t>
            </a:r>
            <a:r>
              <a:rPr lang="en-US" dirty="0" err="1" smtClean="0"/>
              <a:t>Monas</a:t>
            </a:r>
            <a:r>
              <a:rPr lang="en-US" dirty="0" smtClean="0"/>
              <a:t>") in Central Jakarta</a:t>
            </a:r>
          </a:p>
          <a:p>
            <a:pPr>
              <a:buClr>
                <a:schemeClr val="bg2">
                  <a:lumMod val="50000"/>
                </a:schemeClr>
              </a:buClr>
              <a:buFont typeface="Webdings" pitchFamily="18" charset="2"/>
              <a:buChar char="G"/>
            </a:pPr>
            <a:r>
              <a:rPr lang="en-US" dirty="0" smtClean="0"/>
              <a:t> e.g., the Washington Monument in Washington, D.C.</a:t>
            </a:r>
          </a:p>
          <a:p>
            <a:endParaRPr lang="en-US" dirty="0"/>
          </a:p>
        </p:txBody>
      </p:sp>
      <p:pic>
        <p:nvPicPr>
          <p:cNvPr id="12290" name="Picture 2" descr="D:\RALUCA\DOWNLOADS\Merdeka_Square_Monas.jpg"/>
          <p:cNvPicPr>
            <a:picLocks noGrp="1" noChangeAspect="1" noChangeArrowheads="1"/>
          </p:cNvPicPr>
          <p:nvPr>
            <p:ph sz="half" idx="2"/>
          </p:nvPr>
        </p:nvPicPr>
        <p:blipFill>
          <a:blip r:embed="rId2" cstate="print"/>
          <a:srcRect/>
          <a:stretch>
            <a:fillRect/>
          </a:stretch>
        </p:blipFill>
        <p:spPr bwMode="auto">
          <a:xfrm>
            <a:off x="5181600" y="1219200"/>
            <a:ext cx="2992438" cy="2534175"/>
          </a:xfrm>
          <a:prstGeom prst="rect">
            <a:avLst/>
          </a:prstGeom>
          <a:noFill/>
        </p:spPr>
      </p:pic>
      <p:pic>
        <p:nvPicPr>
          <p:cNvPr id="12292" name="Picture 4" descr="D:\RALUCA\DOWNLOADS\Washington_October_2016-6_(cropped)_(cropped).jpg"/>
          <p:cNvPicPr>
            <a:picLocks noChangeAspect="1" noChangeArrowheads="1"/>
          </p:cNvPicPr>
          <p:nvPr/>
        </p:nvPicPr>
        <p:blipFill>
          <a:blip r:embed="rId3" cstate="print"/>
          <a:srcRect/>
          <a:stretch>
            <a:fillRect/>
          </a:stretch>
        </p:blipFill>
        <p:spPr bwMode="auto">
          <a:xfrm>
            <a:off x="6781800" y="3733800"/>
            <a:ext cx="1759180" cy="2971800"/>
          </a:xfrm>
          <a:prstGeom prst="rect">
            <a:avLst/>
          </a:prstGeom>
          <a:noFill/>
        </p:spPr>
      </p:pic>
      <p:pic>
        <p:nvPicPr>
          <p:cNvPr id="12293" name="Picture 5" descr="D:\RALUCA\DOWNLOADS\Cleopatra's_Needle_(London)_inscriptions.jpg"/>
          <p:cNvPicPr>
            <a:picLocks noChangeAspect="1" noChangeArrowheads="1"/>
          </p:cNvPicPr>
          <p:nvPr/>
        </p:nvPicPr>
        <p:blipFill>
          <a:blip r:embed="rId4" cstate="print"/>
          <a:srcRect/>
          <a:stretch>
            <a:fillRect/>
          </a:stretch>
        </p:blipFill>
        <p:spPr bwMode="auto">
          <a:xfrm>
            <a:off x="4800600" y="3733800"/>
            <a:ext cx="1828799" cy="29718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b="1" smtClean="0"/>
              <a:t>COMEMORATIVE MONUMENTS</a:t>
            </a:r>
            <a:endParaRPr lang="en-US" dirty="0"/>
          </a:p>
        </p:txBody>
      </p:sp>
      <p:sp>
        <p:nvSpPr>
          <p:cNvPr id="3" name="Content Placeholder 2"/>
          <p:cNvSpPr>
            <a:spLocks noGrp="1"/>
          </p:cNvSpPr>
          <p:nvPr>
            <p:ph sz="half" idx="1"/>
          </p:nvPr>
        </p:nvSpPr>
        <p:spPr/>
        <p:txBody>
          <a:bodyPr/>
          <a:lstStyle/>
          <a:p>
            <a:pPr>
              <a:buClr>
                <a:schemeClr val="bg2">
                  <a:lumMod val="50000"/>
                </a:schemeClr>
              </a:buClr>
              <a:buFont typeface="Webdings" pitchFamily="18" charset="2"/>
              <a:buChar char="G"/>
            </a:pPr>
            <a:r>
              <a:rPr lang="en-US" b="1" dirty="0" smtClean="0"/>
              <a:t>Triumphal arches</a:t>
            </a:r>
            <a:r>
              <a:rPr lang="en-US" dirty="0" smtClean="0"/>
              <a:t>, almost always commemorate military successes.</a:t>
            </a:r>
          </a:p>
          <a:p>
            <a:pPr>
              <a:buClr>
                <a:schemeClr val="bg2">
                  <a:lumMod val="50000"/>
                </a:schemeClr>
              </a:buClr>
              <a:buFont typeface="Webdings" pitchFamily="18" charset="2"/>
              <a:buChar char="G"/>
            </a:pPr>
            <a:r>
              <a:rPr lang="en-US" dirty="0" smtClean="0"/>
              <a:t> e.g., the Arch of Constantine in Rome </a:t>
            </a:r>
          </a:p>
          <a:p>
            <a:pPr>
              <a:buClr>
                <a:schemeClr val="bg2">
                  <a:lumMod val="50000"/>
                </a:schemeClr>
              </a:buClr>
              <a:buFont typeface="Webdings" pitchFamily="18" charset="2"/>
              <a:buChar char="G"/>
            </a:pPr>
            <a:r>
              <a:rPr lang="en-US" dirty="0" smtClean="0"/>
              <a:t> e.g., Arc de </a:t>
            </a:r>
            <a:r>
              <a:rPr lang="en-US" dirty="0" err="1" smtClean="0"/>
              <a:t>Triomphe</a:t>
            </a:r>
            <a:r>
              <a:rPr lang="en-US" dirty="0" smtClean="0"/>
              <a:t> de </a:t>
            </a:r>
            <a:r>
              <a:rPr lang="en-US" dirty="0" err="1" smtClean="0"/>
              <a:t>l'Étoile</a:t>
            </a:r>
            <a:r>
              <a:rPr lang="en-US" dirty="0" smtClean="0"/>
              <a:t> in Paris.</a:t>
            </a:r>
          </a:p>
          <a:p>
            <a:endParaRPr lang="en-US" dirty="0"/>
          </a:p>
        </p:txBody>
      </p:sp>
      <p:pic>
        <p:nvPicPr>
          <p:cNvPr id="16385" name="Picture 1" descr="D:\RALUCA\Documents\Downloads\800px-Arch_of_Constantine_at_Night_(Rome).jpg"/>
          <p:cNvPicPr>
            <a:picLocks noGrp="1" noChangeAspect="1" noChangeArrowheads="1"/>
          </p:cNvPicPr>
          <p:nvPr>
            <p:ph sz="half" idx="2"/>
          </p:nvPr>
        </p:nvPicPr>
        <p:blipFill>
          <a:blip r:embed="rId2"/>
          <a:srcRect/>
          <a:stretch>
            <a:fillRect/>
          </a:stretch>
        </p:blipFill>
        <p:spPr bwMode="auto">
          <a:xfrm>
            <a:off x="4724399" y="1295400"/>
            <a:ext cx="3925453" cy="2590799"/>
          </a:xfrm>
          <a:prstGeom prst="rect">
            <a:avLst/>
          </a:prstGeom>
          <a:noFill/>
        </p:spPr>
      </p:pic>
      <p:pic>
        <p:nvPicPr>
          <p:cNvPr id="16386" name="Picture 2" descr="D:\RALUCA\Documents\Downloads\800px-Arc_de_Triomphe,_Paris_5_February_2019.jpg"/>
          <p:cNvPicPr>
            <a:picLocks noChangeAspect="1" noChangeArrowheads="1"/>
          </p:cNvPicPr>
          <p:nvPr/>
        </p:nvPicPr>
        <p:blipFill>
          <a:blip r:embed="rId3"/>
          <a:srcRect/>
          <a:stretch>
            <a:fillRect/>
          </a:stretch>
        </p:blipFill>
        <p:spPr bwMode="auto">
          <a:xfrm>
            <a:off x="4724400" y="3987832"/>
            <a:ext cx="3886200" cy="258918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smtClean="0"/>
              <a:t>COMEMORATIVE MONUMENTS</a:t>
            </a:r>
            <a:endParaRPr lang="en-US" dirty="0"/>
          </a:p>
        </p:txBody>
      </p:sp>
      <p:sp>
        <p:nvSpPr>
          <p:cNvPr id="3" name="Content Placeholder 2"/>
          <p:cNvSpPr>
            <a:spLocks noGrp="1"/>
          </p:cNvSpPr>
          <p:nvPr>
            <p:ph sz="half" idx="1"/>
          </p:nvPr>
        </p:nvSpPr>
        <p:spPr/>
        <p:txBody>
          <a:bodyPr/>
          <a:lstStyle/>
          <a:p>
            <a:pPr>
              <a:buClr>
                <a:schemeClr val="bg2">
                  <a:lumMod val="50000"/>
                </a:schemeClr>
              </a:buClr>
              <a:buFont typeface="Webdings" pitchFamily="18" charset="2"/>
              <a:buChar char="G"/>
            </a:pPr>
            <a:r>
              <a:rPr lang="en-US" dirty="0" smtClean="0"/>
              <a:t> </a:t>
            </a:r>
            <a:r>
              <a:rPr lang="en-US" b="1" dirty="0" smtClean="0"/>
              <a:t>Mounds</a:t>
            </a:r>
            <a:r>
              <a:rPr lang="en-US" dirty="0" smtClean="0"/>
              <a:t> are erected to commemorate great leaders or events.</a:t>
            </a:r>
          </a:p>
          <a:p>
            <a:pPr>
              <a:buClr>
                <a:schemeClr val="bg2">
                  <a:lumMod val="50000"/>
                </a:schemeClr>
              </a:buClr>
              <a:buFont typeface="Webdings" pitchFamily="18" charset="2"/>
              <a:buChar char="G"/>
            </a:pPr>
            <a:r>
              <a:rPr lang="en-US" dirty="0" smtClean="0"/>
              <a:t> e.g., </a:t>
            </a:r>
            <a:r>
              <a:rPr lang="en-US" dirty="0" err="1" smtClean="0"/>
              <a:t>Kościuszko</a:t>
            </a:r>
            <a:r>
              <a:rPr lang="en-US" dirty="0" smtClean="0"/>
              <a:t> Mound</a:t>
            </a:r>
            <a:endParaRPr lang="en-US" dirty="0"/>
          </a:p>
        </p:txBody>
      </p:sp>
      <p:pic>
        <p:nvPicPr>
          <p:cNvPr id="13314" name="Picture 2" descr="D:\RALUCA\DOWNLOADS\Krakow_2006_195.jpg"/>
          <p:cNvPicPr>
            <a:picLocks noGrp="1" noChangeAspect="1" noChangeArrowheads="1"/>
          </p:cNvPicPr>
          <p:nvPr>
            <p:ph sz="half" idx="2"/>
          </p:nvPr>
        </p:nvPicPr>
        <p:blipFill>
          <a:blip r:embed="rId2" cstate="print"/>
          <a:srcRect/>
          <a:stretch>
            <a:fillRect/>
          </a:stretch>
        </p:blipFill>
        <p:spPr bwMode="auto">
          <a:xfrm>
            <a:off x="4648200" y="2057400"/>
            <a:ext cx="4059238" cy="304442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smtClean="0"/>
              <a:t>COMEMORATIVE MONUMENTS</a:t>
            </a:r>
            <a:endParaRPr lang="en-US" dirty="0"/>
          </a:p>
        </p:txBody>
      </p:sp>
      <p:sp>
        <p:nvSpPr>
          <p:cNvPr id="3" name="Content Placeholder 2"/>
          <p:cNvSpPr>
            <a:spLocks noGrp="1"/>
          </p:cNvSpPr>
          <p:nvPr>
            <p:ph sz="half" idx="1"/>
          </p:nvPr>
        </p:nvSpPr>
        <p:spPr/>
        <p:txBody>
          <a:bodyPr/>
          <a:lstStyle/>
          <a:p>
            <a:pPr>
              <a:buClr>
                <a:schemeClr val="bg2">
                  <a:lumMod val="50000"/>
                </a:schemeClr>
              </a:buClr>
              <a:buFont typeface="Webdings" pitchFamily="18" charset="2"/>
              <a:buChar char="G"/>
            </a:pPr>
            <a:r>
              <a:rPr lang="en-US" dirty="0" smtClean="0"/>
              <a:t> </a:t>
            </a:r>
            <a:r>
              <a:rPr lang="en-US" b="1" dirty="0" smtClean="0"/>
              <a:t>Searchlights</a:t>
            </a:r>
            <a:r>
              <a:rPr lang="en-US" dirty="0" smtClean="0"/>
              <a:t> project a powerful beam of light.</a:t>
            </a:r>
          </a:p>
          <a:p>
            <a:pPr>
              <a:buClr>
                <a:schemeClr val="bg2">
                  <a:lumMod val="50000"/>
                </a:schemeClr>
              </a:buClr>
              <a:buFont typeface="Webdings" pitchFamily="18" charset="2"/>
              <a:buChar char="G"/>
            </a:pPr>
            <a:r>
              <a:rPr lang="en-US" dirty="0" smtClean="0"/>
              <a:t> e.g., </a:t>
            </a:r>
            <a:r>
              <a:rPr lang="en-US" i="1" dirty="0" smtClean="0"/>
              <a:t>Tribute in Light</a:t>
            </a:r>
            <a:r>
              <a:rPr lang="en-US" dirty="0" smtClean="0"/>
              <a:t> in the National September 11 Memorial &amp; Museum in New York City, commemorating the September 11 attacks of 2001</a:t>
            </a:r>
            <a:endParaRPr lang="en-US" dirty="0"/>
          </a:p>
        </p:txBody>
      </p:sp>
      <p:pic>
        <p:nvPicPr>
          <p:cNvPr id="15361" name="Picture 1" descr="D:\RALUCA\DOWNLOADS\September_11th_Memorial_Tribute_In_Light_2014.jpg"/>
          <p:cNvPicPr>
            <a:picLocks noGrp="1" noChangeAspect="1" noChangeArrowheads="1"/>
          </p:cNvPicPr>
          <p:nvPr>
            <p:ph sz="half" idx="2"/>
          </p:nvPr>
        </p:nvPicPr>
        <p:blipFill>
          <a:blip r:embed="rId2" cstate="print"/>
          <a:srcRect/>
          <a:stretch>
            <a:fillRect/>
          </a:stretch>
        </p:blipFill>
        <p:spPr bwMode="auto">
          <a:xfrm>
            <a:off x="4648200" y="2456920"/>
            <a:ext cx="4059238" cy="2706159"/>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b="1" smtClean="0"/>
              <a:t>STATUES</a:t>
            </a:r>
            <a:endParaRPr lang="en-US" b="1" dirty="0"/>
          </a:p>
        </p:txBody>
      </p:sp>
      <p:sp>
        <p:nvSpPr>
          <p:cNvPr id="3" name="Content Placeholder 2"/>
          <p:cNvSpPr>
            <a:spLocks noGrp="1"/>
          </p:cNvSpPr>
          <p:nvPr>
            <p:ph sz="half" idx="1"/>
          </p:nvPr>
        </p:nvSpPr>
        <p:spPr>
          <a:xfrm>
            <a:off x="457200" y="1524000"/>
            <a:ext cx="4191000" cy="4572000"/>
          </a:xfrm>
        </p:spPr>
        <p:txBody>
          <a:bodyPr>
            <a:normAutofit lnSpcReduction="10000"/>
          </a:bodyPr>
          <a:lstStyle/>
          <a:p>
            <a:pPr>
              <a:buClr>
                <a:schemeClr val="bg2">
                  <a:lumMod val="50000"/>
                </a:schemeClr>
              </a:buClr>
              <a:buFont typeface="Webdings" pitchFamily="18" charset="2"/>
              <a:buChar char="G"/>
            </a:pPr>
            <a:r>
              <a:rPr lang="en-US" dirty="0" smtClean="0"/>
              <a:t> </a:t>
            </a:r>
            <a:r>
              <a:rPr lang="en-US" b="1" dirty="0" smtClean="0"/>
              <a:t>Statues</a:t>
            </a:r>
            <a:r>
              <a:rPr lang="en-US" dirty="0" smtClean="0"/>
              <a:t> of famous individuals or symbols</a:t>
            </a:r>
          </a:p>
          <a:p>
            <a:pPr>
              <a:buClr>
                <a:schemeClr val="bg2">
                  <a:lumMod val="50000"/>
                </a:schemeClr>
              </a:buClr>
              <a:buFont typeface="Webdings" pitchFamily="18" charset="2"/>
              <a:buChar char="G"/>
            </a:pPr>
            <a:r>
              <a:rPr lang="en-US" dirty="0" smtClean="0"/>
              <a:t> e.g., the </a:t>
            </a:r>
            <a:r>
              <a:rPr lang="en-US" dirty="0" err="1" smtClean="0"/>
              <a:t>Niederwalddenkmal</a:t>
            </a:r>
            <a:r>
              <a:rPr lang="en-US" dirty="0" smtClean="0"/>
              <a:t> (</a:t>
            </a:r>
            <a:r>
              <a:rPr lang="en-US" i="1" dirty="0" smtClean="0"/>
              <a:t>Germania</a:t>
            </a:r>
            <a:r>
              <a:rPr lang="en-US" dirty="0" smtClean="0"/>
              <a:t>) in </a:t>
            </a:r>
            <a:r>
              <a:rPr lang="en-US" dirty="0" err="1" smtClean="0"/>
              <a:t>Hesse</a:t>
            </a:r>
            <a:endParaRPr lang="en-US" dirty="0" smtClean="0"/>
          </a:p>
          <a:p>
            <a:pPr>
              <a:buClr>
                <a:schemeClr val="bg2">
                  <a:lumMod val="50000"/>
                </a:schemeClr>
              </a:buClr>
              <a:buFont typeface="Webdings" pitchFamily="18" charset="2"/>
              <a:buChar char="G"/>
            </a:pPr>
            <a:r>
              <a:rPr lang="en-US" dirty="0" smtClean="0"/>
              <a:t> e.g.,</a:t>
            </a:r>
            <a:r>
              <a:rPr lang="en-US" i="1" dirty="0" smtClean="0"/>
              <a:t> Liberty Enlightening the World</a:t>
            </a:r>
            <a:r>
              <a:rPr lang="en-US" dirty="0" smtClean="0"/>
              <a:t> (commonly known as the Statue of Liberty) in New York City, </a:t>
            </a:r>
          </a:p>
          <a:p>
            <a:pPr>
              <a:buClr>
                <a:schemeClr val="bg2">
                  <a:lumMod val="50000"/>
                </a:schemeClr>
              </a:buClr>
              <a:buFont typeface="Webdings" pitchFamily="18" charset="2"/>
              <a:buChar char="G"/>
            </a:pPr>
            <a:r>
              <a:rPr lang="en-US" dirty="0" smtClean="0"/>
              <a:t> </a:t>
            </a:r>
            <a:r>
              <a:rPr lang="en-US" dirty="0" err="1" smtClean="0"/>
              <a:t>e.g.,</a:t>
            </a:r>
            <a:r>
              <a:rPr lang="en-US" i="1" dirty="0" err="1" smtClean="0"/>
              <a:t>The</a:t>
            </a:r>
            <a:r>
              <a:rPr lang="en-US" i="1" dirty="0" smtClean="0"/>
              <a:t> Motherland Calls</a:t>
            </a:r>
            <a:r>
              <a:rPr lang="en-US" dirty="0" smtClean="0"/>
              <a:t> in Volgograd.</a:t>
            </a:r>
          </a:p>
          <a:p>
            <a:endParaRPr lang="en-US" dirty="0"/>
          </a:p>
        </p:txBody>
      </p:sp>
      <p:pic>
        <p:nvPicPr>
          <p:cNvPr id="14337" name="Picture 1" descr="D:\RALUCA\DOWNLOADS\Niederwalddenkmal_ohne_Personen.jpg"/>
          <p:cNvPicPr>
            <a:picLocks noGrp="1" noChangeAspect="1" noChangeArrowheads="1"/>
          </p:cNvPicPr>
          <p:nvPr>
            <p:ph sz="half" idx="2"/>
          </p:nvPr>
        </p:nvPicPr>
        <p:blipFill>
          <a:blip r:embed="rId2" cstate="print"/>
          <a:srcRect/>
          <a:stretch>
            <a:fillRect/>
          </a:stretch>
        </p:blipFill>
        <p:spPr bwMode="auto">
          <a:xfrm>
            <a:off x="5334000" y="1295400"/>
            <a:ext cx="3038512" cy="2268334"/>
          </a:xfrm>
          <a:prstGeom prst="rect">
            <a:avLst/>
          </a:prstGeom>
          <a:noFill/>
        </p:spPr>
      </p:pic>
      <p:pic>
        <p:nvPicPr>
          <p:cNvPr id="14338" name="Picture 2" descr="D:\RALUCA\Documents\Downloads\250px-Lady_Liberty_under_a_blue_sky_(cropped).jpg"/>
          <p:cNvPicPr>
            <a:picLocks noChangeAspect="1" noChangeArrowheads="1"/>
          </p:cNvPicPr>
          <p:nvPr/>
        </p:nvPicPr>
        <p:blipFill>
          <a:blip r:embed="rId3"/>
          <a:srcRect/>
          <a:stretch>
            <a:fillRect/>
          </a:stretch>
        </p:blipFill>
        <p:spPr bwMode="auto">
          <a:xfrm>
            <a:off x="5029200" y="3729038"/>
            <a:ext cx="1394368" cy="3128962"/>
          </a:xfrm>
          <a:prstGeom prst="rect">
            <a:avLst/>
          </a:prstGeom>
          <a:noFill/>
        </p:spPr>
      </p:pic>
      <p:pic>
        <p:nvPicPr>
          <p:cNvPr id="14339" name="Picture 3" descr="D:\RALUCA\Documents\Downloads\170px-Почтова_марка__Родина-мать_зовёт!__ГДР_1983.jpg"/>
          <p:cNvPicPr>
            <a:picLocks noChangeAspect="1" noChangeArrowheads="1"/>
          </p:cNvPicPr>
          <p:nvPr/>
        </p:nvPicPr>
        <p:blipFill>
          <a:blip r:embed="rId4"/>
          <a:srcRect/>
          <a:stretch>
            <a:fillRect/>
          </a:stretch>
        </p:blipFill>
        <p:spPr bwMode="auto">
          <a:xfrm>
            <a:off x="7010400" y="3733800"/>
            <a:ext cx="1619250" cy="268605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b="1" smtClean="0"/>
              <a:t>PALACES</a:t>
            </a:r>
            <a:endParaRPr lang="en-US" b="1" dirty="0"/>
          </a:p>
        </p:txBody>
      </p:sp>
      <p:sp>
        <p:nvSpPr>
          <p:cNvPr id="3" name="Content Placeholder 2"/>
          <p:cNvSpPr>
            <a:spLocks noGrp="1"/>
          </p:cNvSpPr>
          <p:nvPr>
            <p:ph sz="half" idx="1"/>
          </p:nvPr>
        </p:nvSpPr>
        <p:spPr/>
        <p:txBody>
          <a:bodyPr/>
          <a:lstStyle/>
          <a:p>
            <a:pPr>
              <a:buClr>
                <a:schemeClr val="bg2">
                  <a:lumMod val="50000"/>
                </a:schemeClr>
              </a:buClr>
              <a:buFont typeface="Webdings" pitchFamily="18" charset="2"/>
              <a:buChar char="G"/>
            </a:pPr>
            <a:r>
              <a:rPr lang="en-US" b="1" dirty="0" smtClean="0"/>
              <a:t>Palaces</a:t>
            </a:r>
            <a:r>
              <a:rPr lang="en-US" dirty="0" smtClean="0"/>
              <a:t>, imposing royal residences were designed to impress people with their grandeur and greatness</a:t>
            </a:r>
          </a:p>
          <a:p>
            <a:pPr>
              <a:buClr>
                <a:schemeClr val="bg2">
                  <a:lumMod val="50000"/>
                </a:schemeClr>
              </a:buClr>
              <a:buFont typeface="Webdings" pitchFamily="18" charset="2"/>
              <a:buChar char="G"/>
            </a:pPr>
            <a:r>
              <a:rPr lang="en-US" dirty="0" smtClean="0"/>
              <a:t>e.g., Forbidden City in Beijing</a:t>
            </a:r>
          </a:p>
          <a:p>
            <a:pPr>
              <a:buClr>
                <a:schemeClr val="bg2">
                  <a:lumMod val="50000"/>
                </a:schemeClr>
              </a:buClr>
              <a:buFont typeface="Webdings" pitchFamily="18" charset="2"/>
              <a:buChar char="G"/>
            </a:pPr>
            <a:r>
              <a:rPr lang="en-US" dirty="0" smtClean="0"/>
              <a:t>e.g., Palace of Versailles, </a:t>
            </a:r>
          </a:p>
          <a:p>
            <a:pPr>
              <a:buClr>
                <a:schemeClr val="bg2">
                  <a:lumMod val="50000"/>
                </a:schemeClr>
              </a:buClr>
              <a:buFont typeface="Webdings" pitchFamily="18" charset="2"/>
              <a:buChar char="G"/>
            </a:pPr>
            <a:r>
              <a:rPr lang="en-US" dirty="0" smtClean="0"/>
              <a:t>e.g., Schwerin Palace in Schwerin</a:t>
            </a:r>
            <a:endParaRPr lang="en-US" dirty="0"/>
          </a:p>
        </p:txBody>
      </p:sp>
      <p:pic>
        <p:nvPicPr>
          <p:cNvPr id="57346" name="Picture 2" descr="D:\RALUCA\DOWNLOADS\The_Forbidden_City_-_View_from_Coal_Hill.jpg"/>
          <p:cNvPicPr>
            <a:picLocks noGrp="1" noChangeAspect="1" noChangeArrowheads="1"/>
          </p:cNvPicPr>
          <p:nvPr>
            <p:ph sz="half" idx="2"/>
          </p:nvPr>
        </p:nvPicPr>
        <p:blipFill>
          <a:blip r:embed="rId2" cstate="print"/>
          <a:srcRect/>
          <a:stretch>
            <a:fillRect/>
          </a:stretch>
        </p:blipFill>
        <p:spPr bwMode="auto">
          <a:xfrm>
            <a:off x="5715000" y="914400"/>
            <a:ext cx="3200400" cy="1600200"/>
          </a:xfrm>
          <a:prstGeom prst="rect">
            <a:avLst/>
          </a:prstGeom>
          <a:noFill/>
        </p:spPr>
      </p:pic>
      <p:pic>
        <p:nvPicPr>
          <p:cNvPr id="57347" name="Picture 3" descr="D:\RALUCA\Documents\Downloads\800px-Versailles-Chateau-Jardins02_(cropped).jpg"/>
          <p:cNvPicPr>
            <a:picLocks noChangeAspect="1" noChangeArrowheads="1"/>
          </p:cNvPicPr>
          <p:nvPr/>
        </p:nvPicPr>
        <p:blipFill>
          <a:blip r:embed="rId3"/>
          <a:srcRect/>
          <a:stretch>
            <a:fillRect/>
          </a:stretch>
        </p:blipFill>
        <p:spPr bwMode="auto">
          <a:xfrm>
            <a:off x="4800600" y="2590800"/>
            <a:ext cx="3488954" cy="1718310"/>
          </a:xfrm>
          <a:prstGeom prst="rect">
            <a:avLst/>
          </a:prstGeom>
          <a:noFill/>
        </p:spPr>
      </p:pic>
      <p:pic>
        <p:nvPicPr>
          <p:cNvPr id="57348" name="Picture 4" descr="D:\RALUCA\DOWNLOADS\Schwerin_Castle_Aerial_View_Island_Luftbild_Schweriner_Schloss_Insel_See_(cropped).jpg"/>
          <p:cNvPicPr>
            <a:picLocks noChangeAspect="1" noChangeArrowheads="1"/>
          </p:cNvPicPr>
          <p:nvPr/>
        </p:nvPicPr>
        <p:blipFill>
          <a:blip r:embed="rId4" cstate="print"/>
          <a:srcRect/>
          <a:stretch>
            <a:fillRect/>
          </a:stretch>
        </p:blipFill>
        <p:spPr bwMode="auto">
          <a:xfrm>
            <a:off x="4267200" y="4419600"/>
            <a:ext cx="3320804" cy="202102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b="1" smtClean="0"/>
              <a:t>FOUNTAINS</a:t>
            </a:r>
            <a:endParaRPr lang="en-US" b="1" dirty="0"/>
          </a:p>
        </p:txBody>
      </p:sp>
      <p:sp>
        <p:nvSpPr>
          <p:cNvPr id="3" name="Content Placeholder 2"/>
          <p:cNvSpPr>
            <a:spLocks noGrp="1"/>
          </p:cNvSpPr>
          <p:nvPr>
            <p:ph sz="half" idx="1"/>
          </p:nvPr>
        </p:nvSpPr>
        <p:spPr/>
        <p:txBody>
          <a:bodyPr/>
          <a:lstStyle/>
          <a:p>
            <a:pPr>
              <a:buClr>
                <a:schemeClr val="bg2">
                  <a:lumMod val="50000"/>
                </a:schemeClr>
              </a:buClr>
              <a:buFont typeface="Webdings" pitchFamily="18" charset="2"/>
              <a:buChar char="G"/>
            </a:pPr>
            <a:r>
              <a:rPr lang="en-US" b="1" dirty="0" smtClean="0"/>
              <a:t>Fountains are</a:t>
            </a:r>
            <a:r>
              <a:rPr lang="en-US" dirty="0" smtClean="0"/>
              <a:t> water-pouring structures usually placed in formal gardens or town squares.</a:t>
            </a:r>
          </a:p>
          <a:p>
            <a:pPr>
              <a:buClr>
                <a:schemeClr val="bg2">
                  <a:lumMod val="50000"/>
                </a:schemeClr>
              </a:buClr>
              <a:buFont typeface="Webdings" pitchFamily="18" charset="2"/>
              <a:buChar char="G"/>
            </a:pPr>
            <a:r>
              <a:rPr lang="en-US" dirty="0" smtClean="0"/>
              <a:t>e.g., </a:t>
            </a:r>
            <a:r>
              <a:rPr lang="en-US" dirty="0" err="1" smtClean="0"/>
              <a:t>Fontaines</a:t>
            </a:r>
            <a:r>
              <a:rPr lang="en-US" dirty="0" smtClean="0"/>
              <a:t> de la Concorde and </a:t>
            </a:r>
          </a:p>
          <a:p>
            <a:pPr>
              <a:buClr>
                <a:schemeClr val="bg2">
                  <a:lumMod val="50000"/>
                </a:schemeClr>
              </a:buClr>
              <a:buFont typeface="Webdings" pitchFamily="18" charset="2"/>
              <a:buChar char="G"/>
            </a:pPr>
            <a:r>
              <a:rPr lang="en-US" dirty="0" err="1" smtClean="0"/>
              <a:t>e.g.,Gardens</a:t>
            </a:r>
            <a:r>
              <a:rPr lang="en-US" dirty="0" smtClean="0"/>
              <a:t> of Versailles</a:t>
            </a:r>
          </a:p>
          <a:p>
            <a:endParaRPr lang="en-US" dirty="0"/>
          </a:p>
        </p:txBody>
      </p:sp>
      <p:pic>
        <p:nvPicPr>
          <p:cNvPr id="56322" name="Picture 2" descr="D:\RALUCA\Documents\Downloads\Fontaine_des_Fleuves.jpg"/>
          <p:cNvPicPr>
            <a:picLocks noGrp="1" noChangeAspect="1" noChangeArrowheads="1"/>
          </p:cNvPicPr>
          <p:nvPr>
            <p:ph sz="half" idx="2"/>
          </p:nvPr>
        </p:nvPicPr>
        <p:blipFill>
          <a:blip r:embed="rId2"/>
          <a:srcRect/>
          <a:stretch>
            <a:fillRect/>
          </a:stretch>
        </p:blipFill>
        <p:spPr bwMode="auto">
          <a:xfrm>
            <a:off x="4724400" y="1447800"/>
            <a:ext cx="3815527" cy="2548772"/>
          </a:xfrm>
          <a:prstGeom prst="rect">
            <a:avLst/>
          </a:prstGeom>
          <a:noFill/>
        </p:spPr>
      </p:pic>
      <p:pic>
        <p:nvPicPr>
          <p:cNvPr id="56323" name="Picture 3" descr="D:\RALUCA\DOWNLOADS\Chateau-de-versailles-Rotonde.jpg"/>
          <p:cNvPicPr>
            <a:picLocks noChangeAspect="1" noChangeArrowheads="1"/>
          </p:cNvPicPr>
          <p:nvPr/>
        </p:nvPicPr>
        <p:blipFill>
          <a:blip r:embed="rId3"/>
          <a:srcRect/>
          <a:stretch>
            <a:fillRect/>
          </a:stretch>
        </p:blipFill>
        <p:spPr bwMode="auto">
          <a:xfrm>
            <a:off x="4724400" y="4038600"/>
            <a:ext cx="3810000" cy="243535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b="1" smtClean="0"/>
              <a:t>MONUMENTS MATERIALS</a:t>
            </a:r>
            <a:endParaRPr lang="en-US" b="1" dirty="0"/>
          </a:p>
        </p:txBody>
      </p:sp>
      <p:sp>
        <p:nvSpPr>
          <p:cNvPr id="3" name="Content Placeholder 2"/>
          <p:cNvSpPr>
            <a:spLocks noGrp="1"/>
          </p:cNvSpPr>
          <p:nvPr>
            <p:ph sz="half" idx="1"/>
          </p:nvPr>
        </p:nvSpPr>
        <p:spPr/>
        <p:txBody>
          <a:bodyPr>
            <a:normAutofit/>
          </a:bodyPr>
          <a:lstStyle/>
          <a:p>
            <a:pPr>
              <a:buClr>
                <a:schemeClr val="bg2">
                  <a:lumMod val="50000"/>
                </a:schemeClr>
              </a:buClr>
              <a:buFont typeface="Webdings" pitchFamily="18" charset="2"/>
              <a:buChar char="G"/>
            </a:pPr>
            <a:r>
              <a:rPr lang="en-US" dirty="0" smtClean="0"/>
              <a:t> Large areas of the world were once forested, and their inhabitants developed carpentry.</a:t>
            </a:r>
          </a:p>
          <a:p>
            <a:pPr>
              <a:buClr>
                <a:schemeClr val="bg2">
                  <a:lumMod val="50000"/>
                </a:schemeClr>
              </a:buClr>
              <a:buFont typeface="Webdings" pitchFamily="18" charset="2"/>
              <a:buChar char="G"/>
            </a:pPr>
            <a:r>
              <a:rPr lang="en-US" dirty="0" smtClean="0"/>
              <a:t> Although it has become relatively scarce, timber remains an important building material.</a:t>
            </a:r>
          </a:p>
          <a:p>
            <a:pPr>
              <a:buClr>
                <a:schemeClr val="bg2">
                  <a:lumMod val="50000"/>
                </a:schemeClr>
              </a:buClr>
              <a:buFont typeface="Webdings" pitchFamily="18" charset="2"/>
              <a:buChar char="G"/>
            </a:pPr>
            <a:r>
              <a:rPr lang="en-US" dirty="0" smtClean="0"/>
              <a:t>e.g. </a:t>
            </a:r>
            <a:r>
              <a:rPr lang="en-US" dirty="0" err="1" smtClean="0"/>
              <a:t>Wentong</a:t>
            </a:r>
            <a:r>
              <a:rPr lang="en-US" dirty="0" smtClean="0"/>
              <a:t> pagoda</a:t>
            </a:r>
          </a:p>
          <a:p>
            <a:pPr>
              <a:buClr>
                <a:schemeClr val="bg2">
                  <a:lumMod val="50000"/>
                </a:schemeClr>
              </a:buClr>
              <a:buFont typeface="Webdings" pitchFamily="18" charset="2"/>
              <a:buChar char="G"/>
            </a:pPr>
            <a:r>
              <a:rPr lang="en-US" dirty="0" smtClean="0"/>
              <a:t>e.g. </a:t>
            </a:r>
            <a:r>
              <a:rPr lang="en-US" dirty="0" err="1" smtClean="0"/>
              <a:t>Todai-ji</a:t>
            </a:r>
            <a:r>
              <a:rPr lang="en-US" dirty="0" smtClean="0"/>
              <a:t> Temple</a:t>
            </a:r>
          </a:p>
          <a:p>
            <a:endParaRPr lang="en-US" dirty="0"/>
          </a:p>
        </p:txBody>
      </p:sp>
      <p:pic>
        <p:nvPicPr>
          <p:cNvPr id="36865" name="Picture 1" descr="D:\RALUCA\Documents\Downloads\descărcare (2).jpg"/>
          <p:cNvPicPr>
            <a:picLocks noGrp="1" noChangeAspect="1" noChangeArrowheads="1"/>
          </p:cNvPicPr>
          <p:nvPr>
            <p:ph sz="half" idx="2"/>
          </p:nvPr>
        </p:nvPicPr>
        <p:blipFill>
          <a:blip r:embed="rId2"/>
          <a:srcRect/>
          <a:stretch>
            <a:fillRect/>
          </a:stretch>
        </p:blipFill>
        <p:spPr bwMode="auto">
          <a:xfrm>
            <a:off x="4724400" y="1524000"/>
            <a:ext cx="1790700" cy="2552700"/>
          </a:xfrm>
          <a:prstGeom prst="rect">
            <a:avLst/>
          </a:prstGeom>
          <a:noFill/>
        </p:spPr>
      </p:pic>
      <p:pic>
        <p:nvPicPr>
          <p:cNvPr id="36866" name="Picture 2" descr="D:\RALUCA\Documents\Downloads\descărcare (3).jpg"/>
          <p:cNvPicPr>
            <a:picLocks noChangeAspect="1" noChangeArrowheads="1"/>
          </p:cNvPicPr>
          <p:nvPr/>
        </p:nvPicPr>
        <p:blipFill>
          <a:blip r:embed="rId3"/>
          <a:srcRect/>
          <a:stretch>
            <a:fillRect/>
          </a:stretch>
        </p:blipFill>
        <p:spPr bwMode="auto">
          <a:xfrm>
            <a:off x="5943600" y="4343400"/>
            <a:ext cx="2619375" cy="174307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MONUMENTS MATERIALS</a:t>
            </a:r>
            <a:endParaRPr lang="en-US" b="1" dirty="0"/>
          </a:p>
        </p:txBody>
      </p:sp>
      <p:sp>
        <p:nvSpPr>
          <p:cNvPr id="3" name="Content Placeholder 2"/>
          <p:cNvSpPr>
            <a:spLocks noGrp="1"/>
          </p:cNvSpPr>
          <p:nvPr>
            <p:ph sz="half" idx="1"/>
          </p:nvPr>
        </p:nvSpPr>
        <p:spPr/>
        <p:txBody>
          <a:bodyPr>
            <a:normAutofit fontScale="92500" lnSpcReduction="20000"/>
          </a:bodyPr>
          <a:lstStyle/>
          <a:p>
            <a:pPr>
              <a:buClr>
                <a:schemeClr val="bg2">
                  <a:lumMod val="50000"/>
                </a:schemeClr>
              </a:buClr>
              <a:buFont typeface="Webdings" pitchFamily="18" charset="2"/>
              <a:buChar char="G"/>
            </a:pPr>
            <a:r>
              <a:rPr lang="en-US" dirty="0" smtClean="0"/>
              <a:t> </a:t>
            </a:r>
            <a:r>
              <a:rPr lang="en-US" b="1" dirty="0" smtClean="0"/>
              <a:t>Stone and marble </a:t>
            </a:r>
            <a:r>
              <a:rPr lang="en-US" dirty="0" smtClean="0"/>
              <a:t>were chosen for important monuments because they are incombustible and can be expected to endure. </a:t>
            </a:r>
          </a:p>
          <a:p>
            <a:pPr>
              <a:buClr>
                <a:schemeClr val="bg2">
                  <a:lumMod val="50000"/>
                </a:schemeClr>
              </a:buClr>
              <a:buFont typeface="Webdings" pitchFamily="18" charset="2"/>
              <a:buChar char="G"/>
            </a:pPr>
            <a:r>
              <a:rPr lang="en-US" dirty="0" smtClean="0"/>
              <a:t>The use of stone had declined, however, because a number of other materials are more amenable to industrial use and assembly.</a:t>
            </a:r>
          </a:p>
          <a:p>
            <a:pPr>
              <a:buClr>
                <a:schemeClr val="bg2">
                  <a:lumMod val="50000"/>
                </a:schemeClr>
              </a:buClr>
              <a:buFont typeface="Webdings" pitchFamily="18" charset="2"/>
              <a:buChar char="G"/>
            </a:pPr>
            <a:r>
              <a:rPr lang="en-US" dirty="0" smtClean="0"/>
              <a:t>e.g., Parthenon</a:t>
            </a:r>
          </a:p>
          <a:p>
            <a:pPr>
              <a:buClr>
                <a:schemeClr val="bg2">
                  <a:lumMod val="50000"/>
                </a:schemeClr>
              </a:buClr>
              <a:buFont typeface="Webdings" pitchFamily="18" charset="2"/>
              <a:buChar char="G"/>
            </a:pPr>
            <a:r>
              <a:rPr lang="en-US" dirty="0" smtClean="0"/>
              <a:t>e.g., </a:t>
            </a:r>
            <a:r>
              <a:rPr lang="en-US" dirty="0" err="1" smtClean="0"/>
              <a:t>Colosseum</a:t>
            </a:r>
            <a:endParaRPr lang="en-US" dirty="0" smtClean="0"/>
          </a:p>
          <a:p>
            <a:pPr>
              <a:buClr>
                <a:schemeClr val="bg2">
                  <a:lumMod val="50000"/>
                </a:schemeClr>
              </a:buClr>
              <a:buFont typeface="Webdings" pitchFamily="18" charset="2"/>
              <a:buChar char="G"/>
            </a:pPr>
            <a:r>
              <a:rPr lang="en-US" dirty="0" smtClean="0"/>
              <a:t>e.g. Great Wall of China</a:t>
            </a:r>
          </a:p>
          <a:p>
            <a:endParaRPr lang="en-US" dirty="0"/>
          </a:p>
        </p:txBody>
      </p:sp>
      <p:pic>
        <p:nvPicPr>
          <p:cNvPr id="35841" name="Picture 1" descr="D:\RALUCA\Documents\Downloads\Parthenon_Athens.jpg"/>
          <p:cNvPicPr>
            <a:picLocks noGrp="1" noChangeAspect="1" noChangeArrowheads="1"/>
          </p:cNvPicPr>
          <p:nvPr>
            <p:ph sz="half" idx="2"/>
          </p:nvPr>
        </p:nvPicPr>
        <p:blipFill>
          <a:blip r:embed="rId2"/>
          <a:srcRect/>
          <a:stretch>
            <a:fillRect/>
          </a:stretch>
        </p:blipFill>
        <p:spPr bwMode="auto">
          <a:xfrm>
            <a:off x="4267200" y="1219200"/>
            <a:ext cx="2621280" cy="1965960"/>
          </a:xfrm>
          <a:prstGeom prst="rect">
            <a:avLst/>
          </a:prstGeom>
          <a:noFill/>
        </p:spPr>
      </p:pic>
      <p:pic>
        <p:nvPicPr>
          <p:cNvPr id="35842" name="Picture 2" descr="D:\RALUCA\Documents\Downloads\1280px-Colosseum_in_Rome,_Italy_-_April_2007.jpg"/>
          <p:cNvPicPr>
            <a:picLocks noChangeAspect="1" noChangeArrowheads="1"/>
          </p:cNvPicPr>
          <p:nvPr/>
        </p:nvPicPr>
        <p:blipFill>
          <a:blip r:embed="rId3" cstate="print"/>
          <a:srcRect/>
          <a:stretch>
            <a:fillRect/>
          </a:stretch>
        </p:blipFill>
        <p:spPr bwMode="auto">
          <a:xfrm>
            <a:off x="5943600" y="3200400"/>
            <a:ext cx="2915892" cy="1712146"/>
          </a:xfrm>
          <a:prstGeom prst="rect">
            <a:avLst/>
          </a:prstGeom>
          <a:noFill/>
        </p:spPr>
      </p:pic>
      <p:pic>
        <p:nvPicPr>
          <p:cNvPr id="35843" name="Picture 3" descr="D:\RALUCA\Documents\Downloads\P1090119_Chiny.JPG"/>
          <p:cNvPicPr>
            <a:picLocks noChangeAspect="1" noChangeArrowheads="1"/>
          </p:cNvPicPr>
          <p:nvPr/>
        </p:nvPicPr>
        <p:blipFill>
          <a:blip r:embed="rId4"/>
          <a:srcRect/>
          <a:stretch>
            <a:fillRect/>
          </a:stretch>
        </p:blipFill>
        <p:spPr bwMode="auto">
          <a:xfrm>
            <a:off x="4267200" y="4972050"/>
            <a:ext cx="2514600" cy="18859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22820" t="17773" r="23984" b="34475"/>
          <a:stretch>
            <a:fillRect/>
          </a:stretch>
        </p:blipFill>
        <p:spPr bwMode="auto">
          <a:xfrm>
            <a:off x="762000" y="838200"/>
            <a:ext cx="7772400" cy="51054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b="1" smtClean="0"/>
              <a:t>MONUMENTS MATERIALS</a:t>
            </a:r>
            <a:endParaRPr lang="en-US" dirty="0"/>
          </a:p>
        </p:txBody>
      </p:sp>
      <p:sp>
        <p:nvSpPr>
          <p:cNvPr id="3" name="Content Placeholder 2"/>
          <p:cNvSpPr>
            <a:spLocks noGrp="1"/>
          </p:cNvSpPr>
          <p:nvPr>
            <p:ph sz="half" idx="1"/>
          </p:nvPr>
        </p:nvSpPr>
        <p:spPr/>
        <p:txBody>
          <a:bodyPr>
            <a:normAutofit/>
          </a:bodyPr>
          <a:lstStyle/>
          <a:p>
            <a:pPr>
              <a:buClr>
                <a:schemeClr val="bg2">
                  <a:lumMod val="50000"/>
                </a:schemeClr>
              </a:buClr>
              <a:buFont typeface="Webdings" pitchFamily="18" charset="2"/>
              <a:buChar char="G"/>
            </a:pPr>
            <a:r>
              <a:rPr lang="en-US" dirty="0" smtClean="0"/>
              <a:t>Some regions lack both timber and stone; their people used the </a:t>
            </a:r>
            <a:r>
              <a:rPr lang="en-US" b="1" dirty="0" smtClean="0"/>
              <a:t>earth </a:t>
            </a:r>
            <a:r>
              <a:rPr lang="en-US" dirty="0" smtClean="0"/>
              <a:t>itself, tamping certain mixtures into walls or forming them into bricks to be dried in the sun. </a:t>
            </a:r>
          </a:p>
          <a:p>
            <a:pPr>
              <a:buClr>
                <a:schemeClr val="bg2">
                  <a:lumMod val="50000"/>
                </a:schemeClr>
              </a:buClr>
              <a:buFont typeface="Webdings" pitchFamily="18" charset="2"/>
              <a:buChar char="G"/>
            </a:pPr>
            <a:r>
              <a:rPr lang="en-US" dirty="0" smtClean="0"/>
              <a:t>e.g., </a:t>
            </a:r>
            <a:r>
              <a:rPr lang="en-US" dirty="0" err="1" smtClean="0"/>
              <a:t>Arg</a:t>
            </a:r>
            <a:r>
              <a:rPr lang="en-US" dirty="0" smtClean="0"/>
              <a:t>-e Bam</a:t>
            </a:r>
          </a:p>
          <a:p>
            <a:pPr>
              <a:buClr>
                <a:schemeClr val="bg2">
                  <a:lumMod val="50000"/>
                </a:schemeClr>
              </a:buClr>
              <a:buFont typeface="Webdings" pitchFamily="18" charset="2"/>
              <a:buChar char="G"/>
            </a:pPr>
            <a:r>
              <a:rPr lang="en-US" dirty="0" smtClean="0"/>
              <a:t>e.g., </a:t>
            </a:r>
            <a:r>
              <a:rPr lang="en-US" dirty="0" err="1" smtClean="0"/>
              <a:t>Djenne</a:t>
            </a:r>
            <a:endParaRPr lang="en-US" dirty="0" smtClean="0"/>
          </a:p>
          <a:p>
            <a:pPr>
              <a:buClr>
                <a:schemeClr val="bg2">
                  <a:lumMod val="50000"/>
                </a:schemeClr>
              </a:buClr>
              <a:buFont typeface="Webdings" pitchFamily="18" charset="2"/>
              <a:buChar char="G"/>
            </a:pPr>
            <a:endParaRPr lang="en-US" dirty="0" smtClean="0"/>
          </a:p>
          <a:p>
            <a:pPr>
              <a:buClr>
                <a:schemeClr val="bg2">
                  <a:lumMod val="50000"/>
                </a:schemeClr>
              </a:buClr>
              <a:buFont typeface="Webdings" pitchFamily="18" charset="2"/>
              <a:buChar char="G"/>
            </a:pPr>
            <a:endParaRPr lang="en-US" dirty="0"/>
          </a:p>
        </p:txBody>
      </p:sp>
      <p:pic>
        <p:nvPicPr>
          <p:cNvPr id="59394" name="Picture 2" descr="D:\RALUCA\Documents\Downloads\26238297839_e6bf4b7602_b.jpg"/>
          <p:cNvPicPr>
            <a:picLocks noGrp="1" noChangeAspect="1" noChangeArrowheads="1"/>
          </p:cNvPicPr>
          <p:nvPr>
            <p:ph sz="half" idx="2"/>
          </p:nvPr>
        </p:nvPicPr>
        <p:blipFill>
          <a:blip r:embed="rId2"/>
          <a:srcRect/>
          <a:stretch>
            <a:fillRect/>
          </a:stretch>
        </p:blipFill>
        <p:spPr bwMode="auto">
          <a:xfrm>
            <a:off x="4419600" y="1600200"/>
            <a:ext cx="3657600" cy="2439591"/>
          </a:xfrm>
          <a:prstGeom prst="rect">
            <a:avLst/>
          </a:prstGeom>
          <a:noFill/>
        </p:spPr>
      </p:pic>
      <p:pic>
        <p:nvPicPr>
          <p:cNvPr id="59395" name="Picture 3" descr="D:\RALUCA\Documents\Downloads\descărcare (1).jpg"/>
          <p:cNvPicPr>
            <a:picLocks noChangeAspect="1" noChangeArrowheads="1"/>
          </p:cNvPicPr>
          <p:nvPr/>
        </p:nvPicPr>
        <p:blipFill>
          <a:blip r:embed="rId3"/>
          <a:srcRect/>
          <a:stretch>
            <a:fillRect/>
          </a:stretch>
        </p:blipFill>
        <p:spPr bwMode="auto">
          <a:xfrm>
            <a:off x="5562600" y="4191000"/>
            <a:ext cx="3429000" cy="2281844"/>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MONUMENTS MATERIALS</a:t>
            </a:r>
            <a:endParaRPr lang="en-US" b="1" dirty="0"/>
          </a:p>
        </p:txBody>
      </p:sp>
      <p:sp>
        <p:nvSpPr>
          <p:cNvPr id="3" name="Content Placeholder 2"/>
          <p:cNvSpPr>
            <a:spLocks noGrp="1"/>
          </p:cNvSpPr>
          <p:nvPr>
            <p:ph sz="half" idx="1"/>
          </p:nvPr>
        </p:nvSpPr>
        <p:spPr/>
        <p:txBody>
          <a:bodyPr>
            <a:normAutofit fontScale="62500" lnSpcReduction="20000"/>
          </a:bodyPr>
          <a:lstStyle/>
          <a:p>
            <a:pPr>
              <a:buClr>
                <a:schemeClr val="bg2">
                  <a:lumMod val="50000"/>
                </a:schemeClr>
              </a:buClr>
              <a:buFont typeface="Webdings" pitchFamily="18" charset="2"/>
              <a:buChar char="G"/>
            </a:pPr>
            <a:r>
              <a:rPr lang="en-US" dirty="0" smtClean="0"/>
              <a:t>In the 19th century also, </a:t>
            </a:r>
            <a:r>
              <a:rPr lang="en-US" b="1" dirty="0" smtClean="0"/>
              <a:t>steel</a:t>
            </a:r>
            <a:r>
              <a:rPr lang="en-US" dirty="0" smtClean="0"/>
              <a:t> suddenly became abundant; rolling mills turned out shapes that could make structural frames stronger than the traditional wooden frames. Moreover, steel rods could be positioned in wet concrete so as to greatly improve the versatility of that material.</a:t>
            </a:r>
          </a:p>
          <a:p>
            <a:pPr>
              <a:buClr>
                <a:schemeClr val="bg2">
                  <a:lumMod val="50000"/>
                </a:schemeClr>
              </a:buClr>
              <a:buFont typeface="Webdings" pitchFamily="18" charset="2"/>
              <a:buChar char="G"/>
            </a:pPr>
            <a:r>
              <a:rPr lang="en-US" dirty="0" smtClean="0"/>
              <a:t>The subsequent profusion of </a:t>
            </a:r>
            <a:r>
              <a:rPr lang="en-US" b="1" dirty="0" smtClean="0"/>
              <a:t>aluminum</a:t>
            </a:r>
            <a:r>
              <a:rPr lang="en-US" dirty="0" smtClean="0"/>
              <a:t> and its anodized coatings provided cladding (surfacing) material that was lightweight and virtually maintenance free. </a:t>
            </a:r>
          </a:p>
          <a:p>
            <a:pPr>
              <a:buClr>
                <a:schemeClr val="bg2">
                  <a:lumMod val="50000"/>
                </a:schemeClr>
              </a:buClr>
              <a:buFont typeface="Webdings" pitchFamily="18" charset="2"/>
              <a:buChar char="G"/>
            </a:pPr>
            <a:r>
              <a:rPr lang="en-US" dirty="0" smtClean="0"/>
              <a:t>e.g., </a:t>
            </a:r>
            <a:r>
              <a:rPr lang="en-US" dirty="0" err="1" smtClean="0"/>
              <a:t>Atomium</a:t>
            </a:r>
            <a:endParaRPr lang="en-US" dirty="0" smtClean="0"/>
          </a:p>
          <a:p>
            <a:pPr>
              <a:buClr>
                <a:schemeClr val="bg2">
                  <a:lumMod val="50000"/>
                </a:schemeClr>
              </a:buClr>
              <a:buFont typeface="Webdings" pitchFamily="18" charset="2"/>
              <a:buChar char="G"/>
            </a:pPr>
            <a:r>
              <a:rPr lang="en-US" dirty="0" smtClean="0"/>
              <a:t>e.g., </a:t>
            </a:r>
            <a:r>
              <a:rPr lang="en-US" dirty="0" err="1" smtClean="0"/>
              <a:t>Gatway</a:t>
            </a:r>
            <a:r>
              <a:rPr lang="en-US" dirty="0" smtClean="0"/>
              <a:t> Arch</a:t>
            </a:r>
          </a:p>
          <a:p>
            <a:pPr>
              <a:buClr>
                <a:schemeClr val="bg2">
                  <a:lumMod val="50000"/>
                </a:schemeClr>
              </a:buClr>
              <a:buFont typeface="Webdings" pitchFamily="18" charset="2"/>
              <a:buChar char="G"/>
            </a:pPr>
            <a:r>
              <a:rPr lang="en-US" dirty="0" smtClean="0"/>
              <a:t>e.g., The Kelpies</a:t>
            </a:r>
          </a:p>
          <a:p>
            <a:pPr>
              <a:buClr>
                <a:schemeClr val="bg2">
                  <a:lumMod val="50000"/>
                </a:schemeClr>
              </a:buClr>
              <a:buFont typeface="Webdings" pitchFamily="18" charset="2"/>
              <a:buChar char="G"/>
            </a:pPr>
            <a:r>
              <a:rPr lang="en-US" dirty="0" smtClean="0"/>
              <a:t>e.g., Eiffel Tower</a:t>
            </a:r>
          </a:p>
          <a:p>
            <a:endParaRPr lang="en-US" dirty="0" smtClean="0"/>
          </a:p>
          <a:p>
            <a:endParaRPr lang="en-US" dirty="0"/>
          </a:p>
        </p:txBody>
      </p:sp>
      <p:pic>
        <p:nvPicPr>
          <p:cNvPr id="32772" name="Picture 4" descr="D:\RALUCA\Documents\Downloads\images (1).jpg"/>
          <p:cNvPicPr>
            <a:picLocks noGrp="1" noChangeAspect="1" noChangeArrowheads="1"/>
          </p:cNvPicPr>
          <p:nvPr>
            <p:ph sz="half" idx="2"/>
          </p:nvPr>
        </p:nvPicPr>
        <p:blipFill>
          <a:blip r:embed="rId2"/>
          <a:srcRect/>
          <a:stretch>
            <a:fillRect/>
          </a:stretch>
        </p:blipFill>
        <p:spPr bwMode="auto">
          <a:xfrm>
            <a:off x="4876800" y="1524000"/>
            <a:ext cx="2143125" cy="2143125"/>
          </a:xfrm>
          <a:prstGeom prst="rect">
            <a:avLst/>
          </a:prstGeom>
          <a:noFill/>
        </p:spPr>
      </p:pic>
      <p:pic>
        <p:nvPicPr>
          <p:cNvPr id="32773" name="Picture 5" descr="D:\RALUCA\Documents\Downloads\images (2).jpg"/>
          <p:cNvPicPr>
            <a:picLocks noChangeAspect="1" noChangeArrowheads="1"/>
          </p:cNvPicPr>
          <p:nvPr/>
        </p:nvPicPr>
        <p:blipFill>
          <a:blip r:embed="rId3"/>
          <a:srcRect/>
          <a:stretch>
            <a:fillRect/>
          </a:stretch>
        </p:blipFill>
        <p:spPr bwMode="auto">
          <a:xfrm>
            <a:off x="5943600" y="3733800"/>
            <a:ext cx="2619375" cy="1743075"/>
          </a:xfrm>
          <a:prstGeom prst="rect">
            <a:avLst/>
          </a:prstGeom>
          <a:noFill/>
        </p:spPr>
      </p:pic>
      <p:pic>
        <p:nvPicPr>
          <p:cNvPr id="32774" name="Picture 6" descr="D:\RALUCA\Documents\Downloads\450-2-kelpieday.jpg"/>
          <p:cNvPicPr>
            <a:picLocks noChangeAspect="1" noChangeArrowheads="1"/>
          </p:cNvPicPr>
          <p:nvPr/>
        </p:nvPicPr>
        <p:blipFill>
          <a:blip r:embed="rId4"/>
          <a:srcRect/>
          <a:stretch>
            <a:fillRect/>
          </a:stretch>
        </p:blipFill>
        <p:spPr bwMode="auto">
          <a:xfrm>
            <a:off x="2819400" y="4724400"/>
            <a:ext cx="2977152" cy="1978152"/>
          </a:xfrm>
          <a:prstGeom prst="rect">
            <a:avLst/>
          </a:prstGeom>
          <a:noFill/>
        </p:spPr>
      </p:pic>
      <p:pic>
        <p:nvPicPr>
          <p:cNvPr id="14" name="Picture 2" descr="D:\RALUCA\Documents\Downloads\Eiffel_Tower_Day_Sept._2005_(10).jpg"/>
          <p:cNvPicPr>
            <a:picLocks noChangeAspect="1" noChangeArrowheads="1"/>
          </p:cNvPicPr>
          <p:nvPr/>
        </p:nvPicPr>
        <p:blipFill>
          <a:blip r:embed="rId5"/>
          <a:srcRect/>
          <a:stretch>
            <a:fillRect/>
          </a:stretch>
        </p:blipFill>
        <p:spPr bwMode="auto">
          <a:xfrm>
            <a:off x="7162800" y="1524000"/>
            <a:ext cx="1346200" cy="219063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b="1" smtClean="0"/>
              <a:t>MONUMENTS MATERIALS</a:t>
            </a:r>
            <a:endParaRPr lang="en-US" dirty="0"/>
          </a:p>
        </p:txBody>
      </p:sp>
      <p:sp>
        <p:nvSpPr>
          <p:cNvPr id="5" name="Content Placeholder 4"/>
          <p:cNvSpPr>
            <a:spLocks noGrp="1"/>
          </p:cNvSpPr>
          <p:nvPr>
            <p:ph sz="half" idx="1"/>
          </p:nvPr>
        </p:nvSpPr>
        <p:spPr/>
        <p:txBody>
          <a:bodyPr>
            <a:normAutofit/>
          </a:bodyPr>
          <a:lstStyle/>
          <a:p>
            <a:pPr>
              <a:buClr>
                <a:schemeClr val="bg2">
                  <a:lumMod val="50000"/>
                </a:schemeClr>
              </a:buClr>
              <a:buFont typeface="Webdings" pitchFamily="18" charset="2"/>
              <a:buChar char="G"/>
            </a:pPr>
            <a:r>
              <a:rPr lang="en-US" b="1" dirty="0" smtClean="0"/>
              <a:t>Glass</a:t>
            </a:r>
            <a:r>
              <a:rPr lang="en-US" dirty="0" smtClean="0"/>
              <a:t> was known in prehistory and is celebrated for its contributions to Gothic architecture. </a:t>
            </a:r>
          </a:p>
          <a:p>
            <a:pPr>
              <a:buClr>
                <a:schemeClr val="bg2">
                  <a:lumMod val="50000"/>
                </a:schemeClr>
              </a:buClr>
              <a:buFont typeface="Webdings" pitchFamily="18" charset="2"/>
              <a:buChar char="G"/>
            </a:pPr>
            <a:r>
              <a:rPr lang="en-US" dirty="0" smtClean="0"/>
              <a:t>e.g., Louvre Pyramid</a:t>
            </a:r>
          </a:p>
          <a:p>
            <a:pPr>
              <a:buClr>
                <a:schemeClr val="bg2">
                  <a:lumMod val="50000"/>
                </a:schemeClr>
              </a:buClr>
              <a:buFont typeface="Webdings" pitchFamily="18" charset="2"/>
              <a:buChar char="G"/>
            </a:pPr>
            <a:r>
              <a:rPr lang="en-US" dirty="0" smtClean="0"/>
              <a:t>e.g., Stained glass of  Cologne Cathedral</a:t>
            </a:r>
          </a:p>
          <a:p>
            <a:endParaRPr lang="en-US" dirty="0" smtClean="0"/>
          </a:p>
          <a:p>
            <a:endParaRPr lang="en-US" dirty="0"/>
          </a:p>
        </p:txBody>
      </p:sp>
      <p:pic>
        <p:nvPicPr>
          <p:cNvPr id="60420" name="Picture 4" descr="D:\RALUCA\Documents\Downloads\images (5).jpg"/>
          <p:cNvPicPr>
            <a:picLocks noChangeAspect="1" noChangeArrowheads="1"/>
          </p:cNvPicPr>
          <p:nvPr/>
        </p:nvPicPr>
        <p:blipFill>
          <a:blip r:embed="rId2"/>
          <a:srcRect/>
          <a:stretch>
            <a:fillRect/>
          </a:stretch>
        </p:blipFill>
        <p:spPr bwMode="auto">
          <a:xfrm>
            <a:off x="5257799" y="3657600"/>
            <a:ext cx="3276601" cy="2057400"/>
          </a:xfrm>
          <a:prstGeom prst="rect">
            <a:avLst/>
          </a:prstGeom>
          <a:noFill/>
        </p:spPr>
      </p:pic>
      <p:pic>
        <p:nvPicPr>
          <p:cNvPr id="60422" name="Picture 6" descr="D:\RALUCA\Documents\Downloads\images (6).jpg"/>
          <p:cNvPicPr>
            <a:picLocks noGrp="1" noChangeAspect="1" noChangeArrowheads="1"/>
          </p:cNvPicPr>
          <p:nvPr>
            <p:ph sz="half" idx="2"/>
          </p:nvPr>
        </p:nvPicPr>
        <p:blipFill>
          <a:blip r:embed="rId3"/>
          <a:srcRect/>
          <a:stretch>
            <a:fillRect/>
          </a:stretch>
        </p:blipFill>
        <p:spPr bwMode="auto">
          <a:xfrm>
            <a:off x="5257800" y="1524000"/>
            <a:ext cx="3286125" cy="18288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Clr>
                <a:schemeClr val="bg2">
                  <a:lumMod val="50000"/>
                </a:schemeClr>
              </a:buClr>
              <a:buFont typeface="Webdings" pitchFamily="18" charset="2"/>
              <a:buChar char="G"/>
            </a:pPr>
            <a:r>
              <a:rPr lang="en-US" dirty="0" smtClean="0"/>
              <a:t>The term is often used to describe any structure that is a significant and legally protected historic work. </a:t>
            </a:r>
          </a:p>
          <a:p>
            <a:pPr>
              <a:buClr>
                <a:schemeClr val="bg2">
                  <a:lumMod val="50000"/>
                </a:schemeClr>
              </a:buClr>
              <a:buFont typeface="Webdings" pitchFamily="18" charset="2"/>
              <a:buChar char="G"/>
            </a:pPr>
            <a:r>
              <a:rPr lang="en-US" dirty="0" smtClean="0"/>
              <a:t>Other than municipal or national government that protecting the monuments in their jurisdiction, there are institutions dedicated on the efforts to protect and preserve monuments that considered to possess special natural or cultural significance for the world, such as </a:t>
            </a:r>
            <a:r>
              <a:rPr lang="en-US" b="1" dirty="0" smtClean="0"/>
              <a:t>UNESCO's World Heritage Site </a:t>
            </a:r>
            <a:r>
              <a:rPr lang="en-US" b="1" dirty="0" err="1" smtClean="0"/>
              <a:t>programme</a:t>
            </a:r>
            <a:r>
              <a:rPr lang="en-US" dirty="0" smtClean="0"/>
              <a:t> and </a:t>
            </a:r>
            <a:r>
              <a:rPr lang="en-US" b="1" dirty="0" smtClean="0"/>
              <a:t>World Monuments Fund</a:t>
            </a:r>
            <a:r>
              <a:rPr lang="en-US" dirty="0" smtClean="0"/>
              <a:t>.</a:t>
            </a:r>
          </a:p>
          <a:p>
            <a:pPr>
              <a:buClr>
                <a:schemeClr val="bg2">
                  <a:lumMod val="50000"/>
                </a:schemeClr>
              </a:buClr>
              <a:buFont typeface="Webdings" pitchFamily="18" charset="2"/>
              <a:buChar char="G"/>
            </a:pPr>
            <a:r>
              <a:rPr lang="en-US" dirty="0" smtClean="0"/>
              <a:t>Recently, more and more monuments are being preserved digitally (in 3D models) through </a:t>
            </a:r>
            <a:r>
              <a:rPr lang="en-US" dirty="0" err="1" smtClean="0"/>
              <a:t>organisations</a:t>
            </a:r>
            <a:r>
              <a:rPr lang="en-US" dirty="0" smtClean="0"/>
              <a:t> as </a:t>
            </a:r>
            <a:r>
              <a:rPr lang="en-US" b="1" u="sng" dirty="0" err="1" smtClean="0"/>
              <a:t>CyArk</a:t>
            </a:r>
            <a:r>
              <a:rPr lang="en-US" u="sng" dirty="0" smtClean="0"/>
              <a:t>.</a:t>
            </a:r>
            <a:endParaRPr lang="en-US" dirty="0" smtClean="0"/>
          </a:p>
          <a:p>
            <a:endParaRPr lang="en-US" dirty="0"/>
          </a:p>
        </p:txBody>
      </p:sp>
      <p:sp>
        <p:nvSpPr>
          <p:cNvPr id="3" name="Title 2"/>
          <p:cNvSpPr>
            <a:spLocks noGrp="1"/>
          </p:cNvSpPr>
          <p:nvPr>
            <p:ph type="title"/>
          </p:nvPr>
        </p:nvSpPr>
        <p:spPr/>
        <p:txBody>
          <a:bodyPr>
            <a:normAutofit fontScale="90000"/>
          </a:bodyPr>
          <a:lstStyle/>
          <a:p>
            <a:pPr algn="ctr"/>
            <a:r>
              <a:rPr lang="en-US" b="1" dirty="0" smtClean="0"/>
              <a:t>PROTECTION AND PRESERVATION</a:t>
            </a:r>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Clr>
                <a:schemeClr val="bg2">
                  <a:lumMod val="50000"/>
                </a:schemeClr>
              </a:buClr>
              <a:buFont typeface="Webdings" pitchFamily="18" charset="2"/>
              <a:buChar char="G"/>
            </a:pPr>
            <a:r>
              <a:rPr lang="en-US" dirty="0" smtClean="0"/>
              <a:t> a </a:t>
            </a:r>
            <a:r>
              <a:rPr lang="en-US" b="1" dirty="0" smtClean="0"/>
              <a:t>monument=</a:t>
            </a:r>
            <a:r>
              <a:rPr lang="en-US" dirty="0" smtClean="0"/>
              <a:t>a type of—usually three-dimensional—structure that was explicitly created </a:t>
            </a:r>
            <a:r>
              <a:rPr lang="en-US" b="1" dirty="0" smtClean="0"/>
              <a:t>to commemorate a person or event, </a:t>
            </a:r>
            <a:r>
              <a:rPr lang="en-US" dirty="0" smtClean="0"/>
              <a:t>or which </a:t>
            </a:r>
            <a:r>
              <a:rPr lang="en-US" b="1" dirty="0" smtClean="0"/>
              <a:t>has become relevant to a social group as a part of their remembrance of historic times or cultural heritage, </a:t>
            </a:r>
            <a:r>
              <a:rPr lang="en-US" dirty="0" smtClean="0"/>
              <a:t>due to its artistic, historical, political, technical or architectural importance. </a:t>
            </a:r>
          </a:p>
          <a:p>
            <a:pPr>
              <a:buClr>
                <a:schemeClr val="bg2">
                  <a:lumMod val="50000"/>
                </a:schemeClr>
              </a:buClr>
              <a:buNone/>
            </a:pPr>
            <a:endParaRPr lang="en-US" dirty="0" smtClean="0"/>
          </a:p>
          <a:p>
            <a:pPr>
              <a:buFont typeface="Webdings" pitchFamily="18" charset="2"/>
              <a:buChar char="G"/>
            </a:pPr>
            <a:endParaRPr lang="en-US" dirty="0" smtClean="0"/>
          </a:p>
          <a:p>
            <a:endParaRPr lang="en-US" b="1" dirty="0" smtClean="0"/>
          </a:p>
          <a:p>
            <a:endParaRPr lang="en-US" dirty="0"/>
          </a:p>
        </p:txBody>
      </p:sp>
      <p:sp>
        <p:nvSpPr>
          <p:cNvPr id="2" name="Title 1"/>
          <p:cNvSpPr>
            <a:spLocks noGrp="1"/>
          </p:cNvSpPr>
          <p:nvPr>
            <p:ph type="title"/>
          </p:nvPr>
        </p:nvSpPr>
        <p:spPr/>
        <p:txBody>
          <a:bodyPr/>
          <a:lstStyle/>
          <a:p>
            <a:pPr algn="ctr"/>
            <a:r>
              <a:rPr lang="en-US" b="1" dirty="0" smtClean="0"/>
              <a:t>DEFINITION</a:t>
            </a:r>
            <a:endParaRPr 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Clr>
                <a:schemeClr val="bg2">
                  <a:lumMod val="50000"/>
                </a:schemeClr>
              </a:buClr>
              <a:buFont typeface="Webdings" pitchFamily="18" charset="2"/>
              <a:buChar char="G"/>
            </a:pPr>
            <a:r>
              <a:rPr lang="en-US" dirty="0" smtClean="0"/>
              <a:t>an object</a:t>
            </a:r>
          </a:p>
          <a:p>
            <a:pPr>
              <a:buClr>
                <a:schemeClr val="bg2">
                  <a:lumMod val="50000"/>
                </a:schemeClr>
              </a:buClr>
              <a:buFont typeface="Webdings" pitchFamily="18" charset="2"/>
              <a:buChar char="G"/>
            </a:pPr>
            <a:r>
              <a:rPr lang="en-US" dirty="0" smtClean="0"/>
              <a:t>the conveyed contents </a:t>
            </a:r>
          </a:p>
          <a:p>
            <a:pPr>
              <a:buClr>
                <a:schemeClr val="bg2">
                  <a:lumMod val="50000"/>
                </a:schemeClr>
              </a:buClr>
              <a:buFont typeface="Webdings" pitchFamily="18" charset="2"/>
              <a:buChar char="G"/>
            </a:pPr>
            <a:r>
              <a:rPr lang="en-US" dirty="0" smtClean="0"/>
              <a:t>the impact of these contents</a:t>
            </a:r>
            <a:endParaRPr lang="en-US" dirty="0"/>
          </a:p>
        </p:txBody>
      </p:sp>
      <p:sp>
        <p:nvSpPr>
          <p:cNvPr id="3" name="Title 2"/>
          <p:cNvSpPr>
            <a:spLocks noGrp="1"/>
          </p:cNvSpPr>
          <p:nvPr>
            <p:ph type="title"/>
          </p:nvPr>
        </p:nvSpPr>
        <p:spPr/>
        <p:txBody>
          <a:bodyPr>
            <a:normAutofit fontScale="90000"/>
          </a:bodyPr>
          <a:lstStyle/>
          <a:p>
            <a:pPr algn="ctr"/>
            <a:r>
              <a:rPr lang="en-US" b="1" dirty="0" smtClean="0"/>
              <a:t>ACCEPTANCE OF THE MONUMENTS</a:t>
            </a:r>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Clr>
                <a:schemeClr val="bg2">
                  <a:lumMod val="50000"/>
                </a:schemeClr>
              </a:buClr>
              <a:buFont typeface="Webdings" pitchFamily="18" charset="2"/>
              <a:buChar char="G"/>
            </a:pPr>
            <a:r>
              <a:rPr lang="en-US" dirty="0" smtClean="0"/>
              <a:t> </a:t>
            </a:r>
            <a:r>
              <a:rPr lang="en-US" i="1" dirty="0" err="1" smtClean="0"/>
              <a:t>mnemosynon</a:t>
            </a:r>
            <a:r>
              <a:rPr lang="en-US" i="1" dirty="0" smtClean="0"/>
              <a:t> (Greek)=</a:t>
            </a:r>
            <a:r>
              <a:rPr lang="en-US" dirty="0" smtClean="0"/>
              <a:t>'to remind', 'to advise' or 'to warn‘</a:t>
            </a:r>
          </a:p>
          <a:p>
            <a:pPr>
              <a:buClr>
                <a:schemeClr val="bg2">
                  <a:lumMod val="50000"/>
                </a:schemeClr>
              </a:buClr>
              <a:buFont typeface="Webdings" pitchFamily="18" charset="2"/>
              <a:buChar char="G"/>
            </a:pPr>
            <a:r>
              <a:rPr lang="en-US" dirty="0" smtClean="0"/>
              <a:t> </a:t>
            </a:r>
            <a:r>
              <a:rPr lang="en-US" i="1" dirty="0" err="1" smtClean="0"/>
              <a:t>moneo</a:t>
            </a:r>
            <a:r>
              <a:rPr lang="en-US" dirty="0" smtClean="0"/>
              <a:t>, </a:t>
            </a:r>
            <a:r>
              <a:rPr lang="en-US" i="1" dirty="0" err="1" smtClean="0"/>
              <a:t>monere</a:t>
            </a:r>
            <a:r>
              <a:rPr lang="en-US" i="1" dirty="0" smtClean="0"/>
              <a:t> (Latin) )=</a:t>
            </a:r>
            <a:r>
              <a:rPr lang="en-US" dirty="0" smtClean="0"/>
              <a:t>'to remind', 'to advise' or 'to warn‘ </a:t>
            </a:r>
            <a:endParaRPr lang="en-US" baseline="30000" dirty="0" smtClean="0"/>
          </a:p>
          <a:p>
            <a:pPr>
              <a:buClr>
                <a:schemeClr val="bg2">
                  <a:lumMod val="50000"/>
                </a:schemeClr>
              </a:buClr>
              <a:buFont typeface="Webdings" pitchFamily="18" charset="2"/>
              <a:buChar char="G"/>
            </a:pPr>
            <a:r>
              <a:rPr lang="en-US" dirty="0" smtClean="0"/>
              <a:t> This means that a monument </a:t>
            </a:r>
            <a:r>
              <a:rPr lang="en-US" b="1" dirty="0" smtClean="0"/>
              <a:t>allows us to see the past thus helping us visualize what is to come in the future.</a:t>
            </a:r>
          </a:p>
          <a:p>
            <a:pPr>
              <a:buClr>
                <a:schemeClr val="bg2">
                  <a:lumMod val="50000"/>
                </a:schemeClr>
              </a:buClr>
              <a:buFont typeface="Webdings" pitchFamily="18" charset="2"/>
              <a:buChar char="G"/>
            </a:pPr>
            <a:endParaRPr lang="en-US" dirty="0"/>
          </a:p>
        </p:txBody>
      </p:sp>
      <p:sp>
        <p:nvSpPr>
          <p:cNvPr id="3" name="Title 2"/>
          <p:cNvSpPr>
            <a:spLocks noGrp="1"/>
          </p:cNvSpPr>
          <p:nvPr>
            <p:ph type="title"/>
          </p:nvPr>
        </p:nvSpPr>
        <p:spPr/>
        <p:txBody>
          <a:bodyPr/>
          <a:lstStyle/>
          <a:p>
            <a:pPr algn="ctr"/>
            <a:r>
              <a:rPr b="1" smtClean="0"/>
              <a:t>ETIMOLOGY</a:t>
            </a:r>
            <a:endParaRPr lang="en-US" b="1" dirty="0"/>
          </a:p>
        </p:txBody>
      </p:sp>
      <p:pic>
        <p:nvPicPr>
          <p:cNvPr id="6" name="Picture 5"/>
          <p:cNvPicPr/>
          <p:nvPr/>
        </p:nvPicPr>
        <p:blipFill>
          <a:blip r:embed="rId2"/>
          <a:srcRect l="33788" t="17131" r="34947" b="51177"/>
          <a:stretch>
            <a:fillRect/>
          </a:stretch>
        </p:blipFill>
        <p:spPr bwMode="auto">
          <a:xfrm>
            <a:off x="3352800" y="4343400"/>
            <a:ext cx="2743200" cy="1905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buNone/>
            </a:pPr>
            <a:r>
              <a:rPr lang="en-US" dirty="0" smtClean="0"/>
              <a:t>Monuments are often designed:</a:t>
            </a:r>
          </a:p>
          <a:p>
            <a:pPr>
              <a:buClr>
                <a:schemeClr val="bg2">
                  <a:lumMod val="50000"/>
                </a:schemeClr>
              </a:buClr>
              <a:buFont typeface="Webdings" pitchFamily="18" charset="2"/>
              <a:buChar char="G"/>
            </a:pPr>
            <a:r>
              <a:rPr lang="en-US" b="1" dirty="0" smtClean="0"/>
              <a:t>to improve the appearance of a city or location</a:t>
            </a:r>
            <a:r>
              <a:rPr lang="en-US" dirty="0" smtClean="0"/>
              <a:t>. </a:t>
            </a:r>
          </a:p>
          <a:p>
            <a:pPr lvl="1">
              <a:buClr>
                <a:schemeClr val="bg2">
                  <a:lumMod val="50000"/>
                </a:schemeClr>
              </a:buClr>
              <a:buFont typeface="Webdings" pitchFamily="18" charset="2"/>
              <a:buChar char="G"/>
            </a:pPr>
            <a:r>
              <a:rPr lang="en-US" dirty="0" smtClean="0"/>
              <a:t>Planned cities such as Washington D.C., New Delhi and Brasília are often built around monuments. For example, the Washington Monument's location was conceived by L'Enfant to help organize public space in the city, before it was designed or constructed</a:t>
            </a:r>
          </a:p>
          <a:p>
            <a:pPr lvl="1">
              <a:buClr>
                <a:schemeClr val="bg2">
                  <a:lumMod val="50000"/>
                </a:schemeClr>
              </a:buClr>
              <a:buFont typeface="Webdings" pitchFamily="18" charset="2"/>
              <a:buChar char="G"/>
            </a:pPr>
            <a:r>
              <a:rPr lang="en-US" dirty="0" smtClean="0"/>
              <a:t>Older cities have monuments placed at locations that are already important or are sometimes redesigned to focus on one. </a:t>
            </a:r>
          </a:p>
          <a:p>
            <a:pPr>
              <a:buClr>
                <a:schemeClr val="bg2">
                  <a:lumMod val="50000"/>
                </a:schemeClr>
              </a:buClr>
              <a:buFont typeface="Webdings" pitchFamily="18" charset="2"/>
              <a:buChar char="G"/>
            </a:pPr>
            <a:r>
              <a:rPr lang="en-US" b="1" dirty="0" smtClean="0"/>
              <a:t>to convey historical or political information</a:t>
            </a:r>
            <a:r>
              <a:rPr lang="en-US" dirty="0" smtClean="0"/>
              <a:t>, and they can thus develop an active socio-political potency</a:t>
            </a:r>
          </a:p>
          <a:p>
            <a:pPr>
              <a:buClr>
                <a:schemeClr val="bg2">
                  <a:lumMod val="50000"/>
                </a:schemeClr>
              </a:buClr>
              <a:buFont typeface="Webdings" pitchFamily="18" charset="2"/>
              <a:buChar char="G"/>
            </a:pPr>
            <a:r>
              <a:rPr lang="en-US" b="1" dirty="0" smtClean="0"/>
              <a:t>to reinforce the primacy of contemporary political power </a:t>
            </a:r>
            <a:r>
              <a:rPr lang="en-US" dirty="0" smtClean="0"/>
              <a:t>(e.g. the column of Trajan, the numerous statues of Lenin in the former Soviet Union)</a:t>
            </a:r>
          </a:p>
          <a:p>
            <a:pPr>
              <a:buClr>
                <a:schemeClr val="bg2">
                  <a:lumMod val="50000"/>
                </a:schemeClr>
              </a:buClr>
              <a:buFont typeface="Webdings" pitchFamily="18" charset="2"/>
              <a:buChar char="G"/>
            </a:pPr>
            <a:r>
              <a:rPr lang="en-US" b="1" dirty="0" smtClean="0"/>
              <a:t>to educate the population about important events or figures from the past</a:t>
            </a:r>
            <a:r>
              <a:rPr lang="en-US" dirty="0" smtClean="0"/>
              <a:t>. To fulfill its informative and educative functions a monument needs to be open to the public, which means that its spatial dimension as well as its content can be experienced by the public, and be sustainable. </a:t>
            </a:r>
          </a:p>
          <a:p>
            <a:pPr>
              <a:buClr>
                <a:schemeClr val="bg2">
                  <a:lumMod val="50000"/>
                </a:schemeClr>
              </a:buClr>
              <a:buFont typeface="Webdings" pitchFamily="18" charset="2"/>
              <a:buChar char="G"/>
            </a:pPr>
            <a:r>
              <a:rPr lang="en-US" b="1" dirty="0" smtClean="0"/>
              <a:t>to impress or  awe</a:t>
            </a:r>
            <a:r>
              <a:rPr lang="en-US" dirty="0" smtClean="0"/>
              <a:t>, as Shelley suggested in his famous poem "</a:t>
            </a:r>
            <a:r>
              <a:rPr lang="en-US" dirty="0" err="1" smtClean="0"/>
              <a:t>Ozymandias</a:t>
            </a:r>
            <a:r>
              <a:rPr lang="en-US" dirty="0" smtClean="0"/>
              <a:t>" ("</a:t>
            </a:r>
            <a:r>
              <a:rPr lang="en-US" i="1" dirty="0" smtClean="0"/>
              <a:t>Look on my works, ye Mighty, and despair!</a:t>
            </a:r>
            <a:r>
              <a:rPr lang="en-US" dirty="0" smtClean="0"/>
              <a:t>")</a:t>
            </a:r>
            <a:endParaRPr lang="en-US" dirty="0"/>
          </a:p>
        </p:txBody>
      </p:sp>
      <p:sp>
        <p:nvSpPr>
          <p:cNvPr id="3" name="Title 2"/>
          <p:cNvSpPr>
            <a:spLocks noGrp="1"/>
          </p:cNvSpPr>
          <p:nvPr>
            <p:ph type="title"/>
          </p:nvPr>
        </p:nvSpPr>
        <p:spPr/>
        <p:txBody>
          <a:bodyPr>
            <a:normAutofit fontScale="90000"/>
          </a:bodyPr>
          <a:lstStyle/>
          <a:p>
            <a:pPr algn="ctr"/>
            <a:r>
              <a:rPr b="1" smtClean="0"/>
              <a:t>THE FUNCTIONS OF THE MONUMENTS</a:t>
            </a:r>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buClr>
                <a:schemeClr val="bg2">
                  <a:lumMod val="50000"/>
                </a:schemeClr>
              </a:buClr>
              <a:buFont typeface="Webdings" pitchFamily="18" charset="2"/>
              <a:buChar char="G"/>
            </a:pPr>
            <a:r>
              <a:rPr lang="en-US" dirty="0" smtClean="0"/>
              <a:t>Monuments have been created for thousands of years, and they are often the most durable and famous symbols of ancient civilizations. </a:t>
            </a:r>
          </a:p>
          <a:p>
            <a:pPr>
              <a:buClr>
                <a:schemeClr val="bg2">
                  <a:lumMod val="50000"/>
                </a:schemeClr>
              </a:buClr>
              <a:buFont typeface="Webdings" pitchFamily="18" charset="2"/>
              <a:buChar char="G"/>
            </a:pPr>
            <a:r>
              <a:rPr lang="en-US" dirty="0" smtClean="0"/>
              <a:t>Prehistoric tumuli, dolmens, and similar structures have been created in a large number of prehistoric cultures across the world, and the many forms of monumental tombs of the more wealthy and powerful members of a society are often the source of much of our information and art from those cultures. </a:t>
            </a:r>
          </a:p>
          <a:p>
            <a:pPr>
              <a:buClr>
                <a:schemeClr val="bg2">
                  <a:lumMod val="50000"/>
                </a:schemeClr>
              </a:buClr>
              <a:buFont typeface="Webdings" pitchFamily="18" charset="2"/>
              <a:buChar char="G"/>
            </a:pPr>
            <a:r>
              <a:rPr lang="en-US" dirty="0" smtClean="0"/>
              <a:t>As societies became organized on a larger scale, so monuments so large as to be difficult to destroy like the Egyptian Pyramids, the Greek Parthenon, the Great Wall of China, Indian </a:t>
            </a:r>
            <a:r>
              <a:rPr lang="en-US" dirty="0" err="1" smtClean="0"/>
              <a:t>Taj</a:t>
            </a:r>
            <a:r>
              <a:rPr lang="en-US" dirty="0" smtClean="0"/>
              <a:t> </a:t>
            </a:r>
            <a:r>
              <a:rPr lang="en-US" dirty="0" err="1" smtClean="0"/>
              <a:t>Mahal</a:t>
            </a:r>
            <a:r>
              <a:rPr lang="en-US" dirty="0" smtClean="0"/>
              <a:t> or the </a:t>
            </a:r>
            <a:r>
              <a:rPr lang="en-US" dirty="0" err="1" smtClean="0"/>
              <a:t>Moai</a:t>
            </a:r>
            <a:r>
              <a:rPr lang="en-US" dirty="0" smtClean="0"/>
              <a:t> of Easter Island have become symbols of their civilizations. </a:t>
            </a:r>
          </a:p>
          <a:p>
            <a:pPr>
              <a:buClr>
                <a:schemeClr val="bg2">
                  <a:lumMod val="50000"/>
                </a:schemeClr>
              </a:buClr>
              <a:buFont typeface="Webdings" pitchFamily="18" charset="2"/>
              <a:buChar char="G"/>
            </a:pPr>
            <a:r>
              <a:rPr lang="en-US" dirty="0" smtClean="0"/>
              <a:t>In more recent times, monumental structures such as the Statue of Liberty and Eiffel Tower have become iconic emblems of modern nation-states. </a:t>
            </a:r>
          </a:p>
          <a:p>
            <a:endParaRPr lang="en-US" dirty="0" smtClean="0"/>
          </a:p>
        </p:txBody>
      </p:sp>
      <p:sp>
        <p:nvSpPr>
          <p:cNvPr id="3" name="Title 2"/>
          <p:cNvSpPr>
            <a:spLocks noGrp="1"/>
          </p:cNvSpPr>
          <p:nvPr>
            <p:ph type="title"/>
          </p:nvPr>
        </p:nvSpPr>
        <p:spPr/>
        <p:txBody>
          <a:bodyPr>
            <a:normAutofit fontScale="90000"/>
          </a:bodyPr>
          <a:lstStyle/>
          <a:p>
            <a:pPr algn="ctr"/>
            <a:r>
              <a:rPr lang="en-US" i="1" dirty="0" smtClean="0"/>
              <a:t/>
            </a:r>
            <a:br>
              <a:rPr lang="en-US" i="1" dirty="0" smtClean="0"/>
            </a:br>
            <a:r>
              <a:rPr lang="en-US" b="1" dirty="0" smtClean="0"/>
              <a:t>THE PERIODS/AGES WHEN THE MONUMENTS WERE BUILT</a:t>
            </a:r>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buClr>
                <a:schemeClr val="bg2">
                  <a:lumMod val="50000"/>
                </a:schemeClr>
              </a:buClr>
              <a:buFont typeface="Webdings" pitchFamily="18" charset="2"/>
              <a:buChar char="G"/>
            </a:pPr>
            <a:r>
              <a:rPr lang="en-US" dirty="0" smtClean="0"/>
              <a:t> Certain broad purposes have always been discernible. </a:t>
            </a:r>
          </a:p>
          <a:p>
            <a:pPr>
              <a:buClr>
                <a:schemeClr val="bg2">
                  <a:lumMod val="50000"/>
                </a:schemeClr>
              </a:buClr>
              <a:buFont typeface="Webdings" pitchFamily="18" charset="2"/>
              <a:buChar char="G"/>
            </a:pPr>
            <a:r>
              <a:rPr lang="en-US" dirty="0" smtClean="0"/>
              <a:t> The noblest works—temples, churches, </a:t>
            </a:r>
            <a:r>
              <a:rPr lang="en-US" b="1" dirty="0" smtClean="0"/>
              <a:t>mosques—celebrate the mysteries of religion and provide assembly places where gods can be propitiated or where the multitudes can be instructed in interpretations of belief and can participate in symbolic rituals. </a:t>
            </a:r>
          </a:p>
          <a:p>
            <a:pPr>
              <a:buClr>
                <a:schemeClr val="bg2">
                  <a:lumMod val="50000"/>
                </a:schemeClr>
              </a:buClr>
              <a:buFont typeface="Webdings" pitchFamily="18" charset="2"/>
              <a:buChar char="G"/>
            </a:pPr>
            <a:r>
              <a:rPr lang="en-US" dirty="0" smtClean="0"/>
              <a:t>Another important purpose has been </a:t>
            </a:r>
            <a:r>
              <a:rPr lang="en-US" b="1" dirty="0" smtClean="0"/>
              <a:t>to provide physical security</a:t>
            </a:r>
            <a:r>
              <a:rPr lang="en-US" dirty="0" smtClean="0"/>
              <a:t>: many of the world’s most permanent structures were built with defense in mind.</a:t>
            </a:r>
          </a:p>
          <a:p>
            <a:pPr>
              <a:buClr>
                <a:schemeClr val="bg2">
                  <a:lumMod val="50000"/>
                </a:schemeClr>
              </a:buClr>
              <a:buFont typeface="Webdings" pitchFamily="18" charset="2"/>
              <a:buChar char="G"/>
            </a:pPr>
            <a:r>
              <a:rPr lang="en-US" dirty="0" smtClean="0"/>
              <a:t>Kings and emperors insisted on palaces </a:t>
            </a:r>
            <a:r>
              <a:rPr lang="en-US" b="1" dirty="0" smtClean="0"/>
              <a:t>proclaiming power and wealth, that serve as status symbols.</a:t>
            </a:r>
          </a:p>
          <a:p>
            <a:pPr>
              <a:buClr>
                <a:schemeClr val="bg2">
                  <a:lumMod val="50000"/>
                </a:schemeClr>
              </a:buClr>
              <a:buFont typeface="Webdings" pitchFamily="18" charset="2"/>
              <a:buChar char="G"/>
            </a:pPr>
            <a:r>
              <a:rPr lang="en-US" dirty="0" smtClean="0"/>
              <a:t>People of privilege have always been the best clients of designers, artists, and artisans, and in their projects the best work of a given period is often represented. Today large corporations, governments, and universities play the role of patron in a less personal way.</a:t>
            </a:r>
          </a:p>
          <a:p>
            <a:pPr>
              <a:buClr>
                <a:schemeClr val="bg2">
                  <a:lumMod val="50000"/>
                </a:schemeClr>
              </a:buClr>
              <a:buFont typeface="Webdings" pitchFamily="18" charset="2"/>
              <a:buChar char="G"/>
            </a:pPr>
            <a:endParaRPr lang="en-US" dirty="0" smtClean="0"/>
          </a:p>
          <a:p>
            <a:pPr>
              <a:buClr>
                <a:schemeClr val="bg2">
                  <a:lumMod val="50000"/>
                </a:schemeClr>
              </a:buClr>
              <a:buFont typeface="Webdings" pitchFamily="18" charset="2"/>
              <a:buChar char="G"/>
            </a:pPr>
            <a:endParaRPr lang="en-US" b="1" dirty="0" smtClean="0"/>
          </a:p>
        </p:txBody>
      </p:sp>
      <p:sp>
        <p:nvSpPr>
          <p:cNvPr id="2" name="Title 1"/>
          <p:cNvSpPr>
            <a:spLocks noGrp="1"/>
          </p:cNvSpPr>
          <p:nvPr>
            <p:ph type="title"/>
          </p:nvPr>
        </p:nvSpPr>
        <p:spPr/>
        <p:txBody>
          <a:bodyPr>
            <a:normAutofit fontScale="90000"/>
          </a:bodyPr>
          <a:lstStyle/>
          <a:p>
            <a:pPr algn="ctr"/>
            <a:r>
              <a:rPr lang="en-US" b="1" dirty="0" smtClean="0"/>
              <a:t>THE PURPOSES FOR WHICH MONUMENTS ARE BUILT</a:t>
            </a:r>
            <a:endParaRPr lang="en-US" b="1"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593</TotalTime>
  <Words>629</Words>
  <Application>Microsoft Office PowerPoint</Application>
  <PresentationFormat>On-screen Show (4:3)</PresentationFormat>
  <Paragraphs>148</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Paper</vt:lpstr>
      <vt:lpstr>Slide 1</vt:lpstr>
      <vt:lpstr>BRAINSTORMING</vt:lpstr>
      <vt:lpstr>Slide 3</vt:lpstr>
      <vt:lpstr>DEFINITION</vt:lpstr>
      <vt:lpstr>ACCEPTANCE OF THE MONUMENTS</vt:lpstr>
      <vt:lpstr>ETIMOLOGY</vt:lpstr>
      <vt:lpstr>THE FUNCTIONS OF THE MONUMENTS</vt:lpstr>
      <vt:lpstr> THE PERIODS/AGES WHEN THE MONUMENTS WERE BUILT</vt:lpstr>
      <vt:lpstr>THE PURPOSES FOR WHICH MONUMENTS ARE BUILT</vt:lpstr>
      <vt:lpstr>RELIGIOUS MONUMENTS</vt:lpstr>
      <vt:lpstr>RELIGIOUS MONUMENTS</vt:lpstr>
      <vt:lpstr>RELIGIOUS MONUMENTS</vt:lpstr>
      <vt:lpstr>RELIGIOUS MONUMENTS</vt:lpstr>
      <vt:lpstr>FUNERARY MONUMENTS</vt:lpstr>
      <vt:lpstr>FUNERARY MONUMENTS</vt:lpstr>
      <vt:lpstr>FUNERARY MONUMENTS</vt:lpstr>
      <vt:lpstr>FUNERARY MONUMENTS</vt:lpstr>
      <vt:lpstr>FUNERARY MONUMENTS</vt:lpstr>
      <vt:lpstr>DEFENDING MONUMENTS</vt:lpstr>
      <vt:lpstr>COMEMORATIVE MONUMENTS</vt:lpstr>
      <vt:lpstr>COMEMORATIVE MONUMENTS</vt:lpstr>
      <vt:lpstr>COMEMORATIVE MONUMENTS</vt:lpstr>
      <vt:lpstr>COMEMORATIVE MONUMENTS</vt:lpstr>
      <vt:lpstr>COMEMORATIVE MONUMENTS</vt:lpstr>
      <vt:lpstr>STATUES</vt:lpstr>
      <vt:lpstr>PALACES</vt:lpstr>
      <vt:lpstr>FOUNTAINS</vt:lpstr>
      <vt:lpstr>MONUMENTS MATERIALS</vt:lpstr>
      <vt:lpstr>MONUMENTS MATERIALS</vt:lpstr>
      <vt:lpstr>MONUMENTS MATERIALS</vt:lpstr>
      <vt:lpstr>MONUMENTS MATERIALS</vt:lpstr>
      <vt:lpstr>MONUMENTS MATERIALS</vt:lpstr>
      <vt:lpstr>PROTECTION AND PRESERVATION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raluca</dc:creator>
  <cp:lastModifiedBy>ralu</cp:lastModifiedBy>
  <cp:revision>51</cp:revision>
  <dcterms:created xsi:type="dcterms:W3CDTF">2006-08-16T00:00:00Z</dcterms:created>
  <dcterms:modified xsi:type="dcterms:W3CDTF">2019-11-20T20:51:32Z</dcterms:modified>
</cp:coreProperties>
</file>