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Amatic SC" panose="020B0604020202020204" charset="-79"/>
      <p:regular r:id="rId34"/>
      <p:bold r:id="rId35"/>
    </p:embeddedFont>
    <p:embeddedFont>
      <p:font typeface="Source Code Pro"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8" y="4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90c73a49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90c73a49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90c73a49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90c73a49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90c73a490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90c73a490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90c73a490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90c73a49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90c73a49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90c73a49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90c73a49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90c73a49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90c73a490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90c73a490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90c73a49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90c73a49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90c73a49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90c73a49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90c73a490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90c73a49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3a0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90c73a490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90c73a490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0c73a490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90c73a490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90c73a490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90c73a490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90c73a490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90c73a49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90c73a490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90c73a490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90c73a490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90c73a490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90c73a490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90c73a49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90c73a490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90c73a490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90c73a490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90c73a490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90c73a490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90c73a49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c6f73a04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c6f73a04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90c73a49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90c73a49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90c73a49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90c73a49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90c73a49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90c73a49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90c73a49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90c73a49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90c73a49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90c73a49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90c73a49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90c73a49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CJdT6QcSbQ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4gIhRkCcD4U"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visuwords.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learningapps.org/watch?v=pdr3q7qq21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f5KmRZyR-9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2541925" y="0"/>
            <a:ext cx="6602100" cy="34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Migration &amp; Culture</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400"/>
          </a:p>
        </p:txBody>
      </p:sp>
      <p:pic>
        <p:nvPicPr>
          <p:cNvPr id="58" name="Google Shape;58;p13"/>
          <p:cNvPicPr preferRelativeResize="0"/>
          <p:nvPr/>
        </p:nvPicPr>
        <p:blipFill>
          <a:blip r:embed="rId3">
            <a:alphaModFix/>
          </a:blip>
          <a:stretch>
            <a:fillRect/>
          </a:stretch>
        </p:blipFill>
        <p:spPr>
          <a:xfrm>
            <a:off x="0" y="0"/>
            <a:ext cx="2541925" cy="3453354"/>
          </a:xfrm>
          <a:prstGeom prst="rect">
            <a:avLst/>
          </a:prstGeom>
          <a:noFill/>
          <a:ln>
            <a:noFill/>
          </a:ln>
        </p:spPr>
      </p:pic>
      <p:pic>
        <p:nvPicPr>
          <p:cNvPr id="1026" name="Picture 2" descr="https://twinspace.etwinning.net/files/collabspace/1/21/721/73721/images/c5f3f5aa_opt.jpg">
            <a:extLst>
              <a:ext uri="{FF2B5EF4-FFF2-40B4-BE49-F238E27FC236}">
                <a16:creationId xmlns:a16="http://schemas.microsoft.com/office/drawing/2014/main" id="{FB94D613-E816-4E44-9688-15B4D09F8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4955" y="4527176"/>
            <a:ext cx="1379045" cy="612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2"/>
          <p:cNvPicPr preferRelativeResize="0"/>
          <p:nvPr/>
        </p:nvPicPr>
        <p:blipFill>
          <a:blip r:embed="rId3">
            <a:alphaModFix/>
          </a:blip>
          <a:stretch>
            <a:fillRect/>
          </a:stretch>
        </p:blipFill>
        <p:spPr>
          <a:xfrm>
            <a:off x="0" y="0"/>
            <a:ext cx="4571999" cy="5143501"/>
          </a:xfrm>
          <a:prstGeom prst="rect">
            <a:avLst/>
          </a:prstGeom>
          <a:noFill/>
          <a:ln>
            <a:noFill/>
          </a:ln>
        </p:spPr>
      </p:pic>
      <p:sp>
        <p:nvSpPr>
          <p:cNvPr id="111" name="Google Shape;111;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de">
                <a:solidFill>
                  <a:schemeClr val="dk2"/>
                </a:solidFill>
              </a:rPr>
              <a:t>Of the 7.7 billion people who populate the world, more than 200 million live outside their country of birth.</a:t>
            </a:r>
            <a:endParaRPr>
              <a:solidFill>
                <a:schemeClr val="dk2"/>
              </a:solidFill>
            </a:endParaRPr>
          </a:p>
          <a:p>
            <a:pPr marL="0" lvl="0" indent="0" algn="l" rtl="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4.2 What is Migration?</a:t>
            </a:r>
            <a:endParaRPr/>
          </a:p>
        </p:txBody>
      </p:sp>
      <p:sp>
        <p:nvSpPr>
          <p:cNvPr id="117" name="Google Shape;117;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673100" lvl="0" indent="0" algn="l" rtl="0">
              <a:spcBef>
                <a:spcPts val="0"/>
              </a:spcBef>
              <a:spcAft>
                <a:spcPts val="0"/>
              </a:spcAft>
              <a:buNone/>
            </a:pPr>
            <a:r>
              <a:rPr lang="de"/>
              <a:t>A People move to a city or region close to their home region because it is nicer there.</a:t>
            </a:r>
            <a:endParaRPr/>
          </a:p>
          <a:p>
            <a:pPr marL="673100" lvl="0" indent="0" algn="l" rtl="0">
              <a:spcBef>
                <a:spcPts val="0"/>
              </a:spcBef>
              <a:spcAft>
                <a:spcPts val="0"/>
              </a:spcAft>
              <a:buNone/>
            </a:pPr>
            <a:endParaRPr/>
          </a:p>
          <a:p>
            <a:pPr marL="673100" lvl="0" indent="0" algn="l" rtl="0">
              <a:spcBef>
                <a:spcPts val="0"/>
              </a:spcBef>
              <a:spcAft>
                <a:spcPts val="0"/>
              </a:spcAft>
              <a:buNone/>
            </a:pPr>
            <a:r>
              <a:rPr lang="de"/>
              <a:t>B People commute every week or every month to another country or region for a better job, better salary or better working conditions.</a:t>
            </a:r>
            <a:endParaRPr/>
          </a:p>
          <a:p>
            <a:pPr marL="673100" lvl="0" indent="0" algn="l" rtl="0">
              <a:spcBef>
                <a:spcPts val="0"/>
              </a:spcBef>
              <a:spcAft>
                <a:spcPts val="0"/>
              </a:spcAft>
              <a:buNone/>
            </a:pPr>
            <a:endParaRPr/>
          </a:p>
          <a:p>
            <a:pPr marL="673100" lvl="0" indent="0" algn="l" rtl="0">
              <a:spcBef>
                <a:spcPts val="0"/>
              </a:spcBef>
              <a:spcAft>
                <a:spcPts val="0"/>
              </a:spcAft>
              <a:buNone/>
            </a:pPr>
            <a:r>
              <a:rPr lang="de"/>
              <a:t>C People move to another country or distant region to settle there permanently or temporarily</a:t>
            </a:r>
            <a:endParaRPr sz="1200" b="1" u="sng">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4.3 The History of Migration </a:t>
            </a:r>
            <a:endParaRPr/>
          </a:p>
        </p:txBody>
      </p:sp>
      <p:sp>
        <p:nvSpPr>
          <p:cNvPr id="123" name="Google Shape;123;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1 Since when do people migrate? </a:t>
            </a:r>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4.3 The History of Migration </a:t>
            </a:r>
            <a:endParaRPr/>
          </a:p>
        </p:txBody>
      </p:sp>
      <p:sp>
        <p:nvSpPr>
          <p:cNvPr id="129" name="Google Shape;129;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1 Since when do people migrate?</a:t>
            </a:r>
            <a:endParaRPr/>
          </a:p>
          <a:p>
            <a:pPr marL="0" lvl="0" indent="0" algn="l" rtl="0">
              <a:spcBef>
                <a:spcPts val="1600"/>
              </a:spcBef>
              <a:spcAft>
                <a:spcPts val="0"/>
              </a:spcAft>
              <a:buNone/>
            </a:pPr>
            <a:r>
              <a:rPr lang="de"/>
              <a:t>2 Watch video 1 about human migration and complete the timeline on learningapps. </a:t>
            </a: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3"/>
        <p:cNvGrpSpPr/>
        <p:nvPr/>
      </p:nvGrpSpPr>
      <p:grpSpPr>
        <a:xfrm>
          <a:off x="0" y="0"/>
          <a:ext cx="0" cy="0"/>
          <a:chOff x="0" y="0"/>
          <a:chExt cx="0" cy="0"/>
        </a:xfrm>
      </p:grpSpPr>
      <p:pic>
        <p:nvPicPr>
          <p:cNvPr id="134" name="Google Shape;134;p26" descr="It's tough to know what happened on Earth thousands of years before anyone started writing anything down. But thanks to the amazing work of anthropologists and paleontologists like those working on National Geographic's Genographic Project, we can begin to piece together the story of our ancestors. Here's how early humans spread from East Africa all around the world. &#10;&#10;Science Insider tells you all you need to know about science: space, medicine, biotech, physiology, and more. &#10;&#10;Subscribe to our channel and visit us at: http://www.businessinsider.com/science&#10;Science Insider on Facebook: https://www.facebook.com/BusinessInsiderScience/&#10;Science Insider on Instagram: https://www.instagram.com/science_insider/&#10;Business Insider on Twitter: https://twitter.com/businessinsider&#10;Tech Insider on Twitter: https://twitter.com/techinsider" title="Map Shows How Humans Migrated Across The Globe">
            <a:hlinkClick r:id="rId3"/>
          </p:cNvPr>
          <p:cNvPicPr preferRelativeResize="0"/>
          <p:nvPr/>
        </p:nvPicPr>
        <p:blipFill>
          <a:blip r:embed="rId4">
            <a:alphaModFix/>
          </a:blip>
          <a:stretch>
            <a:fillRect/>
          </a:stretch>
        </p:blipFill>
        <p:spPr>
          <a:xfrm>
            <a:off x="1312425" y="33500"/>
            <a:ext cx="6768667" cy="507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7"/>
          <p:cNvPicPr preferRelativeResize="0"/>
          <p:nvPr/>
        </p:nvPicPr>
        <p:blipFill>
          <a:blip r:embed="rId3">
            <a:alphaModFix/>
          </a:blip>
          <a:stretch>
            <a:fillRect/>
          </a:stretch>
        </p:blipFill>
        <p:spPr>
          <a:xfrm>
            <a:off x="0" y="2519"/>
            <a:ext cx="9144001" cy="51409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4.3 The History of Migration </a:t>
            </a:r>
            <a:endParaRPr/>
          </a:p>
        </p:txBody>
      </p:sp>
      <p:sp>
        <p:nvSpPr>
          <p:cNvPr id="145" name="Google Shape;145;p2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1 Since when do people migrate?</a:t>
            </a:r>
            <a:endParaRPr/>
          </a:p>
          <a:p>
            <a:pPr marL="0" lvl="0" indent="0" algn="l" rtl="0">
              <a:spcBef>
                <a:spcPts val="1600"/>
              </a:spcBef>
              <a:spcAft>
                <a:spcPts val="0"/>
              </a:spcAft>
              <a:buNone/>
            </a:pPr>
            <a:r>
              <a:rPr lang="de"/>
              <a:t>2 Watch video 1 about human migration and complete the timeline on learningapps.</a:t>
            </a:r>
            <a:endParaRPr/>
          </a:p>
          <a:p>
            <a:pPr marL="0" lvl="0" indent="0" algn="l" rtl="0">
              <a:spcBef>
                <a:spcPts val="1600"/>
              </a:spcBef>
              <a:spcAft>
                <a:spcPts val="0"/>
              </a:spcAft>
              <a:buNone/>
            </a:pPr>
            <a:r>
              <a:rPr lang="de"/>
              <a:t>3 Watch video 2 about human migration and complete the text with the given words in italics. </a:t>
            </a:r>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9"/>
        <p:cNvGrpSpPr/>
        <p:nvPr/>
      </p:nvGrpSpPr>
      <p:grpSpPr>
        <a:xfrm>
          <a:off x="0" y="0"/>
          <a:ext cx="0" cy="0"/>
          <a:chOff x="0" y="0"/>
          <a:chExt cx="0" cy="0"/>
        </a:xfrm>
      </p:grpSpPr>
      <p:pic>
        <p:nvPicPr>
          <p:cNvPr id="150" name="Google Shape;150;p29" descr="This animation distils hundreds of years of culture into just five minutes. A team of historians and scientists wanted to map cultural mobility, so they tracked the births and deaths of notable individuals like David, King of Israel, and Leonardo da Vinci, from 600 BC to the present day. Using them as a proxy for skills and ideas, their map reveals intellectual hotspots and tracks how empires rise and crumble&#10;&#10;The information comes from Freebase, a Google-owned database of well-known people and places, and other catalogues of notable individuals.  The visualization was created by Maximilian Schich (University of Texas at Dallas) and Mauro Martino (IBM).&#10;&#10;Read Nature's news story: http://www.nature.com/news/1.15650&#10;&#10;Find the research paper in Science: http://www.sciencemag.org/lookup/doi/10.1126/science.1240064" title="Charting culture">
            <a:hlinkClick r:id="rId3"/>
          </p:cNvPr>
          <p:cNvPicPr preferRelativeResize="0"/>
          <p:nvPr/>
        </p:nvPicPr>
        <p:blipFill>
          <a:blip r:embed="rId4">
            <a:alphaModFix/>
          </a:blip>
          <a:stretch>
            <a:fillRect/>
          </a:stretch>
        </p:blipFill>
        <p:spPr>
          <a:xfrm>
            <a:off x="1181962" y="29225"/>
            <a:ext cx="6780076" cy="5085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4.3 The History of Migration </a:t>
            </a:r>
            <a:endParaRPr/>
          </a:p>
        </p:txBody>
      </p:sp>
      <p:sp>
        <p:nvSpPr>
          <p:cNvPr id="156" name="Google Shape;156;p3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1 Since when do people migrate?</a:t>
            </a:r>
            <a:endParaRPr/>
          </a:p>
          <a:p>
            <a:pPr marL="0" lvl="0" indent="0" algn="l" rtl="0">
              <a:spcBef>
                <a:spcPts val="1600"/>
              </a:spcBef>
              <a:spcAft>
                <a:spcPts val="0"/>
              </a:spcAft>
              <a:buNone/>
            </a:pPr>
            <a:r>
              <a:rPr lang="de"/>
              <a:t>2 Watch video 1 about human migration and complete the timeline on learningapps.</a:t>
            </a:r>
            <a:endParaRPr/>
          </a:p>
          <a:p>
            <a:pPr marL="0" lvl="0" indent="0" algn="l" rtl="0">
              <a:spcBef>
                <a:spcPts val="1600"/>
              </a:spcBef>
              <a:spcAft>
                <a:spcPts val="0"/>
              </a:spcAft>
              <a:buNone/>
            </a:pPr>
            <a:r>
              <a:rPr lang="de"/>
              <a:t>3 Watch video 2 about human migration and complete the text with the given words in italics.</a:t>
            </a:r>
            <a:endParaRPr/>
          </a:p>
          <a:p>
            <a:pPr marL="0" lvl="0" indent="0" algn="l" rtl="0">
              <a:spcBef>
                <a:spcPts val="1600"/>
              </a:spcBef>
              <a:spcAft>
                <a:spcPts val="0"/>
              </a:spcAft>
              <a:buNone/>
            </a:pPr>
            <a:r>
              <a:rPr lang="de"/>
              <a:t>4 Since when do people migrate? </a:t>
            </a:r>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4.4 Why do people migrate? Push and Pull factors </a:t>
            </a:r>
            <a:endParaRPr/>
          </a:p>
        </p:txBody>
      </p:sp>
      <p:sp>
        <p:nvSpPr>
          <p:cNvPr id="162" name="Google Shape;162;p3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What words do you associate with the word ‘push’?			</a:t>
            </a:r>
            <a:endParaRPr/>
          </a:p>
          <a:p>
            <a:pPr marL="0" lvl="0" indent="0" algn="l" rtl="0">
              <a:spcBef>
                <a:spcPts val="1600"/>
              </a:spcBef>
              <a:spcAft>
                <a:spcPts val="0"/>
              </a:spcAft>
              <a:buNone/>
            </a:pPr>
            <a:r>
              <a:rPr lang="de"/>
              <a:t>What words do you associate with ‘pull’?</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de"/>
              <a:t>Not clear, yet? Go to </a:t>
            </a:r>
            <a:r>
              <a:rPr lang="de" u="sng">
                <a:solidFill>
                  <a:schemeClr val="hlink"/>
                </a:solidFill>
                <a:hlinkClick r:id="rId3"/>
              </a:rPr>
              <a:t>https://visuwords.com/</a:t>
            </a:r>
            <a:r>
              <a:rPr lang="de"/>
              <a:t> and type in the words ‘push’ and ‘pull’.</a:t>
            </a:r>
            <a:endParaRPr/>
          </a:p>
        </p:txBody>
      </p:sp>
      <p:cxnSp>
        <p:nvCxnSpPr>
          <p:cNvPr id="163" name="Google Shape;163;p31"/>
          <p:cNvCxnSpPr/>
          <p:nvPr/>
        </p:nvCxnSpPr>
        <p:spPr>
          <a:xfrm>
            <a:off x="382025" y="3770975"/>
            <a:ext cx="8219700" cy="369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1</a:t>
            </a:r>
            <a:endParaRPr/>
          </a:p>
          <a:p>
            <a:pPr marL="0" lvl="0" indent="0" algn="ctr" rtl="0">
              <a:spcBef>
                <a:spcPts val="0"/>
              </a:spcBef>
              <a:spcAft>
                <a:spcPts val="0"/>
              </a:spcAft>
              <a:buNone/>
            </a:pPr>
            <a:r>
              <a:rPr lang="de"/>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4.5 Who migrates, where from and where to?</a:t>
            </a:r>
            <a:endParaRPr/>
          </a:p>
        </p:txBody>
      </p:sp>
      <p:pic>
        <p:nvPicPr>
          <p:cNvPr id="169" name="Google Shape;169;p32"/>
          <p:cNvPicPr preferRelativeResize="0"/>
          <p:nvPr/>
        </p:nvPicPr>
        <p:blipFill>
          <a:blip r:embed="rId3">
            <a:alphaModFix/>
          </a:blip>
          <a:stretch>
            <a:fillRect/>
          </a:stretch>
        </p:blipFill>
        <p:spPr>
          <a:xfrm>
            <a:off x="1218915" y="1385852"/>
            <a:ext cx="6706175" cy="3247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4.5 Why do people migrate? Push and Pull factors </a:t>
            </a:r>
            <a:endParaRPr/>
          </a:p>
        </p:txBody>
      </p:sp>
      <p:sp>
        <p:nvSpPr>
          <p:cNvPr id="175" name="Google Shape;175;p33"/>
          <p:cNvSpPr txBox="1">
            <a:spLocks noGrp="1"/>
          </p:cNvSpPr>
          <p:nvPr>
            <p:ph type="body" idx="1"/>
          </p:nvPr>
        </p:nvSpPr>
        <p:spPr>
          <a:xfrm>
            <a:off x="311700" y="1228675"/>
            <a:ext cx="8520600" cy="368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Are these statements true or false?</a:t>
            </a:r>
            <a:endParaRPr/>
          </a:p>
          <a:p>
            <a:pPr marL="0" lvl="0" indent="0" algn="l" rtl="0">
              <a:spcBef>
                <a:spcPts val="1600"/>
              </a:spcBef>
              <a:spcAft>
                <a:spcPts val="0"/>
              </a:spcAft>
              <a:buNone/>
            </a:pPr>
            <a:r>
              <a:rPr lang="de"/>
              <a:t>1. The main movement of population is from developing countries to developed countries.</a:t>
            </a:r>
            <a:endParaRPr/>
          </a:p>
          <a:p>
            <a:pPr marL="0" lvl="0" indent="0" algn="l" rtl="0">
              <a:spcBef>
                <a:spcPts val="1600"/>
              </a:spcBef>
              <a:spcAft>
                <a:spcPts val="0"/>
              </a:spcAft>
              <a:buNone/>
            </a:pPr>
            <a:r>
              <a:rPr lang="de"/>
              <a:t>2. There are 4 million foreign born residents in Germany.</a:t>
            </a:r>
            <a:endParaRPr/>
          </a:p>
          <a:p>
            <a:pPr marL="0" lvl="0" indent="0" algn="l" rtl="0">
              <a:spcBef>
                <a:spcPts val="1600"/>
              </a:spcBef>
              <a:spcAft>
                <a:spcPts val="0"/>
              </a:spcAft>
              <a:buNone/>
            </a:pPr>
            <a:r>
              <a:rPr lang="de"/>
              <a:t>3. Most OECD* countries have a foreign population of between 5% and 15%.</a:t>
            </a:r>
            <a:endParaRPr/>
          </a:p>
          <a:p>
            <a:pPr marL="0" lvl="0" indent="0" algn="l" rtl="0">
              <a:spcBef>
                <a:spcPts val="1600"/>
              </a:spcBef>
              <a:spcAft>
                <a:spcPts val="0"/>
              </a:spcAft>
              <a:buNone/>
            </a:pPr>
            <a:r>
              <a:rPr lang="de"/>
              <a:t>4. Many countries in the north would be unable to function without a large population of foreign workers.</a:t>
            </a:r>
            <a:endParaRPr/>
          </a:p>
          <a:p>
            <a:pPr marL="0" lvl="0" indent="0" algn="l" rtl="0">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4.5 Why do people migrate? Push and Pull factors </a:t>
            </a:r>
            <a:endParaRPr/>
          </a:p>
        </p:txBody>
      </p:sp>
      <p:sp>
        <p:nvSpPr>
          <p:cNvPr id="181" name="Google Shape;181;p34"/>
          <p:cNvSpPr txBox="1">
            <a:spLocks noGrp="1"/>
          </p:cNvSpPr>
          <p:nvPr>
            <p:ph type="body" idx="1"/>
          </p:nvPr>
        </p:nvSpPr>
        <p:spPr>
          <a:xfrm>
            <a:off x="311700" y="1228675"/>
            <a:ext cx="8520600" cy="368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Are these statements true or false?</a:t>
            </a:r>
            <a:endParaRPr/>
          </a:p>
          <a:p>
            <a:pPr marL="0" lvl="0" indent="0" algn="l" rtl="0">
              <a:spcBef>
                <a:spcPts val="1600"/>
              </a:spcBef>
              <a:spcAft>
                <a:spcPts val="0"/>
              </a:spcAft>
              <a:buNone/>
            </a:pPr>
            <a:r>
              <a:rPr lang="de"/>
              <a:t>1. The main movement of population is from developing countries to developed countries. </a:t>
            </a:r>
            <a:endParaRPr/>
          </a:p>
          <a:p>
            <a:pPr marL="0" lvl="0" indent="0" algn="l" rtl="0">
              <a:spcBef>
                <a:spcPts val="1600"/>
              </a:spcBef>
              <a:spcAft>
                <a:spcPts val="0"/>
              </a:spcAft>
              <a:buNone/>
            </a:pPr>
            <a:r>
              <a:rPr lang="de"/>
              <a:t>2. There are 4 million foreign born residents in Germany.</a:t>
            </a:r>
            <a:endParaRPr/>
          </a:p>
          <a:p>
            <a:pPr marL="0" lvl="0" indent="0" algn="l" rtl="0">
              <a:spcBef>
                <a:spcPts val="1600"/>
              </a:spcBef>
              <a:spcAft>
                <a:spcPts val="0"/>
              </a:spcAft>
              <a:buNone/>
            </a:pPr>
            <a:r>
              <a:rPr lang="de"/>
              <a:t>3. Most OECD* countries have a foreign population of between 5% and 15%.</a:t>
            </a:r>
            <a:endParaRPr/>
          </a:p>
          <a:p>
            <a:pPr marL="0" lvl="0" indent="0" algn="l" rtl="0">
              <a:spcBef>
                <a:spcPts val="1600"/>
              </a:spcBef>
              <a:spcAft>
                <a:spcPts val="0"/>
              </a:spcAft>
              <a:buNone/>
            </a:pPr>
            <a:r>
              <a:rPr lang="de"/>
              <a:t>4. Many countries in the north would be unable to function without a large population of foreign workers.</a:t>
            </a:r>
            <a:endParaRPr/>
          </a:p>
          <a:p>
            <a:pPr marL="0" lvl="0" indent="0" algn="l" rtl="0">
              <a:spcBef>
                <a:spcPts val="1600"/>
              </a:spcBef>
              <a:spcAft>
                <a:spcPts val="1600"/>
              </a:spcAft>
              <a:buNone/>
            </a:pPr>
            <a:endParaRPr/>
          </a:p>
        </p:txBody>
      </p:sp>
      <p:sp>
        <p:nvSpPr>
          <p:cNvPr id="182" name="Google Shape;182;p34"/>
          <p:cNvSpPr/>
          <p:nvPr/>
        </p:nvSpPr>
        <p:spPr>
          <a:xfrm>
            <a:off x="7985600" y="1799225"/>
            <a:ext cx="505200" cy="4683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 name="Google Shape;183;p34"/>
          <p:cNvCxnSpPr/>
          <p:nvPr/>
        </p:nvCxnSpPr>
        <p:spPr>
          <a:xfrm>
            <a:off x="369725" y="2809750"/>
            <a:ext cx="7850100" cy="12300"/>
          </a:xfrm>
          <a:prstGeom prst="straightConnector1">
            <a:avLst/>
          </a:prstGeom>
          <a:noFill/>
          <a:ln w="9525" cap="flat" cmpd="sng">
            <a:solidFill>
              <a:schemeClr val="dk2"/>
            </a:solidFill>
            <a:prstDash val="solid"/>
            <a:round/>
            <a:headEnd type="none" w="med" len="med"/>
            <a:tailEnd type="none" w="med" len="med"/>
          </a:ln>
        </p:spPr>
      </p:cxnSp>
      <p:sp>
        <p:nvSpPr>
          <p:cNvPr id="184" name="Google Shape;184;p34"/>
          <p:cNvSpPr/>
          <p:nvPr/>
        </p:nvSpPr>
        <p:spPr>
          <a:xfrm>
            <a:off x="2037900" y="3455100"/>
            <a:ext cx="505200" cy="4683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4"/>
          <p:cNvSpPr/>
          <p:nvPr/>
        </p:nvSpPr>
        <p:spPr>
          <a:xfrm>
            <a:off x="6922525" y="4272975"/>
            <a:ext cx="505200" cy="4683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5</a:t>
            </a:r>
            <a:endParaRPr/>
          </a:p>
          <a:p>
            <a:pPr marL="0" lvl="0" indent="0" algn="ctr" rtl="0">
              <a:spcBef>
                <a:spcPts val="0"/>
              </a:spcBef>
              <a:spcAft>
                <a:spcPts val="0"/>
              </a:spcAft>
              <a:buNone/>
            </a:pPr>
            <a:r>
              <a:rPr lang="de"/>
              <a:t>migration &amp; culture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title" idx="4294967295"/>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5.1 vocabulary</a:t>
            </a:r>
            <a:endParaRPr/>
          </a:p>
        </p:txBody>
      </p:sp>
      <p:sp>
        <p:nvSpPr>
          <p:cNvPr id="196" name="Google Shape;196;p36"/>
          <p:cNvSpPr txBox="1">
            <a:spLocks noGrp="1"/>
          </p:cNvSpPr>
          <p:nvPr>
            <p:ph type="body" idx="4294967295"/>
          </p:nvPr>
        </p:nvSpPr>
        <p:spPr>
          <a:xfrm>
            <a:off x="311700" y="1228675"/>
            <a:ext cx="3999900" cy="3855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a:t>cultural identity</a:t>
            </a:r>
            <a:endParaRPr/>
          </a:p>
          <a:p>
            <a:pPr marL="0" lvl="0" indent="0" algn="l" rtl="0">
              <a:lnSpc>
                <a:spcPct val="115000"/>
              </a:lnSpc>
              <a:spcBef>
                <a:spcPts val="1600"/>
              </a:spcBef>
              <a:spcAft>
                <a:spcPts val="0"/>
              </a:spcAft>
              <a:buNone/>
            </a:pPr>
            <a:endParaRPr/>
          </a:p>
          <a:p>
            <a:pPr marL="0" lvl="0" indent="0" algn="l" rtl="0">
              <a:lnSpc>
                <a:spcPct val="115000"/>
              </a:lnSpc>
              <a:spcBef>
                <a:spcPts val="1600"/>
              </a:spcBef>
              <a:spcAft>
                <a:spcPts val="0"/>
              </a:spcAft>
              <a:buNone/>
            </a:pPr>
            <a:endParaRPr/>
          </a:p>
          <a:p>
            <a:pPr marL="0" lvl="0" indent="0" algn="l" rtl="0">
              <a:lnSpc>
                <a:spcPct val="115000"/>
              </a:lnSpc>
              <a:spcBef>
                <a:spcPts val="1600"/>
              </a:spcBef>
              <a:spcAft>
                <a:spcPts val="0"/>
              </a:spcAft>
              <a:buNone/>
            </a:pPr>
            <a:r>
              <a:rPr lang="de"/>
              <a:t>cultural stereotype</a:t>
            </a:r>
            <a:endParaRPr/>
          </a:p>
          <a:p>
            <a:pPr marL="0" lvl="0" indent="0" algn="l" rtl="0">
              <a:lnSpc>
                <a:spcPct val="115000"/>
              </a:lnSpc>
              <a:spcBef>
                <a:spcPts val="1600"/>
              </a:spcBef>
              <a:spcAft>
                <a:spcPts val="0"/>
              </a:spcAft>
              <a:buNone/>
            </a:pPr>
            <a:endParaRPr/>
          </a:p>
          <a:p>
            <a:pPr marL="0" lvl="0" indent="0" algn="l" rtl="0">
              <a:lnSpc>
                <a:spcPct val="115000"/>
              </a:lnSpc>
              <a:spcBef>
                <a:spcPts val="1600"/>
              </a:spcBef>
              <a:spcAft>
                <a:spcPts val="0"/>
              </a:spcAft>
              <a:buNone/>
            </a:pPr>
            <a:endParaRPr/>
          </a:p>
          <a:p>
            <a:pPr marL="0" lvl="0" indent="0" algn="l" rtl="0">
              <a:lnSpc>
                <a:spcPct val="115000"/>
              </a:lnSpc>
              <a:spcBef>
                <a:spcPts val="1600"/>
              </a:spcBef>
              <a:spcAft>
                <a:spcPts val="1600"/>
              </a:spcAft>
              <a:buNone/>
            </a:pPr>
            <a:r>
              <a:rPr lang="de"/>
              <a:t>culture shock</a:t>
            </a:r>
            <a:endParaRPr/>
          </a:p>
        </p:txBody>
      </p:sp>
      <p:sp>
        <p:nvSpPr>
          <p:cNvPr id="197" name="Google Shape;197;p36"/>
          <p:cNvSpPr txBox="1">
            <a:spLocks noGrp="1"/>
          </p:cNvSpPr>
          <p:nvPr>
            <p:ph type="body" idx="4294967295"/>
          </p:nvPr>
        </p:nvSpPr>
        <p:spPr>
          <a:xfrm>
            <a:off x="4832400" y="1228675"/>
            <a:ext cx="3999900" cy="391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a:t>is defined by nationality, ethnic group, language, culture, traditions and education</a:t>
            </a:r>
            <a:endParaRPr/>
          </a:p>
          <a:p>
            <a:pPr marL="0" lvl="0" indent="0" algn="l" rtl="0">
              <a:lnSpc>
                <a:spcPct val="115000"/>
              </a:lnSpc>
              <a:spcBef>
                <a:spcPts val="1600"/>
              </a:spcBef>
              <a:spcAft>
                <a:spcPts val="0"/>
              </a:spcAft>
              <a:buNone/>
            </a:pPr>
            <a:r>
              <a:rPr lang="de"/>
              <a:t>label someone based on who they are, where they are from, ethnic group, language etc.</a:t>
            </a:r>
            <a:endParaRPr/>
          </a:p>
          <a:p>
            <a:pPr marL="0" lvl="0" indent="0" algn="l" rtl="0">
              <a:lnSpc>
                <a:spcPct val="115000"/>
              </a:lnSpc>
              <a:spcBef>
                <a:spcPts val="1600"/>
              </a:spcBef>
              <a:spcAft>
                <a:spcPts val="1600"/>
              </a:spcAft>
              <a:buNone/>
            </a:pPr>
            <a:r>
              <a:rPr lang="de"/>
              <a:t>the realization that another culture is very different from yours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7"/>
          <p:cNvSpPr txBox="1">
            <a:spLocks noGrp="1"/>
          </p:cNvSpPr>
          <p:nvPr>
            <p:ph type="title" idx="4294967295"/>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5.2 Greetings around the world</a:t>
            </a:r>
            <a:endParaRPr/>
          </a:p>
        </p:txBody>
      </p:sp>
      <p:sp>
        <p:nvSpPr>
          <p:cNvPr id="203" name="Google Shape;203;p37"/>
          <p:cNvSpPr txBox="1">
            <a:spLocks noGrp="1"/>
          </p:cNvSpPr>
          <p:nvPr>
            <p:ph type="body" idx="4294967295"/>
          </p:nvPr>
        </p:nvSpPr>
        <p:spPr>
          <a:xfrm>
            <a:off x="311700" y="1228675"/>
            <a:ext cx="3999900" cy="3855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de"/>
              <a:t>Look at the students greeting each other. Some greeting gestures will probably seem strange to you ...</a:t>
            </a:r>
            <a:endParaRPr/>
          </a:p>
        </p:txBody>
      </p:sp>
      <p:sp>
        <p:nvSpPr>
          <p:cNvPr id="204" name="Google Shape;204;p37"/>
          <p:cNvSpPr txBox="1">
            <a:spLocks noGrp="1"/>
          </p:cNvSpPr>
          <p:nvPr>
            <p:ph type="body" idx="4294967295"/>
          </p:nvPr>
        </p:nvSpPr>
        <p:spPr>
          <a:xfrm>
            <a:off x="4832400" y="1228675"/>
            <a:ext cx="3999900" cy="391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title" idx="4294967295"/>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5.2 Greetings around the world</a:t>
            </a:r>
            <a:endParaRPr/>
          </a:p>
        </p:txBody>
      </p:sp>
      <p:sp>
        <p:nvSpPr>
          <p:cNvPr id="210" name="Google Shape;210;p38"/>
          <p:cNvSpPr txBox="1">
            <a:spLocks noGrp="1"/>
          </p:cNvSpPr>
          <p:nvPr>
            <p:ph type="body" idx="4294967295"/>
          </p:nvPr>
        </p:nvSpPr>
        <p:spPr>
          <a:xfrm>
            <a:off x="311700" y="1228675"/>
            <a:ext cx="3999900" cy="3855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de"/>
              <a:t>Look at the students greeting each other. Some greeting gestures will probably seem strange to you ...</a:t>
            </a:r>
            <a:endParaRPr/>
          </a:p>
        </p:txBody>
      </p:sp>
      <p:sp>
        <p:nvSpPr>
          <p:cNvPr id="211" name="Google Shape;211;p38"/>
          <p:cNvSpPr txBox="1">
            <a:spLocks noGrp="1"/>
          </p:cNvSpPr>
          <p:nvPr>
            <p:ph type="body" idx="4294967295"/>
          </p:nvPr>
        </p:nvSpPr>
        <p:spPr>
          <a:xfrm>
            <a:off x="4832400" y="1228675"/>
            <a:ext cx="3999900" cy="391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a:t>1.	Which greetings were nice, which were unpleasant? Give reasons.</a:t>
            </a:r>
            <a:endParaRPr/>
          </a:p>
          <a:p>
            <a:pPr marL="0" lvl="0" indent="0" algn="l" rtl="0">
              <a:lnSpc>
                <a:spcPct val="115000"/>
              </a:lnSpc>
              <a:spcBef>
                <a:spcPts val="1600"/>
              </a:spcBef>
              <a:spcAft>
                <a:spcPts val="0"/>
              </a:spcAft>
              <a:buNone/>
            </a:pPr>
            <a:r>
              <a:rPr lang="de"/>
              <a:t>2.	Could there be misunderstandings? Why?</a:t>
            </a:r>
            <a:endParaRPr/>
          </a:p>
          <a:p>
            <a:pPr marL="0" lvl="0" indent="0" algn="l" rtl="0">
              <a:lnSpc>
                <a:spcPct val="115000"/>
              </a:lnSpc>
              <a:spcBef>
                <a:spcPts val="1600"/>
              </a:spcBef>
              <a:spcAft>
                <a:spcPts val="0"/>
              </a:spcAft>
              <a:buNone/>
            </a:pPr>
            <a:r>
              <a:rPr lang="de"/>
              <a:t>3.	Why is it important to know about the correct greetings when you meet someone with a different cultural background?</a:t>
            </a:r>
            <a:endParaRPr/>
          </a:p>
          <a:p>
            <a:pPr marL="0" lvl="0" indent="0" algn="l" rtl="0">
              <a:lnSpc>
                <a:spcPct val="115000"/>
              </a:lnSpc>
              <a:spcBef>
                <a:spcPts val="160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idx="4294967295"/>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5.3 Culture (Shock) - Example</a:t>
            </a:r>
            <a:endParaRPr/>
          </a:p>
        </p:txBody>
      </p:sp>
      <p:sp>
        <p:nvSpPr>
          <p:cNvPr id="217" name="Google Shape;217;p39"/>
          <p:cNvSpPr txBox="1">
            <a:spLocks noGrp="1"/>
          </p:cNvSpPr>
          <p:nvPr>
            <p:ph type="body" idx="4294967295"/>
          </p:nvPr>
        </p:nvSpPr>
        <p:spPr>
          <a:xfrm>
            <a:off x="311700" y="1228675"/>
            <a:ext cx="3999900" cy="3855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de"/>
              <a:t>Part of our cultural identity is also how we usually behave in certain situations and what is acceptable to us.</a:t>
            </a:r>
            <a:endParaRPr/>
          </a:p>
        </p:txBody>
      </p:sp>
      <p:sp>
        <p:nvSpPr>
          <p:cNvPr id="218" name="Google Shape;218;p39"/>
          <p:cNvSpPr txBox="1">
            <a:spLocks noGrp="1"/>
          </p:cNvSpPr>
          <p:nvPr>
            <p:ph type="body" idx="4294967295"/>
          </p:nvPr>
        </p:nvSpPr>
        <p:spPr>
          <a:xfrm>
            <a:off x="4832400" y="1228675"/>
            <a:ext cx="3999900" cy="391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a:t>Behaving “normally” can be cultural shocking for other people!</a:t>
            </a:r>
            <a:endParaRPr/>
          </a:p>
          <a:p>
            <a:pPr marL="0" lvl="0" indent="0" algn="l" rtl="0">
              <a:lnSpc>
                <a:spcPct val="115000"/>
              </a:lnSpc>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idx="4294967295"/>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5.4 Cultural identity - Similarities &amp; Differences</a:t>
            </a:r>
            <a:endParaRPr/>
          </a:p>
        </p:txBody>
      </p:sp>
      <p:sp>
        <p:nvSpPr>
          <p:cNvPr id="224" name="Google Shape;224;p40"/>
          <p:cNvSpPr txBox="1">
            <a:spLocks noGrp="1"/>
          </p:cNvSpPr>
          <p:nvPr>
            <p:ph type="body" idx="4294967295"/>
          </p:nvPr>
        </p:nvSpPr>
        <p:spPr>
          <a:xfrm>
            <a:off x="311700" y="1228675"/>
            <a:ext cx="3999900" cy="3855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
              <a:t>Remember the aspects of cultural identity (language, traditions, …)!</a:t>
            </a:r>
            <a:endParaRPr/>
          </a:p>
          <a:p>
            <a:pPr marL="0" lvl="0" indent="0" algn="l" rtl="0">
              <a:lnSpc>
                <a:spcPct val="115000"/>
              </a:lnSpc>
              <a:spcBef>
                <a:spcPts val="1600"/>
              </a:spcBef>
              <a:spcAft>
                <a:spcPts val="0"/>
              </a:spcAft>
              <a:buNone/>
            </a:pPr>
            <a:endParaRPr/>
          </a:p>
          <a:p>
            <a:pPr marL="0" lvl="0" indent="0" algn="l" rtl="0">
              <a:lnSpc>
                <a:spcPct val="115000"/>
              </a:lnSpc>
              <a:spcBef>
                <a:spcPts val="1600"/>
              </a:spcBef>
              <a:spcAft>
                <a:spcPts val="0"/>
              </a:spcAft>
              <a:buNone/>
            </a:pPr>
            <a:r>
              <a:rPr lang="de"/>
              <a:t>Think about what you have in common and what is different.</a:t>
            </a:r>
            <a:endParaRPr/>
          </a:p>
          <a:p>
            <a:pPr marL="0" lvl="0" indent="0" algn="l" rtl="0">
              <a:lnSpc>
                <a:spcPct val="115000"/>
              </a:lnSpc>
              <a:spcBef>
                <a:spcPts val="1600"/>
              </a:spcBef>
              <a:spcAft>
                <a:spcPts val="1600"/>
              </a:spcAft>
              <a:buNone/>
            </a:pPr>
            <a:endParaRPr/>
          </a:p>
        </p:txBody>
      </p:sp>
      <p:sp>
        <p:nvSpPr>
          <p:cNvPr id="225" name="Google Shape;225;p40"/>
          <p:cNvSpPr txBox="1">
            <a:spLocks noGrp="1"/>
          </p:cNvSpPr>
          <p:nvPr>
            <p:ph type="body" idx="4294967295"/>
          </p:nvPr>
        </p:nvSpPr>
        <p:spPr>
          <a:xfrm>
            <a:off x="4832400" y="1228675"/>
            <a:ext cx="3999900" cy="391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Create spidergrams that show similarities and differences within your group. Use colours!</a:t>
            </a:r>
            <a:endParaRPr/>
          </a:p>
          <a:p>
            <a:pPr marL="0" lvl="0" indent="0" algn="l" rtl="0">
              <a:lnSpc>
                <a:spcPct val="115000"/>
              </a:lnSpc>
              <a:spcBef>
                <a:spcPts val="1600"/>
              </a:spcBef>
              <a:spcAft>
                <a:spcPts val="0"/>
              </a:spcAft>
              <a:buNone/>
            </a:pPr>
            <a:endParaRPr/>
          </a:p>
          <a:p>
            <a:pPr marL="0" lvl="0" indent="0" algn="l" rtl="0">
              <a:lnSpc>
                <a:spcPct val="115000"/>
              </a:lnSpc>
              <a:spcBef>
                <a:spcPts val="1600"/>
              </a:spcBef>
              <a:spcAft>
                <a:spcPts val="0"/>
              </a:spcAft>
              <a:buNone/>
            </a:pPr>
            <a:endParaRPr/>
          </a:p>
          <a:p>
            <a:pPr marL="0" lvl="0" indent="0" algn="l" rtl="0">
              <a:lnSpc>
                <a:spcPct val="115000"/>
              </a:lnSpc>
              <a:spcBef>
                <a:spcPts val="1600"/>
              </a:spcBef>
              <a:spcAft>
                <a:spcPts val="0"/>
              </a:spcAft>
              <a:buNone/>
            </a:pPr>
            <a:endParaRPr/>
          </a:p>
          <a:p>
            <a:pPr marL="0" lvl="0" indent="0" algn="l" rtl="0">
              <a:lnSpc>
                <a:spcPct val="115000"/>
              </a:lnSpc>
              <a:spcBef>
                <a:spcPts val="160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6 Meet the Somalis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“Almanya - Welcome to Germany”</a:t>
            </a:r>
            <a:endParaRPr/>
          </a:p>
        </p:txBody>
      </p:sp>
      <p:sp>
        <p:nvSpPr>
          <p:cNvPr id="69" name="Google Shape;69;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Watch a scene from the movie.</a:t>
            </a:r>
            <a:endParaRPr/>
          </a:p>
          <a:p>
            <a:pPr marL="0" lvl="0" indent="0" algn="l" rtl="0">
              <a:spcBef>
                <a:spcPts val="1600"/>
              </a:spcBef>
              <a:spcAft>
                <a:spcPts val="0"/>
              </a:spcAft>
              <a:buNone/>
            </a:pPr>
            <a:r>
              <a:rPr lang="de"/>
              <a:t>What do you think is the story behind the scene?</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6 Meet the Somalis</a:t>
            </a:r>
            <a:endParaRPr/>
          </a:p>
        </p:txBody>
      </p:sp>
      <p:sp>
        <p:nvSpPr>
          <p:cNvPr id="236" name="Google Shape;236;p4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Choose </a:t>
            </a:r>
            <a:r>
              <a:rPr lang="de" u="sng"/>
              <a:t>one</a:t>
            </a:r>
            <a:r>
              <a:rPr lang="de"/>
              <a:t> migrant from Somalia. Look at and read the comic.</a:t>
            </a:r>
            <a:endParaRPr/>
          </a:p>
          <a:p>
            <a:pPr marL="0" lvl="0" indent="0" algn="l" rtl="0">
              <a:spcBef>
                <a:spcPts val="1600"/>
              </a:spcBef>
              <a:spcAft>
                <a:spcPts val="0"/>
              </a:spcAft>
              <a:buNone/>
            </a:pPr>
            <a:r>
              <a:rPr lang="de"/>
              <a:t>Create a profile of the person.</a:t>
            </a:r>
            <a:endParaRPr/>
          </a:p>
          <a:p>
            <a:pPr marL="0" lvl="0" indent="0" algn="l" rtl="0">
              <a:spcBef>
                <a:spcPts val="1600"/>
              </a:spcBef>
              <a:spcAft>
                <a:spcPts val="0"/>
              </a:spcAft>
              <a:buNone/>
            </a:pPr>
            <a:r>
              <a:rPr lang="de"/>
              <a:t>Talk about him or her (Who, Where now, reasons to leave / to come, difficulties, culture shock situations, family, problems with who? adapted? …) </a:t>
            </a:r>
            <a:endParaRPr/>
          </a:p>
          <a:p>
            <a:pPr marL="0" lvl="0" indent="0" algn="l" rtl="0">
              <a:spcBef>
                <a:spcPts val="160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265500" y="1081400"/>
            <a:ext cx="4045200" cy="199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a:t>Thanks a lot!</a:t>
            </a:r>
            <a:endParaRPr/>
          </a:p>
        </p:txBody>
      </p:sp>
      <p:pic>
        <p:nvPicPr>
          <p:cNvPr id="242" name="Google Shape;242;p43"/>
          <p:cNvPicPr preferRelativeResize="0"/>
          <p:nvPr/>
        </p:nvPicPr>
        <p:blipFill>
          <a:blip r:embed="rId3">
            <a:alphaModFix/>
          </a:blip>
          <a:stretch>
            <a:fillRect/>
          </a:stretch>
        </p:blipFill>
        <p:spPr>
          <a:xfrm>
            <a:off x="4572000" y="1193450"/>
            <a:ext cx="4572000" cy="30441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sz="4800"/>
              <a:t>Use the letters of the word “migration”</a:t>
            </a:r>
            <a:endParaRPr sz="4800"/>
          </a:p>
        </p:txBody>
      </p:sp>
      <p:sp>
        <p:nvSpPr>
          <p:cNvPr id="75" name="Google Shape;75;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example:</a:t>
            </a:r>
            <a:endParaRPr/>
          </a:p>
          <a:p>
            <a:pPr marL="0" lvl="0" indent="0" algn="l" rtl="0">
              <a:spcBef>
                <a:spcPts val="1600"/>
              </a:spcBef>
              <a:spcAft>
                <a:spcPts val="0"/>
              </a:spcAft>
              <a:buNone/>
            </a:pPr>
            <a:r>
              <a:rPr lang="de" b="1"/>
              <a:t>W</a:t>
            </a:r>
            <a:r>
              <a:rPr lang="de"/>
              <a:t> ide</a:t>
            </a:r>
            <a:endParaRPr/>
          </a:p>
          <a:p>
            <a:pPr marL="0" lvl="0" indent="0" algn="l" rtl="0">
              <a:spcBef>
                <a:spcPts val="1600"/>
              </a:spcBef>
              <a:spcAft>
                <a:spcPts val="0"/>
              </a:spcAft>
              <a:buNone/>
            </a:pPr>
            <a:r>
              <a:rPr lang="de" b="1"/>
              <a:t>O </a:t>
            </a:r>
            <a:r>
              <a:rPr lang="de"/>
              <a:t>ceans</a:t>
            </a:r>
            <a:endParaRPr/>
          </a:p>
          <a:p>
            <a:pPr marL="0" lvl="0" indent="0" algn="l" rtl="0">
              <a:spcBef>
                <a:spcPts val="1600"/>
              </a:spcBef>
              <a:spcAft>
                <a:spcPts val="0"/>
              </a:spcAft>
              <a:buNone/>
            </a:pPr>
            <a:r>
              <a:rPr lang="de" b="1"/>
              <a:t>R </a:t>
            </a:r>
            <a:r>
              <a:rPr lang="de"/>
              <a:t>estless</a:t>
            </a:r>
            <a:endParaRPr/>
          </a:p>
          <a:p>
            <a:pPr marL="0" lvl="0" indent="0" algn="l" rtl="0">
              <a:spcBef>
                <a:spcPts val="1600"/>
              </a:spcBef>
              <a:spcAft>
                <a:spcPts val="0"/>
              </a:spcAft>
              <a:buNone/>
            </a:pPr>
            <a:r>
              <a:rPr lang="de" b="1"/>
              <a:t>L </a:t>
            </a:r>
            <a:r>
              <a:rPr lang="de"/>
              <a:t>andscapes</a:t>
            </a:r>
            <a:endParaRPr/>
          </a:p>
          <a:p>
            <a:pPr marL="0" lvl="0" indent="0" algn="l" rtl="0">
              <a:spcBef>
                <a:spcPts val="1600"/>
              </a:spcBef>
              <a:spcAft>
                <a:spcPts val="1600"/>
              </a:spcAft>
              <a:buNone/>
            </a:pPr>
            <a:r>
              <a:rPr lang="de" b="1"/>
              <a:t>D </a:t>
            </a:r>
            <a:r>
              <a:rPr lang="de"/>
              <a:t>ifferences</a:t>
            </a:r>
            <a:endParaRPr/>
          </a:p>
        </p:txBody>
      </p:sp>
      <p:sp>
        <p:nvSpPr>
          <p:cNvPr id="76" name="Google Shape;76;p16"/>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to create an </a:t>
            </a:r>
            <a:r>
              <a:rPr lang="de" b="1"/>
              <a:t>acrostic</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2 </a:t>
            </a:r>
            <a:endParaRPr/>
          </a:p>
          <a:p>
            <a:pPr marL="0" lvl="0" indent="0" algn="ctr" rtl="0">
              <a:spcBef>
                <a:spcPts val="0"/>
              </a:spcBef>
              <a:spcAft>
                <a:spcPts val="0"/>
              </a:spcAft>
              <a:buNone/>
            </a:pPr>
            <a:r>
              <a:rPr lang="de"/>
              <a:t>Vocabulary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p:nvPr/>
        </p:nvSpPr>
        <p:spPr>
          <a:xfrm>
            <a:off x="3327325" y="123235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87" name="Google Shape;87;p18"/>
          <p:cNvPicPr preferRelativeResize="0"/>
          <p:nvPr/>
        </p:nvPicPr>
        <p:blipFill>
          <a:blip r:embed="rId3">
            <a:alphaModFix/>
          </a:blip>
          <a:stretch>
            <a:fillRect/>
          </a:stretch>
        </p:blipFill>
        <p:spPr>
          <a:xfrm>
            <a:off x="4278475" y="509825"/>
            <a:ext cx="2048850" cy="2568594"/>
          </a:xfrm>
          <a:prstGeom prst="rect">
            <a:avLst/>
          </a:prstGeom>
          <a:noFill/>
          <a:ln>
            <a:noFill/>
          </a:ln>
        </p:spPr>
      </p:pic>
      <p:sp>
        <p:nvSpPr>
          <p:cNvPr id="88" name="Google Shape;88;p18"/>
          <p:cNvSpPr txBox="1"/>
          <p:nvPr/>
        </p:nvSpPr>
        <p:spPr>
          <a:xfrm>
            <a:off x="2279850" y="2040500"/>
            <a:ext cx="4510500" cy="113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 sz="3600" u="sng">
                <a:solidFill>
                  <a:schemeClr val="hlink"/>
                </a:solidFill>
                <a:latin typeface="Source Code Pro"/>
                <a:ea typeface="Source Code Pro"/>
                <a:cs typeface="Source Code Pro"/>
                <a:sym typeface="Source Code Pro"/>
                <a:hlinkClick r:id="rId4"/>
              </a:rPr>
              <a:t>hangman</a:t>
            </a:r>
            <a:endParaRPr sz="3600">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3</a:t>
            </a:r>
            <a:endParaRPr/>
          </a:p>
          <a:p>
            <a:pPr marL="0" lvl="0" indent="0" algn="ctr" rtl="0">
              <a:spcBef>
                <a:spcPts val="0"/>
              </a:spcBef>
              <a:spcAft>
                <a:spcPts val="0"/>
              </a:spcAft>
              <a:buNone/>
            </a:pPr>
            <a:r>
              <a:rPr lang="de"/>
              <a:t>the Interviews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559875"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4</a:t>
            </a:r>
            <a:endParaRPr/>
          </a:p>
          <a:p>
            <a:pPr marL="0" lvl="0" indent="0" algn="ctr" rtl="0">
              <a:spcBef>
                <a:spcPts val="0"/>
              </a:spcBef>
              <a:spcAft>
                <a:spcPts val="0"/>
              </a:spcAft>
              <a:buNone/>
            </a:pPr>
            <a:r>
              <a:rPr lang="de"/>
              <a:t>Migration</a:t>
            </a:r>
            <a:endParaRPr/>
          </a:p>
        </p:txBody>
      </p:sp>
      <p:sp>
        <p:nvSpPr>
          <p:cNvPr id="99" name="Google Shape;99;p20"/>
          <p:cNvSpPr txBox="1">
            <a:spLocks noGrp="1"/>
          </p:cNvSpPr>
          <p:nvPr>
            <p:ph type="title"/>
          </p:nvPr>
        </p:nvSpPr>
        <p:spPr>
          <a:xfrm>
            <a:off x="4643450" y="802500"/>
            <a:ext cx="3538500" cy="3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sz="3000"/>
              <a:t>4.1 Intro - Migration Blues</a:t>
            </a:r>
            <a:endParaRPr sz="3000"/>
          </a:p>
          <a:p>
            <a:pPr marL="0" lvl="0" indent="0" algn="l" rtl="0">
              <a:spcBef>
                <a:spcPts val="0"/>
              </a:spcBef>
              <a:spcAft>
                <a:spcPts val="0"/>
              </a:spcAft>
              <a:buNone/>
            </a:pPr>
            <a:r>
              <a:rPr lang="de" sz="3000"/>
              <a:t>4.2 What is Migration?</a:t>
            </a:r>
            <a:endParaRPr sz="3000"/>
          </a:p>
          <a:p>
            <a:pPr marL="0" lvl="0" indent="0" algn="l" rtl="0">
              <a:spcBef>
                <a:spcPts val="0"/>
              </a:spcBef>
              <a:spcAft>
                <a:spcPts val="0"/>
              </a:spcAft>
              <a:buNone/>
            </a:pPr>
            <a:r>
              <a:rPr lang="de" sz="3000"/>
              <a:t>4.3 History</a:t>
            </a:r>
            <a:endParaRPr sz="3000"/>
          </a:p>
          <a:p>
            <a:pPr marL="0" lvl="0" indent="0" algn="l" rtl="0">
              <a:spcBef>
                <a:spcPts val="0"/>
              </a:spcBef>
              <a:spcAft>
                <a:spcPts val="0"/>
              </a:spcAft>
              <a:buNone/>
            </a:pPr>
            <a:r>
              <a:rPr lang="de" sz="3000"/>
              <a:t>4.4 Push and Pull factors</a:t>
            </a:r>
            <a:endParaRPr sz="3000"/>
          </a:p>
          <a:p>
            <a:pPr marL="0" lvl="0" indent="0" algn="l" rtl="0">
              <a:spcBef>
                <a:spcPts val="0"/>
              </a:spcBef>
              <a:spcAft>
                <a:spcPts val="0"/>
              </a:spcAft>
              <a:buNone/>
            </a:pPr>
            <a:r>
              <a:rPr lang="de" sz="3000"/>
              <a:t>4.5 Who, where from, where to</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0" y="722225"/>
            <a:ext cx="1873200" cy="394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sz="2000"/>
              <a:t>4.1 migration blues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de" sz="2000"/>
              <a:t>1 What does the singer Eric Bibb think about migration?</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de" sz="2000"/>
              <a:t>2 Which is the point that you agree with the most? Why?</a:t>
            </a:r>
            <a:endParaRPr sz="2000"/>
          </a:p>
        </p:txBody>
      </p:sp>
      <p:pic>
        <p:nvPicPr>
          <p:cNvPr id="105" name="Google Shape;105;p21" descr="Eric Bibb is one of the most respected blues singer/songwriters of our time. His music is always reverent, keeping one foot in the blues and folk storytelling traditions.&#10;&#10;“Whether you’re looking at a former sharecropper, hitchhiking from Clarksdale to Chicago in 1923, or an orphan from Aleppo, in a boat full of refugees in 2016 – it’s migration blues,” Eric says about his new release, titled Migration Blues.&#10;&#10;Mainly composed of new tunes, Migration Blues also includes covers of Bob Dylan’s “Masters of War” and Woody Guthrie’s “This Land Is Your Land.” An arrangement of the traditional “Mornin’ Train,” closes the opus.&#10;&#10;This album features a trio comprised of Eric and two stellar guests: JJ Milteau (harmonica) and Michael Jerome Browne (guitar, fiddle, banjo…) and, occasionally, a few more classy performers.&#10;&#10;Eric Bibb’s career spans five decades, 37 albums, countless radio &amp; TV shows and non-stop tours, making him one of the leading bluesmen of his generation." title="Eric Bibb introduces Migration Blues (2017 release)">
            <a:hlinkClick r:id="rId3"/>
          </p:cNvPr>
          <p:cNvPicPr preferRelativeResize="0"/>
          <p:nvPr/>
        </p:nvPicPr>
        <p:blipFill>
          <a:blip r:embed="rId4">
            <a:alphaModFix/>
          </a:blip>
          <a:stretch>
            <a:fillRect/>
          </a:stretch>
        </p:blipFill>
        <p:spPr>
          <a:xfrm>
            <a:off x="2198075" y="722227"/>
            <a:ext cx="5257625" cy="394320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Bildschirmpräsentation (16:9)</PresentationFormat>
  <Paragraphs>109</Paragraphs>
  <Slides>31</Slides>
  <Notes>31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Source Code Pro</vt:lpstr>
      <vt:lpstr>Amatic SC</vt:lpstr>
      <vt:lpstr>Arial</vt:lpstr>
      <vt:lpstr>Beach Day</vt:lpstr>
      <vt:lpstr>Migration &amp; Culture</vt:lpstr>
      <vt:lpstr>1 Introduction</vt:lpstr>
      <vt:lpstr>“Almanya - Welcome to Germany”</vt:lpstr>
      <vt:lpstr>Use the letters of the word “migration”</vt:lpstr>
      <vt:lpstr>2  Vocabulary</vt:lpstr>
      <vt:lpstr>PowerPoint-Präsentation</vt:lpstr>
      <vt:lpstr>3 the Interviews</vt:lpstr>
      <vt:lpstr>4 Migration</vt:lpstr>
      <vt:lpstr>4.1 migration blues  1 What does the singer Eric Bibb think about migration?  2 Which is the point that you agree with the most? Why?</vt:lpstr>
      <vt:lpstr>PowerPoint-Präsentation</vt:lpstr>
      <vt:lpstr>4.2 What is Migration?</vt:lpstr>
      <vt:lpstr>4.3 The History of Migration </vt:lpstr>
      <vt:lpstr>4.3 The History of Migration </vt:lpstr>
      <vt:lpstr>PowerPoint-Präsentation</vt:lpstr>
      <vt:lpstr>PowerPoint-Präsentation</vt:lpstr>
      <vt:lpstr>4.3 The History of Migration </vt:lpstr>
      <vt:lpstr>PowerPoint-Präsentation</vt:lpstr>
      <vt:lpstr>4.3 The History of Migration </vt:lpstr>
      <vt:lpstr>4.4 Why do people migrate? Push and Pull factors </vt:lpstr>
      <vt:lpstr>4.5 Who migrates, where from and where to?</vt:lpstr>
      <vt:lpstr>4.5 Why do people migrate? Push and Pull factors </vt:lpstr>
      <vt:lpstr>4.5 Why do people migrate? Push and Pull factors </vt:lpstr>
      <vt:lpstr>5 migration &amp; culture</vt:lpstr>
      <vt:lpstr>5.1 vocabulary</vt:lpstr>
      <vt:lpstr>5.2 Greetings around the world</vt:lpstr>
      <vt:lpstr>5.2 Greetings around the world</vt:lpstr>
      <vt:lpstr>5.3 Culture (Shock) - Example</vt:lpstr>
      <vt:lpstr>5.4 Cultural identity - Similarities &amp; Differences</vt:lpstr>
      <vt:lpstr>6 Meet the Somalis</vt:lpstr>
      <vt:lpstr>6 Meet the Somalis</vt:lpstr>
      <vt:lpstr>Thanks a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&amp; Culture</dc:title>
  <cp:lastModifiedBy>zehn</cp:lastModifiedBy>
  <cp:revision>1</cp:revision>
  <dcterms:modified xsi:type="dcterms:W3CDTF">2019-09-27T08:11:02Z</dcterms:modified>
</cp:coreProperties>
</file>