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matic SC" panose="020B0604020202020204" charset="-79"/>
      <p:regular r:id="rId23"/>
      <p:bold r:id="rId24"/>
    </p:embeddedFont>
    <p:embeddedFont>
      <p:font typeface="Comic Sans MS" panose="030F0702030302020204" pitchFamily="66" charset="0"/>
      <p:regular r:id="rId25"/>
      <p:bold r:id="rId26"/>
      <p:italic r:id="rId27"/>
      <p:boldItalic r:id="rId28"/>
    </p:embeddedFont>
    <p:embeddedFont>
      <p:font typeface="Source Code Pr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8"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61eaeeae4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61eaeeae4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61eaeeae4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61eaeeae4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61eaeeae4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61eaeeae4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61eaeeae4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61eaeeae4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61eaeeae4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61eaeeae4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61eaeeae4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61eaeeae4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61eaeeae4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61eaeeae4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61eaeeae4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61eaeeae4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61eaeeae4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61eaeeae4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61eaeeae4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61eaeeae4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61eaeea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61eaeea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241e86e28483f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241e86e28483f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61eaeeae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61eaeeae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61eaeeae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61eaeea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61eaeeae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61eaeeae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948f5904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948f5904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61eaeeae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61eaeeae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61eaeeae4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61eaeeae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61eaeeae4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61eaeeae4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VV7qDVulxk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B88OOlQ3s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JLKdlCSTns8" TargetMode="External"/><Relationship Id="rId3" Type="http://schemas.openxmlformats.org/officeDocument/2006/relationships/hyperlink" Target="https://www.youtube.com/watch?v=LIXdWUkHA3w" TargetMode="External"/><Relationship Id="rId7" Type="http://schemas.openxmlformats.org/officeDocument/2006/relationships/hyperlink" Target="https://www.youtube.com/watch?v=Y3jTsVF928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U_6NRddULq4" TargetMode="External"/><Relationship Id="rId11" Type="http://schemas.openxmlformats.org/officeDocument/2006/relationships/hyperlink" Target="https://www.youtube.com/playlist?list=PLbrGfOsAnSkV4wqsfHllhk9NeODCV8wBh" TargetMode="External"/><Relationship Id="rId5" Type="http://schemas.openxmlformats.org/officeDocument/2006/relationships/hyperlink" Target="https://www.youtube.com/watch?v=i1la1l8gv00" TargetMode="External"/><Relationship Id="rId10" Type="http://schemas.openxmlformats.org/officeDocument/2006/relationships/hyperlink" Target="https://www.youtube.com/watch?v=cqAiPkgTpy4" TargetMode="External"/><Relationship Id="rId4" Type="http://schemas.openxmlformats.org/officeDocument/2006/relationships/hyperlink" Target="https://www.youtube.com/watch?v=XYK13VojfBo" TargetMode="External"/><Relationship Id="rId9" Type="http://schemas.openxmlformats.org/officeDocument/2006/relationships/hyperlink" Target="https://www.youtube.com/watch?v=7oVqd83Ey5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2437875" y="475277"/>
            <a:ext cx="6855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Best of europe</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Our smashing traditions and customs</a:t>
            </a:r>
            <a:endParaRPr/>
          </a:p>
        </p:txBody>
      </p:sp>
      <p:pic>
        <p:nvPicPr>
          <p:cNvPr id="58" name="Google Shape;58;p13"/>
          <p:cNvPicPr preferRelativeResize="0"/>
          <p:nvPr/>
        </p:nvPicPr>
        <p:blipFill>
          <a:blip r:embed="rId3">
            <a:alphaModFix/>
          </a:blip>
          <a:stretch>
            <a:fillRect/>
          </a:stretch>
        </p:blipFill>
        <p:spPr>
          <a:xfrm>
            <a:off x="0" y="0"/>
            <a:ext cx="2437875" cy="3435975"/>
          </a:xfrm>
          <a:prstGeom prst="rect">
            <a:avLst/>
          </a:prstGeom>
          <a:noFill/>
          <a:ln>
            <a:noFill/>
          </a:ln>
        </p:spPr>
      </p:pic>
      <p:pic>
        <p:nvPicPr>
          <p:cNvPr id="59" name="Google Shape;59;p13"/>
          <p:cNvPicPr preferRelativeResize="0"/>
          <p:nvPr/>
        </p:nvPicPr>
        <p:blipFill rotWithShape="1">
          <a:blip r:embed="rId4">
            <a:alphaModFix amt="33000"/>
          </a:blip>
          <a:srcRect/>
          <a:stretch/>
        </p:blipFill>
        <p:spPr>
          <a:xfrm rot="9">
            <a:off x="3598237" y="206384"/>
            <a:ext cx="4534874" cy="3023213"/>
          </a:xfrm>
          <a:prstGeom prst="rect">
            <a:avLst/>
          </a:prstGeom>
          <a:noFill/>
          <a:ln>
            <a:noFill/>
          </a:ln>
        </p:spPr>
      </p:pic>
      <p:pic>
        <p:nvPicPr>
          <p:cNvPr id="1026" name="Picture 2" descr="https://twinspace.etwinning.net/files/collabspace/1/21/721/73721/images/c5f3f5aa_opt.jpg">
            <a:extLst>
              <a:ext uri="{FF2B5EF4-FFF2-40B4-BE49-F238E27FC236}">
                <a16:creationId xmlns:a16="http://schemas.microsoft.com/office/drawing/2014/main" id="{DB1AB1BE-8D1E-489C-ABA6-87648E8D8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012" y="4596600"/>
            <a:ext cx="1272988" cy="565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2" descr="Europe has some amazing Christmas traditions from the Christmas markets that dot European squares in Germany, France, Austria, Czech and so many more. To the amazing foods Europeans eat during the Holidays. Well, this video is more focused on some of the more silly Christmas traditions in Europe. From a pooping man in Spain to a friend of St. Nicholas who punishes the bad kids, Europe has some eccentric Christmas traditions. &#10;Filmed in Prague, The Czech Republic&#10;Copyright Mark Wolters 2017&#10;&#10;12 Days of Christmas Travel Parody Song 2015&#10;https://youtu.be/JxDj8YK49Ms&#10;&#10;12 Days of Christmas Travel Parody Song 2016&#10;https://youtu.be/KAtsfSoZOkA&#10;&#10;5 Things You Will Love &amp; Hate about Christmas Travel in Europe&#10;https://youtu.be/-bKEGP_qvfk&#10;&#10;5 Things You Will Love &amp; Hate about Christmas Travel in General&#10;https://youtu.be/mEtu0UXmz14&#10; &#10;USA Today &amp; 10Best's #1 Independent Travel Videographer 2014&#10;&#10;FlipKey by TripAdvisor Top 10 Travel Bloggers 2014&#10;&#10;Grab Wolters World Merchandise &amp; Travel Gear at&#10;http://www.woltersworld.com/shop &#10;&#10;Our Gear: &#10;Sony Alpha 6000: Our favorite camera for vlogging. One of the best selling cameras of all time and its not too expensive. &#10;https://amzn.to/2N0BStX&#10;&#10;Osprey Meridian Carry-on Size Travel Backpack: This is THE backpack that all of the Wolters World family use. It fits in the overhead compartment, gives you a great day pack and has an awesome warranty. We always travel with one. &#10;https://amzn.to/2NEyhTC &#10;&#10;Duafire Travel Adapter: helps you plug into most countries plugs around the world. &#10;https://amzn.to/2ujfUdR&#10;&#10;Travel Strip: One plug for your normal device, four USB plugs as well, it saves a lot of trouble and outlets when you travel.&#10;https://amzn.to/2NEuu8S&#10;&#10;Backup Battery Pack: Essential for travelers wanting to have a backup batter charge for their phones, cameras, and devices. &#10;https://amzn.to/2NFpT67 &#10;&#10;Hey There Fellow Travelers! Thank you for watching our honest travel vlogs from all over this wonderful world. If you would like to get in contact with us please follow us &amp; send us a message via our social media channels below. Also, if you like our travel videos please feel free to share them with other fellow travelers. &#10;&#10;Follow Us At&#10;http://www.facebook.com/woltersworld&#10;http://www.twitter.com/woltersworld&#10;http://www.instagram.com/woltersworld&#10;http://www.youtube.com/woltersworld&#10;http://www.woltersworld.com" title="European Christmas Traditions You Might Not Have Heard Of">
            <a:hlinkClick r:id="rId3"/>
          </p:cNvPr>
          <p:cNvPicPr preferRelativeResize="0"/>
          <p:nvPr/>
        </p:nvPicPr>
        <p:blipFill>
          <a:blip r:embed="rId4">
            <a:alphaModFix/>
          </a:blip>
          <a:stretch>
            <a:fillRect/>
          </a:stretch>
        </p:blipFill>
        <p:spPr>
          <a:xfrm>
            <a:off x="3323025" y="1693613"/>
            <a:ext cx="2497950" cy="1873463"/>
          </a:xfrm>
          <a:prstGeom prst="rect">
            <a:avLst/>
          </a:prstGeom>
          <a:noFill/>
          <a:ln>
            <a:noFill/>
          </a:ln>
        </p:spPr>
      </p:pic>
      <p:sp>
        <p:nvSpPr>
          <p:cNvPr id="113" name="Google Shape;113;p22"/>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de" sz="1800"/>
              <a:t>Xmas traditions</a:t>
            </a:r>
            <a:endParaRPr sz="1800"/>
          </a:p>
        </p:txBody>
      </p:sp>
      <p:pic>
        <p:nvPicPr>
          <p:cNvPr id="114" name="Google Shape;114;p22" descr="Europe has some amazing Christmas traditions from the Christmas markets that dot European squares in Germany, France, Austria, Czech and so many more. To the amazing foods Europeans eat during the Holidays. Well, this video is more focused on some of the more silly Christmas traditions in Europe. From a pooping man in Spain to a friend of St. Nicholas who punishes the bad kids, Europe has some eccentric Christmas traditions. &#10;Filmed in Prague, The Czech Republic&#10;Copyright Mark Wolters 2017&#10;&#10;12 Days of Christmas Travel Parody Song 2015&#10;https://youtu.be/JxDj8YK49Ms&#10;&#10;12 Days of Christmas Travel Parody Song 2016&#10;https://youtu.be/KAtsfSoZOkA&#10;&#10;5 Things You Will Love &amp; Hate about Christmas Travel in Europe&#10;https://youtu.be/-bKEGP_qvfk&#10;&#10;5 Things You Will Love &amp; Hate about Christmas Travel in General&#10;https://youtu.be/mEtu0UXmz14&#10; &#10;USA Today &amp; 10Best's #1 Independent Travel Videographer 2014&#10;&#10;FlipKey by TripAdvisor Top 10 Travel Bloggers 2014&#10;&#10;Grab Wolters World Merchandise &amp; Travel Gear at&#10;http://www.woltersworld.com/shop &#10;&#10;Our Gear: &#10;Sony Alpha 6000: Our favorite camera for vlogging. One of the best selling cameras of all time and its not too expensive. &#10;https://amzn.to/2N0BStX&#10;&#10;Osprey Meridian Carry-on Size Travel Backpack: This is THE backpack that all of the Wolters World family use. It fits in the overhead compartment, gives you a great day pack and has an awesome warranty. We always travel with one. &#10;https://amzn.to/2NEyhTC &#10;&#10;Duafire Travel Adapter: helps you plug into most countries plugs around the world. &#10;https://amzn.to/2ujfUdR&#10;&#10;Travel Strip: One plug for your normal device, four USB plugs as well, it saves a lot of trouble and outlets when you travel.&#10;https://amzn.to/2NEuu8S&#10;&#10;Backup Battery Pack: Essential for travelers wanting to have a backup batter charge for their phones, cameras, and devices. &#10;https://amzn.to/2NFpT67 &#10;&#10;Hey There Fellow Travelers! Thank you for watching our honest travel vlogs from all over this wonderful world. If you would like to get in contact with us please follow us &amp; send us a message via our social media channels below. Also, if you like our travel videos please feel free to share them with other fellow travelers. &#10;&#10;Follow Us At&#10;http://www.facebook.com/woltersworld&#10;http://www.twitter.com/woltersworld&#10;http://www.instagram.com/woltersworld&#10;http://www.youtube.com/woltersworld&#10;http://www.woltersworld.com" title="European Christmas Traditions You Might Not Have Heard Of">
            <a:hlinkClick r:id="rId3"/>
          </p:cNvPr>
          <p:cNvPicPr preferRelativeResize="0"/>
          <p:nvPr/>
        </p:nvPicPr>
        <p:blipFill>
          <a:blip r:embed="rId4">
            <a:alphaModFix/>
          </a:blip>
          <a:stretch>
            <a:fillRect/>
          </a:stretch>
        </p:blipFill>
        <p:spPr>
          <a:xfrm>
            <a:off x="3323025" y="1635013"/>
            <a:ext cx="2497950" cy="18734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p:nvPr/>
        </p:nvSpPr>
        <p:spPr>
          <a:xfrm>
            <a:off x="4972900" y="257725"/>
            <a:ext cx="3000000" cy="194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2400">
                <a:solidFill>
                  <a:srgbClr val="FF0000"/>
                </a:solidFill>
                <a:latin typeface="Comic Sans MS"/>
                <a:ea typeface="Comic Sans MS"/>
                <a:cs typeface="Comic Sans MS"/>
                <a:sym typeface="Comic Sans MS"/>
              </a:rPr>
              <a:t>WOW, WHAT A TREE …</a:t>
            </a:r>
            <a:endParaRPr sz="2400">
              <a:solidFill>
                <a:srgbClr val="FF0000"/>
              </a:solidFill>
              <a:latin typeface="Comic Sans MS"/>
              <a:ea typeface="Comic Sans MS"/>
              <a:cs typeface="Comic Sans MS"/>
              <a:sym typeface="Comic Sans MS"/>
            </a:endParaRPr>
          </a:p>
        </p:txBody>
      </p:sp>
      <p:pic>
        <p:nvPicPr>
          <p:cNvPr id="120" name="Google Shape;120;p23"/>
          <p:cNvPicPr preferRelativeResize="0"/>
          <p:nvPr/>
        </p:nvPicPr>
        <p:blipFill>
          <a:blip r:embed="rId3">
            <a:alphaModFix amt="75000"/>
          </a:blip>
          <a:stretch>
            <a:fillRect/>
          </a:stretch>
        </p:blipFill>
        <p:spPr>
          <a:xfrm>
            <a:off x="5965950" y="4117491"/>
            <a:ext cx="2418550" cy="911457"/>
          </a:xfrm>
          <a:prstGeom prst="rect">
            <a:avLst/>
          </a:prstGeom>
          <a:noFill/>
          <a:ln>
            <a:noFill/>
          </a:ln>
        </p:spPr>
      </p:pic>
      <p:sp>
        <p:nvSpPr>
          <p:cNvPr id="121" name="Google Shape;121;p23"/>
          <p:cNvSpPr txBox="1"/>
          <p:nvPr/>
        </p:nvSpPr>
        <p:spPr>
          <a:xfrm rot="-511336">
            <a:off x="5178633" y="1937625"/>
            <a:ext cx="3000126" cy="30001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2400">
                <a:solidFill>
                  <a:srgbClr val="FF0000"/>
                </a:solidFill>
                <a:latin typeface="Comic Sans MS"/>
                <a:ea typeface="Comic Sans MS"/>
                <a:cs typeface="Comic Sans MS"/>
                <a:sym typeface="Comic Sans MS"/>
              </a:rPr>
              <a:t>ON THE FIRST DAY OF CHRISTMAS MY TRUE LOVE …</a:t>
            </a:r>
            <a:endParaRPr sz="2400">
              <a:solidFill>
                <a:srgbClr val="FF0000"/>
              </a:solidFill>
              <a:latin typeface="Comic Sans MS"/>
              <a:ea typeface="Comic Sans MS"/>
              <a:cs typeface="Comic Sans MS"/>
              <a:sym typeface="Comic Sans MS"/>
            </a:endParaRPr>
          </a:p>
        </p:txBody>
      </p:sp>
      <p:pic>
        <p:nvPicPr>
          <p:cNvPr id="122" name="Google Shape;122;p23"/>
          <p:cNvPicPr preferRelativeResize="0"/>
          <p:nvPr/>
        </p:nvPicPr>
        <p:blipFill>
          <a:blip r:embed="rId4">
            <a:alphaModFix amt="80000"/>
          </a:blip>
          <a:stretch>
            <a:fillRect/>
          </a:stretch>
        </p:blipFill>
        <p:spPr>
          <a:xfrm rot="1297206">
            <a:off x="7569478" y="428564"/>
            <a:ext cx="1064640" cy="1603224"/>
          </a:xfrm>
          <a:prstGeom prst="rect">
            <a:avLst/>
          </a:prstGeom>
          <a:noFill/>
          <a:ln>
            <a:noFill/>
          </a:ln>
        </p:spPr>
      </p:pic>
      <p:pic>
        <p:nvPicPr>
          <p:cNvPr id="123" name="Google Shape;123;p23"/>
          <p:cNvPicPr preferRelativeResize="0"/>
          <p:nvPr/>
        </p:nvPicPr>
        <p:blipFill>
          <a:blip r:embed="rId5">
            <a:alphaModFix amt="80000"/>
          </a:blip>
          <a:stretch>
            <a:fillRect/>
          </a:stretch>
        </p:blipFill>
        <p:spPr>
          <a:xfrm>
            <a:off x="2031842" y="1257642"/>
            <a:ext cx="2177885" cy="1882701"/>
          </a:xfrm>
          <a:prstGeom prst="rect">
            <a:avLst/>
          </a:prstGeom>
          <a:noFill/>
          <a:ln>
            <a:noFill/>
          </a:ln>
        </p:spPr>
      </p:pic>
      <p:pic>
        <p:nvPicPr>
          <p:cNvPr id="124" name="Google Shape;124;p23"/>
          <p:cNvPicPr preferRelativeResize="0"/>
          <p:nvPr/>
        </p:nvPicPr>
        <p:blipFill>
          <a:blip r:embed="rId6">
            <a:alphaModFix amt="80000"/>
          </a:blip>
          <a:stretch>
            <a:fillRect/>
          </a:stretch>
        </p:blipFill>
        <p:spPr>
          <a:xfrm>
            <a:off x="408650" y="3694797"/>
            <a:ext cx="1335375" cy="1005950"/>
          </a:xfrm>
          <a:prstGeom prst="rect">
            <a:avLst/>
          </a:prstGeom>
          <a:noFill/>
          <a:ln>
            <a:noFill/>
          </a:ln>
        </p:spPr>
      </p:pic>
      <p:sp>
        <p:nvSpPr>
          <p:cNvPr id="125" name="Google Shape;125;p23"/>
          <p:cNvSpPr txBox="1"/>
          <p:nvPr/>
        </p:nvSpPr>
        <p:spPr>
          <a:xfrm rot="-958093">
            <a:off x="778862" y="1066223"/>
            <a:ext cx="2999955" cy="8434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de" sz="2400">
                <a:solidFill>
                  <a:srgbClr val="FF0000"/>
                </a:solidFill>
                <a:latin typeface="Comic Sans MS"/>
                <a:ea typeface="Comic Sans MS"/>
                <a:cs typeface="Comic Sans MS"/>
                <a:sym typeface="Comic Sans MS"/>
              </a:rPr>
              <a:t>IT’S PARTY</a:t>
            </a:r>
            <a:r>
              <a:rPr lang="de"/>
              <a:t> </a:t>
            </a:r>
            <a:r>
              <a:rPr lang="de" sz="2400">
                <a:solidFill>
                  <a:srgbClr val="FF0000"/>
                </a:solidFill>
                <a:latin typeface="Comic Sans MS"/>
                <a:ea typeface="Comic Sans MS"/>
                <a:cs typeface="Comic Sans MS"/>
                <a:sym typeface="Comic Sans MS"/>
              </a:rPr>
              <a:t>TIME!</a:t>
            </a:r>
            <a:endParaRPr/>
          </a:p>
        </p:txBody>
      </p:sp>
      <p:sp>
        <p:nvSpPr>
          <p:cNvPr id="126" name="Google Shape;126;p23"/>
          <p:cNvSpPr txBox="1"/>
          <p:nvPr/>
        </p:nvSpPr>
        <p:spPr>
          <a:xfrm rot="782890">
            <a:off x="1311402" y="3139954"/>
            <a:ext cx="3151880" cy="132386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2400">
                <a:solidFill>
                  <a:srgbClr val="FF0000"/>
                </a:solidFill>
                <a:latin typeface="Comic Sans MS"/>
                <a:ea typeface="Comic Sans MS"/>
                <a:cs typeface="Comic Sans MS"/>
                <a:sym typeface="Comic Sans MS"/>
              </a:rPr>
              <a:t>WOOHOO, A GAME!</a:t>
            </a:r>
            <a:endParaRPr sz="2400">
              <a:solidFill>
                <a:srgbClr val="FF000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de"/>
              <a:t>Interviews</a:t>
            </a:r>
            <a:endParaRPr/>
          </a:p>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de"/>
              <a:t>15 minutes</a:t>
            </a:r>
            <a:endParaRPr/>
          </a:p>
        </p:txBody>
      </p:sp>
      <p:pic>
        <p:nvPicPr>
          <p:cNvPr id="137" name="Google Shape;137;p25"/>
          <p:cNvPicPr preferRelativeResize="0"/>
          <p:nvPr/>
        </p:nvPicPr>
        <p:blipFill rotWithShape="1">
          <a:blip r:embed="rId3">
            <a:alphaModFix/>
          </a:blip>
          <a:srcRect/>
          <a:stretch/>
        </p:blipFill>
        <p:spPr>
          <a:xfrm>
            <a:off x="3323025" y="1076725"/>
            <a:ext cx="2497950" cy="2497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Brainstorming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accent1"/>
              </a:buClr>
              <a:buSzPts val="4200"/>
              <a:buFont typeface="Amatic SC"/>
              <a:buNone/>
            </a:pPr>
            <a:r>
              <a:rPr lang="de" sz="3600" b="0">
                <a:solidFill>
                  <a:srgbClr val="000000"/>
                </a:solidFill>
                <a:latin typeface="Comic Sans MS"/>
                <a:ea typeface="Comic Sans MS"/>
                <a:cs typeface="Comic Sans MS"/>
                <a:sym typeface="Comic Sans MS"/>
              </a:rPr>
              <a:t>THE 7 RULES OF BRAINSTORMING</a:t>
            </a:r>
            <a:endParaRPr sz="3600" b="0">
              <a:solidFill>
                <a:srgbClr val="000000"/>
              </a:solidFill>
              <a:latin typeface="Comic Sans MS"/>
              <a:ea typeface="Comic Sans MS"/>
              <a:cs typeface="Comic Sans MS"/>
              <a:sym typeface="Comic Sans MS"/>
            </a:endParaRPr>
          </a:p>
          <a:p>
            <a:pPr marL="0" lvl="0" indent="0" algn="l" rtl="0">
              <a:spcBef>
                <a:spcPts val="0"/>
              </a:spcBef>
              <a:spcAft>
                <a:spcPts val="0"/>
              </a:spcAft>
              <a:buNone/>
            </a:pPr>
            <a:endParaRPr/>
          </a:p>
        </p:txBody>
      </p:sp>
      <p:sp>
        <p:nvSpPr>
          <p:cNvPr id="148" name="Google Shape;148;p27"/>
          <p:cNvSpPr txBox="1"/>
          <p:nvPr/>
        </p:nvSpPr>
        <p:spPr>
          <a:xfrm>
            <a:off x="0" y="1288800"/>
            <a:ext cx="9144000" cy="3854700"/>
          </a:xfrm>
          <a:prstGeom prst="rect">
            <a:avLst/>
          </a:prstGeom>
          <a:noFill/>
          <a:ln>
            <a:noFill/>
          </a:ln>
        </p:spPr>
        <p:txBody>
          <a:bodyPr spcFirstLastPara="1" wrap="square" lIns="91425" tIns="91425" rIns="91425" bIns="91425" anchor="ctr" anchorCtr="0">
            <a:noAutofit/>
          </a:bodyPr>
          <a:lstStyle/>
          <a:p>
            <a:pPr marL="1828800" lvl="0" indent="-419100" algn="l" rtl="0">
              <a:spcBef>
                <a:spcPts val="1000"/>
              </a:spcBef>
              <a:spcAft>
                <a:spcPts val="0"/>
              </a:spcAft>
              <a:buSzPts val="3000"/>
              <a:buFont typeface="Comic Sans MS"/>
              <a:buChar char="★"/>
            </a:pPr>
            <a:r>
              <a:rPr lang="de" sz="3000">
                <a:latin typeface="Comic Sans MS"/>
                <a:ea typeface="Comic Sans MS"/>
                <a:cs typeface="Comic Sans MS"/>
                <a:sym typeface="Comic Sans MS"/>
              </a:rPr>
              <a:t>Do not say “no” or “but”. </a:t>
            </a:r>
            <a:endParaRPr sz="3000">
              <a:latin typeface="Comic Sans MS"/>
              <a:ea typeface="Comic Sans MS"/>
              <a:cs typeface="Comic Sans MS"/>
              <a:sym typeface="Comic Sans MS"/>
            </a:endParaRPr>
          </a:p>
          <a:p>
            <a:pPr marL="1828800" lvl="0" indent="-419100" algn="l" rtl="0">
              <a:spcBef>
                <a:spcPts val="0"/>
              </a:spcBef>
              <a:spcAft>
                <a:spcPts val="0"/>
              </a:spcAft>
              <a:buSzPts val="3000"/>
              <a:buFont typeface="Comic Sans MS"/>
              <a:buChar char="★"/>
            </a:pPr>
            <a:r>
              <a:rPr lang="de" sz="3000">
                <a:latin typeface="Comic Sans MS"/>
                <a:ea typeface="Comic Sans MS"/>
                <a:cs typeface="Comic Sans MS"/>
                <a:sym typeface="Comic Sans MS"/>
              </a:rPr>
              <a:t>Wild and crazy ideas are good. </a:t>
            </a:r>
            <a:endParaRPr sz="3000">
              <a:latin typeface="Comic Sans MS"/>
              <a:ea typeface="Comic Sans MS"/>
              <a:cs typeface="Comic Sans MS"/>
              <a:sym typeface="Comic Sans MS"/>
            </a:endParaRPr>
          </a:p>
          <a:p>
            <a:pPr marL="1828800" lvl="0" indent="-419100" algn="l" rtl="0">
              <a:spcBef>
                <a:spcPts val="0"/>
              </a:spcBef>
              <a:spcAft>
                <a:spcPts val="0"/>
              </a:spcAft>
              <a:buSzPts val="3000"/>
              <a:buFont typeface="Comic Sans MS"/>
              <a:buChar char="★"/>
            </a:pPr>
            <a:r>
              <a:rPr lang="de" sz="3000">
                <a:latin typeface="Comic Sans MS"/>
                <a:ea typeface="Comic Sans MS"/>
                <a:cs typeface="Comic Sans MS"/>
                <a:sym typeface="Comic Sans MS"/>
              </a:rPr>
              <a:t>Build on others’ ideas</a:t>
            </a:r>
            <a:endParaRPr sz="3000">
              <a:latin typeface="Comic Sans MS"/>
              <a:ea typeface="Comic Sans MS"/>
              <a:cs typeface="Comic Sans MS"/>
              <a:sym typeface="Comic Sans MS"/>
            </a:endParaRPr>
          </a:p>
          <a:p>
            <a:pPr marL="1828800" lvl="0" indent="-419100" algn="l" rtl="0">
              <a:spcBef>
                <a:spcPts val="0"/>
              </a:spcBef>
              <a:spcAft>
                <a:spcPts val="0"/>
              </a:spcAft>
              <a:buSzPts val="3000"/>
              <a:buFont typeface="Comic Sans MS"/>
              <a:buChar char="★"/>
            </a:pPr>
            <a:r>
              <a:rPr lang="de" sz="3000">
                <a:latin typeface="Comic Sans MS"/>
                <a:ea typeface="Comic Sans MS"/>
                <a:cs typeface="Comic Sans MS"/>
                <a:sym typeface="Comic Sans MS"/>
              </a:rPr>
              <a:t>Stay on topic</a:t>
            </a:r>
            <a:endParaRPr sz="3000">
              <a:latin typeface="Comic Sans MS"/>
              <a:ea typeface="Comic Sans MS"/>
              <a:cs typeface="Comic Sans MS"/>
              <a:sym typeface="Comic Sans MS"/>
            </a:endParaRPr>
          </a:p>
          <a:p>
            <a:pPr marL="1828800" lvl="0" indent="-419100" algn="l" rtl="0">
              <a:spcBef>
                <a:spcPts val="0"/>
              </a:spcBef>
              <a:spcAft>
                <a:spcPts val="0"/>
              </a:spcAft>
              <a:buSzPts val="3000"/>
              <a:buFont typeface="Comic Sans MS"/>
              <a:buChar char="★"/>
            </a:pPr>
            <a:r>
              <a:rPr lang="de" sz="3000">
                <a:latin typeface="Comic Sans MS"/>
                <a:ea typeface="Comic Sans MS"/>
                <a:cs typeface="Comic Sans MS"/>
                <a:sym typeface="Comic Sans MS"/>
              </a:rPr>
              <a:t>One conversation at a time</a:t>
            </a:r>
            <a:endParaRPr sz="3000">
              <a:latin typeface="Comic Sans MS"/>
              <a:ea typeface="Comic Sans MS"/>
              <a:cs typeface="Comic Sans MS"/>
              <a:sym typeface="Comic Sans MS"/>
            </a:endParaRPr>
          </a:p>
          <a:p>
            <a:pPr marL="1828800" lvl="0" indent="-419100" algn="l" rtl="0">
              <a:spcBef>
                <a:spcPts val="0"/>
              </a:spcBef>
              <a:spcAft>
                <a:spcPts val="0"/>
              </a:spcAft>
              <a:buSzPts val="3000"/>
              <a:buFont typeface="Comic Sans MS"/>
              <a:buChar char="★"/>
            </a:pPr>
            <a:r>
              <a:rPr lang="de" sz="3000">
                <a:latin typeface="Comic Sans MS"/>
                <a:ea typeface="Comic Sans MS"/>
                <a:cs typeface="Comic Sans MS"/>
                <a:sym typeface="Comic Sans MS"/>
              </a:rPr>
              <a:t>Be visual</a:t>
            </a:r>
            <a:endParaRPr sz="3000">
              <a:latin typeface="Comic Sans MS"/>
              <a:ea typeface="Comic Sans MS"/>
              <a:cs typeface="Comic Sans MS"/>
              <a:sym typeface="Comic Sans MS"/>
            </a:endParaRPr>
          </a:p>
          <a:p>
            <a:pPr marL="1828800" lvl="0" indent="-419100" algn="l" rtl="0">
              <a:spcBef>
                <a:spcPts val="0"/>
              </a:spcBef>
              <a:spcAft>
                <a:spcPts val="0"/>
              </a:spcAft>
              <a:buSzPts val="3000"/>
              <a:buFont typeface="Comic Sans MS"/>
              <a:buChar char="★"/>
            </a:pPr>
            <a:r>
              <a:rPr lang="de" sz="3000">
                <a:latin typeface="Comic Sans MS"/>
                <a:ea typeface="Comic Sans MS"/>
                <a:cs typeface="Comic Sans MS"/>
                <a:sym typeface="Comic Sans MS"/>
              </a:rPr>
              <a:t>Go for quantity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457200" lvl="0" indent="457200" algn="l" rtl="0">
              <a:spcBef>
                <a:spcPts val="0"/>
              </a:spcBef>
              <a:spcAft>
                <a:spcPts val="0"/>
              </a:spcAft>
              <a:buNone/>
            </a:pPr>
            <a:r>
              <a:rPr lang="de" sz="3000"/>
              <a:t>Brainstorming</a:t>
            </a:r>
            <a:endParaRPr sz="3000"/>
          </a:p>
          <a:p>
            <a:pPr marL="0" lvl="0" indent="0" algn="ctr" rtl="0">
              <a:spcBef>
                <a:spcPts val="0"/>
              </a:spcBef>
              <a:spcAft>
                <a:spcPts val="0"/>
              </a:spcAft>
              <a:buNone/>
            </a:pPr>
            <a:r>
              <a:rPr lang="de" sz="3000"/>
              <a:t>10 Minutes</a:t>
            </a:r>
            <a:endParaRPr sz="3000"/>
          </a:p>
        </p:txBody>
      </p:sp>
      <p:pic>
        <p:nvPicPr>
          <p:cNvPr id="154" name="Google Shape;154;p28"/>
          <p:cNvPicPr preferRelativeResize="0"/>
          <p:nvPr/>
        </p:nvPicPr>
        <p:blipFill rotWithShape="1">
          <a:blip r:embed="rId3">
            <a:alphaModFix/>
          </a:blip>
          <a:srcRect/>
          <a:stretch/>
        </p:blipFill>
        <p:spPr>
          <a:xfrm>
            <a:off x="3323025" y="802500"/>
            <a:ext cx="2497950" cy="249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de" sz="3000"/>
              <a:t>Working time</a:t>
            </a:r>
            <a:endParaRPr sz="3000"/>
          </a:p>
          <a:p>
            <a:pPr marL="0" lvl="0" indent="0" algn="ctr" rtl="0">
              <a:spcBef>
                <a:spcPts val="0"/>
              </a:spcBef>
              <a:spcAft>
                <a:spcPts val="0"/>
              </a:spcAft>
              <a:buNone/>
            </a:pPr>
            <a:r>
              <a:rPr lang="de" sz="3000"/>
              <a:t>85 Minutes</a:t>
            </a:r>
            <a:endParaRPr sz="3000"/>
          </a:p>
        </p:txBody>
      </p:sp>
      <p:pic>
        <p:nvPicPr>
          <p:cNvPr id="160" name="Google Shape;160;p29"/>
          <p:cNvPicPr preferRelativeResize="0"/>
          <p:nvPr/>
        </p:nvPicPr>
        <p:blipFill rotWithShape="1">
          <a:blip r:embed="rId3">
            <a:alphaModFix/>
          </a:blip>
          <a:srcRect/>
          <a:stretch/>
        </p:blipFill>
        <p:spPr>
          <a:xfrm>
            <a:off x="3323025" y="802500"/>
            <a:ext cx="2497950" cy="2497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YeeHAW!</a:t>
            </a:r>
            <a:endParaRPr/>
          </a:p>
          <a:p>
            <a:pPr marL="0" lvl="0" indent="0" algn="ctr" rtl="0">
              <a:spcBef>
                <a:spcPts val="0"/>
              </a:spcBef>
              <a:spcAft>
                <a:spcPts val="0"/>
              </a:spcAft>
              <a:buNone/>
            </a:pPr>
            <a:r>
              <a:rPr lang="de"/>
              <a:t>It Is Presentation time!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148690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THX A LOT!</a:t>
            </a:r>
            <a:endParaRPr/>
          </a:p>
          <a:p>
            <a:pPr marL="0" lvl="0" indent="0" algn="l" rtl="0">
              <a:spcBef>
                <a:spcPts val="0"/>
              </a:spcBef>
              <a:spcAft>
                <a:spcPts val="0"/>
              </a:spcAft>
              <a:buNone/>
            </a:pPr>
            <a:r>
              <a:rPr lang="de"/>
              <a:t>:-)</a:t>
            </a:r>
            <a:endParaRPr/>
          </a:p>
        </p:txBody>
      </p:sp>
      <p:pic>
        <p:nvPicPr>
          <p:cNvPr id="171" name="Google Shape;171;p31"/>
          <p:cNvPicPr preferRelativeResize="0"/>
          <p:nvPr/>
        </p:nvPicPr>
        <p:blipFill rotWithShape="1">
          <a:blip r:embed="rId3">
            <a:alphaModFix/>
          </a:blip>
          <a:srcRect l="10566" t="4883" r="11223" b="2446"/>
          <a:stretch/>
        </p:blipFill>
        <p:spPr>
          <a:xfrm>
            <a:off x="4662625" y="1034988"/>
            <a:ext cx="1505425" cy="31711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202675" y="802500"/>
            <a:ext cx="45576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Game: </a:t>
            </a:r>
            <a:endParaRPr/>
          </a:p>
          <a:p>
            <a:pPr marL="0" lvl="0" indent="0" algn="ctr" rtl="0">
              <a:spcBef>
                <a:spcPts val="0"/>
              </a:spcBef>
              <a:spcAft>
                <a:spcPts val="0"/>
              </a:spcAft>
              <a:buNone/>
            </a:pPr>
            <a:r>
              <a:rPr lang="de"/>
              <a:t>Word-Definition-Circle</a:t>
            </a:r>
            <a:endParaRPr/>
          </a:p>
        </p:txBody>
      </p:sp>
      <p:sp>
        <p:nvSpPr>
          <p:cNvPr id="65" name="Google Shape;65;p14"/>
          <p:cNvSpPr/>
          <p:nvPr/>
        </p:nvSpPr>
        <p:spPr>
          <a:xfrm>
            <a:off x="667825" y="785000"/>
            <a:ext cx="1968300" cy="1171800"/>
          </a:xfrm>
          <a:prstGeom prst="wedgeEllipseCallout">
            <a:avLst>
              <a:gd name="adj1" fmla="val 54170"/>
              <a:gd name="adj2" fmla="val 6698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FEAST?</a:t>
            </a:r>
            <a:endParaRPr/>
          </a:p>
        </p:txBody>
      </p:sp>
      <p:sp>
        <p:nvSpPr>
          <p:cNvPr id="66" name="Google Shape;66;p14"/>
          <p:cNvSpPr/>
          <p:nvPr/>
        </p:nvSpPr>
        <p:spPr>
          <a:xfrm>
            <a:off x="6912675" y="1042750"/>
            <a:ext cx="2109000" cy="1300500"/>
          </a:xfrm>
          <a:prstGeom prst="wedgeEllipseCallout">
            <a:avLst>
              <a:gd name="adj1" fmla="val -74658"/>
              <a:gd name="adj2" fmla="val 6621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A FESTIVAL, CELEBRATION or EVENT!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de" sz="1800"/>
              <a:t>‘S KARZL</a:t>
            </a:r>
            <a:endParaRPr sz="1800"/>
          </a:p>
        </p:txBody>
      </p:sp>
      <p:pic>
        <p:nvPicPr>
          <p:cNvPr id="177" name="Google Shape;177;p32" descr="Nu endlich is's wieder suweit und dr neie Karz'l-Film is do ;)&#10;Scheeds Gahr is's nu is selbe mit dan Lichtle aufstelln ... aber wemmer dann fartich is, fraaht mer sich wie alles su schiii lecht ... Mer muss ner noch in Stecker in de Duus neisteckn ... oder doch lieber e Lichtl und e Karzl? Sad nei wos beim Karz'l lus is ;) &#10;Mir wünschen Euch allen schienes un gesechnetes Fast un vergaast net worum mer eigentlich Weihnachtn feiern! &#10;Eier Karzl-Team&#10;&#10;PS: Alle Karzl Folgen und Karz'l Produkte &#10;unter: www.juergen-huss.de&#10;Bald auch im neuen Jahr mit neuem Online-Shop im tollen, neuen Gewand!" title="IS KARZL - EPISODE 6 - sind die Lichter angezündet">
            <a:hlinkClick r:id="rId3"/>
          </p:cNvPr>
          <p:cNvPicPr preferRelativeResize="0"/>
          <p:nvPr/>
        </p:nvPicPr>
        <p:blipFill>
          <a:blip r:embed="rId4">
            <a:alphaModFix/>
          </a:blip>
          <a:stretch>
            <a:fillRect/>
          </a:stretch>
        </p:blipFill>
        <p:spPr>
          <a:xfrm>
            <a:off x="3323025" y="1558375"/>
            <a:ext cx="2497950" cy="18734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My favourite holiday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Weird traditions of europe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Watch It</a:t>
            </a:r>
            <a:endParaRPr/>
          </a:p>
        </p:txBody>
      </p:sp>
      <p:sp>
        <p:nvSpPr>
          <p:cNvPr id="82" name="Google Shape;82;p17"/>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This will blow your mind!</a:t>
            </a:r>
            <a:endParaRPr/>
          </a:p>
        </p:txBody>
      </p:sp>
      <p:sp>
        <p:nvSpPr>
          <p:cNvPr id="83" name="Google Shape;83;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b="1"/>
              <a:t>-&gt;</a:t>
            </a:r>
            <a:r>
              <a:rPr lang="de"/>
              <a:t> Match:</a:t>
            </a:r>
            <a:endParaRPr/>
          </a:p>
          <a:p>
            <a:pPr marL="457200" lvl="0" indent="-342900" algn="l" rtl="0">
              <a:spcBef>
                <a:spcPts val="1600"/>
              </a:spcBef>
              <a:spcAft>
                <a:spcPts val="0"/>
              </a:spcAft>
              <a:buSzPts val="1800"/>
              <a:buChar char="+"/>
            </a:pPr>
            <a:r>
              <a:rPr lang="de"/>
              <a:t>video</a:t>
            </a:r>
            <a:endParaRPr/>
          </a:p>
          <a:p>
            <a:pPr marL="457200" lvl="0" indent="-342900" algn="l" rtl="0">
              <a:spcBef>
                <a:spcPts val="0"/>
              </a:spcBef>
              <a:spcAft>
                <a:spcPts val="0"/>
              </a:spcAft>
              <a:buSzPts val="1800"/>
              <a:buChar char="+"/>
            </a:pPr>
            <a:r>
              <a:rPr lang="de"/>
              <a:t>tradition/festival</a:t>
            </a:r>
            <a:endParaRPr/>
          </a:p>
          <a:p>
            <a:pPr marL="457200" lvl="0" indent="-342900" algn="l" rtl="0">
              <a:spcBef>
                <a:spcPts val="0"/>
              </a:spcBef>
              <a:spcAft>
                <a:spcPts val="0"/>
              </a:spcAft>
              <a:buSzPts val="1800"/>
              <a:buChar char="+"/>
            </a:pPr>
            <a:r>
              <a:rPr lang="de"/>
              <a:t>country</a:t>
            </a:r>
            <a:endParaRPr/>
          </a:p>
          <a:p>
            <a:pPr marL="457200" lvl="0" indent="-342900" algn="l" rtl="0">
              <a:spcBef>
                <a:spcPts val="0"/>
              </a:spcBef>
              <a:spcAft>
                <a:spcPts val="0"/>
              </a:spcAft>
              <a:buSzPts val="1800"/>
              <a:buChar char="+"/>
            </a:pPr>
            <a:r>
              <a:rPr lang="de"/>
              <a:t>text</a:t>
            </a:r>
            <a:br>
              <a:rPr lang="de"/>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p:nvPr/>
        </p:nvSpPr>
        <p:spPr>
          <a:xfrm>
            <a:off x="0" y="0"/>
            <a:ext cx="9144000" cy="524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3"/>
              </a:rPr>
              <a:t>Video 1</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4"/>
              </a:rPr>
              <a:t>Video 2</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5"/>
              </a:rPr>
              <a:t>Video 3</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6"/>
              </a:rPr>
              <a:t>Video 4</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7"/>
              </a:rPr>
              <a:t>Video 5</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8"/>
              </a:rPr>
              <a:t>Video 6</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9"/>
              </a:rPr>
              <a:t>Video 7</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10"/>
              </a:rPr>
              <a:t>Video 8</a:t>
            </a:r>
            <a:r>
              <a:rPr lang="de"/>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9" name="Google Shape;89;p1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u="sng">
                <a:solidFill>
                  <a:srgbClr val="0000FF"/>
                </a:solidFill>
                <a:hlinkClick r:id="rId11"/>
              </a:rPr>
              <a:t>Play</a:t>
            </a:r>
            <a:endParaRPr>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What is your group’s favourite one? Give reasons.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European Christmas traditions</a:t>
            </a:r>
            <a:endParaRPr/>
          </a:p>
        </p:txBody>
      </p:sp>
      <p:pic>
        <p:nvPicPr>
          <p:cNvPr id="100" name="Google Shape;100;p20"/>
          <p:cNvPicPr preferRelativeResize="0"/>
          <p:nvPr/>
        </p:nvPicPr>
        <p:blipFill>
          <a:blip r:embed="rId3">
            <a:alphaModFix/>
          </a:blip>
          <a:stretch>
            <a:fillRect/>
          </a:stretch>
        </p:blipFill>
        <p:spPr>
          <a:xfrm rot="-652497">
            <a:off x="223778" y="356770"/>
            <a:ext cx="3093122" cy="1529958"/>
          </a:xfrm>
          <a:prstGeom prst="rect">
            <a:avLst/>
          </a:prstGeom>
          <a:noFill/>
          <a:ln>
            <a:noFill/>
          </a:ln>
        </p:spPr>
      </p:pic>
      <p:pic>
        <p:nvPicPr>
          <p:cNvPr id="101" name="Google Shape;101;p20"/>
          <p:cNvPicPr preferRelativeResize="0"/>
          <p:nvPr/>
        </p:nvPicPr>
        <p:blipFill>
          <a:blip r:embed="rId4">
            <a:alphaModFix/>
          </a:blip>
          <a:stretch>
            <a:fillRect/>
          </a:stretch>
        </p:blipFill>
        <p:spPr>
          <a:xfrm rot="-717822">
            <a:off x="6240761" y="3285404"/>
            <a:ext cx="2705703" cy="152196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65500" y="93725"/>
            <a:ext cx="4045200" cy="480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Y</a:t>
            </a:r>
            <a:r>
              <a:rPr lang="de" sz="4800"/>
              <a:t>ou will listen to an American tourist talking about Christmas traditions in Europe.</a:t>
            </a:r>
            <a:endParaRPr sz="4800"/>
          </a:p>
        </p:txBody>
      </p:sp>
      <p:sp>
        <p:nvSpPr>
          <p:cNvPr id="107" name="Google Shape;10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de"/>
              <a:t>Watch the video and fill in the text afterwards.</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Words>
  <Application>Microsoft Office PowerPoint</Application>
  <PresentationFormat>Bildschirmpräsentation (16:9)</PresentationFormat>
  <Paragraphs>95</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Amatic SC</vt:lpstr>
      <vt:lpstr>Comic Sans MS</vt:lpstr>
      <vt:lpstr>Source Code Pro</vt:lpstr>
      <vt:lpstr>Beach Day</vt:lpstr>
      <vt:lpstr>Best of europe</vt:lpstr>
      <vt:lpstr>Game:  Word-Definition-Circle</vt:lpstr>
      <vt:lpstr>My favourite holiday</vt:lpstr>
      <vt:lpstr>Weird traditions of europe</vt:lpstr>
      <vt:lpstr>Watch It</vt:lpstr>
      <vt:lpstr>Play</vt:lpstr>
      <vt:lpstr>What is your group’s favourite one? Give reasons.</vt:lpstr>
      <vt:lpstr>European Christmas traditions</vt:lpstr>
      <vt:lpstr>You will listen to an American tourist talking about Christmas traditions in Europe.</vt:lpstr>
      <vt:lpstr>           Xmas traditions</vt:lpstr>
      <vt:lpstr>PowerPoint-Präsentation</vt:lpstr>
      <vt:lpstr> Interviews </vt:lpstr>
      <vt:lpstr>    15 minutes</vt:lpstr>
      <vt:lpstr>Brainstorming</vt:lpstr>
      <vt:lpstr>THE 7 RULES OF BRAINSTORMING </vt:lpstr>
      <vt:lpstr>       Brainstorming 10 Minutes</vt:lpstr>
      <vt:lpstr>      Working time 85 Minutes</vt:lpstr>
      <vt:lpstr>YeeHAW! It Is Presentation time!</vt:lpstr>
      <vt:lpstr>THX A LOT! :-)</vt:lpstr>
      <vt:lpstr>    ‘S KARZL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of europe</dc:title>
  <cp:lastModifiedBy>zehn</cp:lastModifiedBy>
  <cp:revision>1</cp:revision>
  <dcterms:modified xsi:type="dcterms:W3CDTF">2019-09-27T08:09:43Z</dcterms:modified>
</cp:coreProperties>
</file>