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D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40" d="100"/>
          <a:sy n="40" d="100"/>
        </p:scale>
        <p:origin x="1020" y="54"/>
      </p:cViewPr>
      <p:guideLst>
        <p:guide orient="horz" pos="2160"/>
        <p:guide pos="3840"/>
      </p:guideLst>
    </p:cSldViewPr>
  </p:slideViewPr>
  <p:notesTextViewPr>
    <p:cViewPr>
      <p:scale>
        <a:sx n="1" d="1"/>
        <a:sy n="1" d="1"/>
      </p:scale>
      <p:origin x="0" y="0"/>
    </p:cViewPr>
  </p:notesTextViewPr>
  <p:sorterViewPr>
    <p:cViewPr>
      <p:scale>
        <a:sx n="100" d="100"/>
        <a:sy n="100" d="100"/>
      </p:scale>
      <p:origin x="0" y="5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B6F80-E148-4DEC-AF43-B4EDE12C9C8F}" type="datetimeFigureOut">
              <a:rPr lang="it-IT" smtClean="0"/>
              <a:t>12/02/2018</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5C3CA-FD61-4727-9A02-46B0DE878E00}" type="slidenum">
              <a:rPr lang="it-IT" smtClean="0"/>
              <a:t>‹N›</a:t>
            </a:fld>
            <a:endParaRPr lang="it-IT" dirty="0"/>
          </a:p>
        </p:txBody>
      </p:sp>
    </p:spTree>
    <p:extLst>
      <p:ext uri="{BB962C8B-B14F-4D97-AF65-F5344CB8AC3E}">
        <p14:creationId xmlns:p14="http://schemas.microsoft.com/office/powerpoint/2010/main" val="3617687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7D5C3CA-FD61-4727-9A02-46B0DE878E00}" type="slidenum">
              <a:rPr lang="it-IT" smtClean="0"/>
              <a:t>4</a:t>
            </a:fld>
            <a:endParaRPr lang="it-IT" dirty="0"/>
          </a:p>
        </p:txBody>
      </p:sp>
    </p:spTree>
    <p:extLst>
      <p:ext uri="{BB962C8B-B14F-4D97-AF65-F5344CB8AC3E}">
        <p14:creationId xmlns:p14="http://schemas.microsoft.com/office/powerpoint/2010/main" val="3539662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a:t>Fare clic per modificare lo stile del titolo</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a:t>Fare clic per modificare lo stile del titolo</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2/12/2018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a:t>Fare clic per modificare lo stile del titolo</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2/12/2018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a:t>Fare clic per modificare lo stile del titolo</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a:t>Fare clic per modificare lo stile del titolo</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dirty="0"/>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a:t>Fare clic per modificare lo stile del titolo</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2/12/2018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jp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7.jpeg"/><Relationship Id="rId3" Type="http://schemas.microsoft.com/office/2007/relationships/hdphoto" Target="../media/hdphoto1.wdp"/><Relationship Id="rId7" Type="http://schemas.openxmlformats.org/officeDocument/2006/relationships/image" Target="../media/image46.jpe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2.png"/><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51012" y="605307"/>
            <a:ext cx="8689976" cy="1146221"/>
          </a:xfrm>
        </p:spPr>
        <p:txBody>
          <a:bodyPr>
            <a:normAutofit/>
          </a:bodyPr>
          <a:lstStyle/>
          <a:p>
            <a:r>
              <a:rPr lang="it-IT" dirty="0">
                <a:solidFill>
                  <a:schemeClr val="accent1">
                    <a:lumMod val="50000"/>
                  </a:schemeClr>
                </a:solidFill>
              </a:rPr>
              <a:t>Il bullismo e il cyberbullismo </a:t>
            </a:r>
          </a:p>
        </p:txBody>
      </p:sp>
      <p:sp>
        <p:nvSpPr>
          <p:cNvPr id="3" name="Sottotitolo 2"/>
          <p:cNvSpPr>
            <a:spLocks noGrp="1"/>
          </p:cNvSpPr>
          <p:nvPr>
            <p:ph type="subTitle" idx="1"/>
          </p:nvPr>
        </p:nvSpPr>
        <p:spPr>
          <a:xfrm>
            <a:off x="1751012" y="3293772"/>
            <a:ext cx="8689976" cy="2398690"/>
          </a:xfrm>
        </p:spPr>
        <p:txBody>
          <a:bodyPr>
            <a:normAutofit/>
          </a:bodyPr>
          <a:lstStyle/>
          <a:p>
            <a:r>
              <a:rPr lang="it-IT" dirty="0"/>
              <a:t>Istituto mons. Mario Vassalluzzo                                                           classe:3°a </a:t>
            </a:r>
          </a:p>
          <a:p>
            <a:r>
              <a:rPr lang="it-IT" dirty="0"/>
              <a:t>Prof. Natalia vitale </a:t>
            </a:r>
          </a:p>
          <a:p>
            <a:r>
              <a:rPr lang="it-IT" dirty="0"/>
              <a:t>a.s. 2017/2018</a:t>
            </a:r>
          </a:p>
        </p:txBody>
      </p:sp>
      <p:pic>
        <p:nvPicPr>
          <p:cNvPr id="4" name="Immagine 3"/>
          <p:cNvPicPr>
            <a:picLocks noChangeAspect="1"/>
          </p:cNvPicPr>
          <p:nvPr/>
        </p:nvPicPr>
        <p:blipFill>
          <a:blip r:embed="rId2"/>
          <a:stretch>
            <a:fillRect/>
          </a:stretch>
        </p:blipFill>
        <p:spPr>
          <a:xfrm rot="21050337">
            <a:off x="377716" y="2699418"/>
            <a:ext cx="2798108" cy="1434699"/>
          </a:xfrm>
          <a:prstGeom prst="rect">
            <a:avLst/>
          </a:prstGeom>
        </p:spPr>
      </p:pic>
      <p:pic>
        <p:nvPicPr>
          <p:cNvPr id="5" name="Immagine 4"/>
          <p:cNvPicPr>
            <a:picLocks noChangeAspect="1"/>
          </p:cNvPicPr>
          <p:nvPr/>
        </p:nvPicPr>
        <p:blipFill>
          <a:blip r:embed="rId3"/>
          <a:stretch>
            <a:fillRect/>
          </a:stretch>
        </p:blipFill>
        <p:spPr>
          <a:xfrm rot="228206">
            <a:off x="9262103" y="2644433"/>
            <a:ext cx="2619375" cy="1743075"/>
          </a:xfrm>
          <a:prstGeom prst="rect">
            <a:avLst/>
          </a:prstGeom>
        </p:spPr>
      </p:pic>
      <p:pic>
        <p:nvPicPr>
          <p:cNvPr id="1026" name="Picture 2" descr="IC Roccapiemonte"/>
          <p:cNvPicPr>
            <a:picLocks noChangeAspect="1" noChangeArrowheads="1"/>
          </p:cNvPicPr>
          <p:nvPr/>
        </p:nvPicPr>
        <p:blipFill rotWithShape="1">
          <a:blip r:embed="rId4">
            <a:extLst>
              <a:ext uri="{28A0092B-C50C-407E-A947-70E740481C1C}">
                <a14:useLocalDpi xmlns:a14="http://schemas.microsoft.com/office/drawing/2010/main" val="0"/>
              </a:ext>
            </a:extLst>
          </a:blip>
          <a:srcRect t="-36194" r="52732" b="36194"/>
          <a:stretch/>
        </p:blipFill>
        <p:spPr bwMode="auto">
          <a:xfrm>
            <a:off x="281352" y="3964132"/>
            <a:ext cx="4610388"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384780"/>
      </p:ext>
    </p:extLst>
  </p:cSld>
  <p:clrMapOvr>
    <a:masterClrMapping/>
  </p:clrMapOvr>
  <mc:AlternateContent xmlns:mc="http://schemas.openxmlformats.org/markup-compatibility/2006" xmlns:p14="http://schemas.microsoft.com/office/powerpoint/2010/main">
    <mc:Choice Requires="p14">
      <p:transition p14:dur="100" advTm="2655">
        <p:cut/>
      </p:transition>
    </mc:Choice>
    <mc:Fallback xmlns="">
      <p:transition advTm="2655">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1000"/>
            <a:lum/>
          </a:blip>
          <a:srcRect/>
          <a:stretch>
            <a:fillRect t="-9000" b="-9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214541" y="496011"/>
            <a:ext cx="8047345" cy="1596177"/>
          </a:xfrm>
        </p:spPr>
        <p:txBody>
          <a:bodyPr/>
          <a:lstStyle/>
          <a:p>
            <a:r>
              <a:rPr lang="it-IT" dirty="0">
                <a:solidFill>
                  <a:schemeClr val="bg1"/>
                </a:solidFill>
              </a:rPr>
              <a:t>Mobbing sul lavoro </a:t>
            </a:r>
          </a:p>
        </p:txBody>
      </p:sp>
      <p:pic>
        <p:nvPicPr>
          <p:cNvPr id="6" name="Immagine 5"/>
          <p:cNvPicPr>
            <a:picLocks noChangeAspect="1"/>
          </p:cNvPicPr>
          <p:nvPr/>
        </p:nvPicPr>
        <p:blipFill>
          <a:blip r:embed="rId3"/>
          <a:stretch>
            <a:fillRect/>
          </a:stretch>
        </p:blipFill>
        <p:spPr>
          <a:xfrm>
            <a:off x="141047" y="180455"/>
            <a:ext cx="2638425" cy="1733550"/>
          </a:xfrm>
          <a:prstGeom prst="rect">
            <a:avLst/>
          </a:prstGeom>
        </p:spPr>
      </p:pic>
      <p:sp>
        <p:nvSpPr>
          <p:cNvPr id="3" name="CasellaDiTesto 2"/>
          <p:cNvSpPr txBox="1"/>
          <p:nvPr/>
        </p:nvSpPr>
        <p:spPr>
          <a:xfrm>
            <a:off x="1009934" y="2472284"/>
            <a:ext cx="10431439" cy="1569660"/>
          </a:xfrm>
          <a:prstGeom prst="rect">
            <a:avLst/>
          </a:prstGeom>
          <a:noFill/>
        </p:spPr>
        <p:txBody>
          <a:bodyPr wrap="square" rtlCol="0">
            <a:spAutoFit/>
          </a:bodyPr>
          <a:lstStyle/>
          <a:p>
            <a:r>
              <a:rPr lang="it-IT" sz="2400" dirty="0"/>
              <a:t>Il mobbing è una forma di violenza psicologica che si verifica sul luogo di lavoro. In questo caso, la vittima subisce , da parte del capo o di colleghi, comportamenti ingiusti, aggressivi e ripetuti nel tempo con lo scopo di emarginarla o danneggiarla sia fisicamente che psicologicamente.</a:t>
            </a:r>
          </a:p>
        </p:txBody>
      </p:sp>
      <p:pic>
        <p:nvPicPr>
          <p:cNvPr id="8" name="Immagine 7"/>
          <p:cNvPicPr>
            <a:picLocks noChangeAspect="1"/>
          </p:cNvPicPr>
          <p:nvPr/>
        </p:nvPicPr>
        <p:blipFill>
          <a:blip r:embed="rId4"/>
          <a:stretch>
            <a:fillRect/>
          </a:stretch>
        </p:blipFill>
        <p:spPr>
          <a:xfrm>
            <a:off x="575196" y="4600223"/>
            <a:ext cx="2552700" cy="1790700"/>
          </a:xfrm>
          <a:prstGeom prst="rect">
            <a:avLst/>
          </a:prstGeom>
        </p:spPr>
      </p:pic>
      <p:pic>
        <p:nvPicPr>
          <p:cNvPr id="9" name="Immagine 8"/>
          <p:cNvPicPr>
            <a:picLocks noChangeAspect="1"/>
          </p:cNvPicPr>
          <p:nvPr/>
        </p:nvPicPr>
        <p:blipFill>
          <a:blip r:embed="rId5"/>
          <a:stretch>
            <a:fillRect/>
          </a:stretch>
        </p:blipFill>
        <p:spPr>
          <a:xfrm>
            <a:off x="8974398" y="4745649"/>
            <a:ext cx="2466975" cy="1847850"/>
          </a:xfrm>
          <a:prstGeom prst="rect">
            <a:avLst/>
          </a:prstGeom>
        </p:spPr>
      </p:pic>
      <p:pic>
        <p:nvPicPr>
          <p:cNvPr id="10" name="Immagine 9"/>
          <p:cNvPicPr>
            <a:picLocks noChangeAspect="1"/>
          </p:cNvPicPr>
          <p:nvPr/>
        </p:nvPicPr>
        <p:blipFill>
          <a:blip r:embed="rId6"/>
          <a:stretch>
            <a:fillRect/>
          </a:stretch>
        </p:blipFill>
        <p:spPr>
          <a:xfrm>
            <a:off x="4536672" y="4299208"/>
            <a:ext cx="3028950" cy="1514475"/>
          </a:xfrm>
          <a:prstGeom prst="rect">
            <a:avLst/>
          </a:prstGeom>
        </p:spPr>
      </p:pic>
      <p:pic>
        <p:nvPicPr>
          <p:cNvPr id="11" name="Immagine 10"/>
          <p:cNvPicPr>
            <a:picLocks noChangeAspect="1"/>
          </p:cNvPicPr>
          <p:nvPr/>
        </p:nvPicPr>
        <p:blipFill>
          <a:blip r:embed="rId7"/>
          <a:stretch>
            <a:fillRect/>
          </a:stretch>
        </p:blipFill>
        <p:spPr>
          <a:xfrm>
            <a:off x="8784679" y="329491"/>
            <a:ext cx="3248025" cy="1409700"/>
          </a:xfrm>
          <a:prstGeom prst="rect">
            <a:avLst/>
          </a:prstGeom>
        </p:spPr>
      </p:pic>
    </p:spTree>
    <p:extLst>
      <p:ext uri="{BB962C8B-B14F-4D97-AF65-F5344CB8AC3E}">
        <p14:creationId xmlns:p14="http://schemas.microsoft.com/office/powerpoint/2010/main" val="3029966608"/>
      </p:ext>
    </p:extLst>
  </p:cSld>
  <p:clrMapOvr>
    <a:masterClrMapping/>
  </p:clrMapOvr>
  <p:transition spd="slow" advTm="5260">
    <p:cover dir="ru"/>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0000"/>
            <a:lum/>
          </a:blip>
          <a:srcRect/>
          <a:tile tx="139700" ty="330200" sx="1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45536" y="0"/>
            <a:ext cx="10364451" cy="1173707"/>
          </a:xfrm>
        </p:spPr>
        <p:txBody>
          <a:bodyPr/>
          <a:lstStyle/>
          <a:p>
            <a:r>
              <a:rPr lang="it-IT"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Bullismo in famiglia </a:t>
            </a:r>
            <a:endParaRPr lang="it-IT" dirty="0"/>
          </a:p>
        </p:txBody>
      </p:sp>
      <p:pic>
        <p:nvPicPr>
          <p:cNvPr id="4" name="Immagine 3"/>
          <p:cNvPicPr>
            <a:picLocks noChangeAspect="1"/>
          </p:cNvPicPr>
          <p:nvPr/>
        </p:nvPicPr>
        <p:blipFill>
          <a:blip r:embed="rId3"/>
          <a:stretch>
            <a:fillRect/>
          </a:stretch>
        </p:blipFill>
        <p:spPr>
          <a:xfrm>
            <a:off x="845536" y="4498694"/>
            <a:ext cx="2390775" cy="1914525"/>
          </a:xfrm>
          <a:prstGeom prst="rect">
            <a:avLst/>
          </a:prstGeom>
        </p:spPr>
      </p:pic>
      <p:sp>
        <p:nvSpPr>
          <p:cNvPr id="5" name="CasellaDiTesto 4"/>
          <p:cNvSpPr txBox="1"/>
          <p:nvPr/>
        </p:nvSpPr>
        <p:spPr>
          <a:xfrm>
            <a:off x="1460310" y="1173707"/>
            <a:ext cx="9749677" cy="2677656"/>
          </a:xfrm>
          <a:prstGeom prst="rect">
            <a:avLst/>
          </a:prstGeom>
          <a:noFill/>
        </p:spPr>
        <p:txBody>
          <a:bodyPr wrap="square" rtlCol="0">
            <a:spAutoFit/>
          </a:bodyPr>
          <a:lstStyle/>
          <a:p>
            <a:r>
              <a:rPr lang="it-IT" sz="2800" dirty="0"/>
              <a:t> In famiglia, la differenza tra un banale litigio e il bullismo è la ripetitività nel tempo di atteggiamenti offensivi e distruttivi da parte di un componente nei confronti di un altro. Esso consiste nel picchiare , insultare o distruggere oggetti della vittima ed in genere chi lo subisce potrebbe avere, anche nell’età adulta, problemi di ansia e depressione.</a:t>
            </a:r>
          </a:p>
        </p:txBody>
      </p:sp>
      <p:pic>
        <p:nvPicPr>
          <p:cNvPr id="6" name="Immagine 5"/>
          <p:cNvPicPr>
            <a:picLocks noChangeAspect="1"/>
          </p:cNvPicPr>
          <p:nvPr/>
        </p:nvPicPr>
        <p:blipFill>
          <a:blip r:embed="rId4"/>
          <a:stretch>
            <a:fillRect/>
          </a:stretch>
        </p:blipFill>
        <p:spPr>
          <a:xfrm>
            <a:off x="9011431" y="3937572"/>
            <a:ext cx="2466975" cy="1847850"/>
          </a:xfrm>
          <a:prstGeom prst="rect">
            <a:avLst/>
          </a:prstGeom>
        </p:spPr>
      </p:pic>
      <p:pic>
        <p:nvPicPr>
          <p:cNvPr id="7" name="Immagine 6"/>
          <p:cNvPicPr>
            <a:picLocks noChangeAspect="1"/>
          </p:cNvPicPr>
          <p:nvPr/>
        </p:nvPicPr>
        <p:blipFill>
          <a:blip r:embed="rId5"/>
          <a:stretch>
            <a:fillRect/>
          </a:stretch>
        </p:blipFill>
        <p:spPr>
          <a:xfrm>
            <a:off x="4737123" y="4399271"/>
            <a:ext cx="2581275" cy="1771650"/>
          </a:xfrm>
          <a:prstGeom prst="rect">
            <a:avLst/>
          </a:prstGeom>
        </p:spPr>
      </p:pic>
    </p:spTree>
    <p:extLst>
      <p:ext uri="{BB962C8B-B14F-4D97-AF65-F5344CB8AC3E}">
        <p14:creationId xmlns:p14="http://schemas.microsoft.com/office/powerpoint/2010/main" val="2648641185"/>
      </p:ext>
    </p:extLst>
  </p:cSld>
  <p:clrMapOvr>
    <a:masterClrMapping/>
  </p:clrMapOvr>
  <mc:AlternateContent xmlns:mc="http://schemas.openxmlformats.org/markup-compatibility/2006" xmlns:p14="http://schemas.microsoft.com/office/powerpoint/2010/main">
    <mc:Choice Requires="p14">
      <p:transition spd="slow" advTm="7117">
        <p14:flash/>
      </p:transition>
    </mc:Choice>
    <mc:Fallback xmlns="">
      <p:transition spd="slow" advTm="7117">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artisticFilmGrain trans="18000" grainSize="66"/>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cap="none" dirty="0">
                <a:ln w="0"/>
                <a:solidFill>
                  <a:schemeClr val="accent1"/>
                </a:solidFill>
                <a:effectLst>
                  <a:outerShdw blurRad="38100" dist="25400" dir="5400000" algn="ctr" rotWithShape="0">
                    <a:srgbClr val="6E747A">
                      <a:alpha val="43000"/>
                    </a:srgbClr>
                  </a:outerShdw>
                </a:effectLst>
              </a:rPr>
              <a:t>Omofobia e bullismo </a:t>
            </a:r>
            <a:endParaRPr lang="it-IT" dirty="0"/>
          </a:p>
        </p:txBody>
      </p:sp>
      <p:pic>
        <p:nvPicPr>
          <p:cNvPr id="4" name="Immagine 3"/>
          <p:cNvPicPr>
            <a:picLocks noChangeAspect="1"/>
          </p:cNvPicPr>
          <p:nvPr/>
        </p:nvPicPr>
        <p:blipFill>
          <a:blip r:embed="rId4"/>
          <a:stretch>
            <a:fillRect/>
          </a:stretch>
        </p:blipFill>
        <p:spPr>
          <a:xfrm>
            <a:off x="419026" y="371364"/>
            <a:ext cx="3220404" cy="1843329"/>
          </a:xfrm>
          <a:prstGeom prst="rect">
            <a:avLst/>
          </a:prstGeom>
        </p:spPr>
      </p:pic>
      <p:pic>
        <p:nvPicPr>
          <p:cNvPr id="5" name="Immagine 4"/>
          <p:cNvPicPr>
            <a:picLocks noChangeAspect="1"/>
          </p:cNvPicPr>
          <p:nvPr/>
        </p:nvPicPr>
        <p:blipFill>
          <a:blip r:embed="rId5"/>
          <a:stretch>
            <a:fillRect/>
          </a:stretch>
        </p:blipFill>
        <p:spPr>
          <a:xfrm>
            <a:off x="8915475" y="390415"/>
            <a:ext cx="2857500" cy="1600200"/>
          </a:xfrm>
          <a:prstGeom prst="rect">
            <a:avLst/>
          </a:prstGeom>
        </p:spPr>
      </p:pic>
      <p:sp>
        <p:nvSpPr>
          <p:cNvPr id="6" name="CasellaDiTesto 5"/>
          <p:cNvSpPr txBox="1"/>
          <p:nvPr/>
        </p:nvSpPr>
        <p:spPr>
          <a:xfrm>
            <a:off x="1601963" y="2461846"/>
            <a:ext cx="9676263" cy="2308324"/>
          </a:xfrm>
          <a:prstGeom prst="rect">
            <a:avLst/>
          </a:prstGeom>
          <a:noFill/>
        </p:spPr>
        <p:txBody>
          <a:bodyPr wrap="square" rtlCol="0">
            <a:spAutoFit/>
          </a:bodyPr>
          <a:lstStyle/>
          <a:p>
            <a:r>
              <a:rPr lang="it-IT" sz="2400" dirty="0"/>
              <a:t>Un’altra forma di bullismo molto diffusa è l’omofobia. La vittima viene presa di mira per la sua sessualità. Le vittime di omofobia non sono solo omosessuali ma anche ragazzi che escono fuori dagli schemi comuni, come ad. esempio –un ragazzo a cui non piace il calcio che preferisce uno sport considerato più femminile-. oppure - un ragazzo timido, educato e non violento, per questo insultato come femminuccia.</a:t>
            </a:r>
          </a:p>
        </p:txBody>
      </p:sp>
      <p:pic>
        <p:nvPicPr>
          <p:cNvPr id="3" name="Immagine 2"/>
          <p:cNvPicPr>
            <a:picLocks noChangeAspect="1"/>
          </p:cNvPicPr>
          <p:nvPr/>
        </p:nvPicPr>
        <p:blipFill>
          <a:blip r:embed="rId6"/>
          <a:stretch>
            <a:fillRect/>
          </a:stretch>
        </p:blipFill>
        <p:spPr>
          <a:xfrm>
            <a:off x="0" y="4898195"/>
            <a:ext cx="2486025" cy="1838325"/>
          </a:xfrm>
          <a:prstGeom prst="rect">
            <a:avLst/>
          </a:prstGeom>
        </p:spPr>
      </p:pic>
      <p:pic>
        <p:nvPicPr>
          <p:cNvPr id="1026" name="Picture 2" descr="Risultati immagini per omofob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9959" y="459339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sultati immagini per omofob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40996" y="4855294"/>
            <a:ext cx="2762250"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091369"/>
      </p:ext>
    </p:extLst>
  </p:cSld>
  <p:clrMapOvr>
    <a:masterClrMapping/>
  </p:clrMapOvr>
  <p:transition spd="slow" advTm="8875">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7000"/>
            <a:extLst>
              <a:ext uri="{BEBA8EAE-BF5A-486C-A8C5-ECC9F3942E4B}">
                <a14:imgProps xmlns:a14="http://schemas.microsoft.com/office/drawing/2010/main">
                  <a14:imgLayer r:embed="rId3">
                    <a14:imgEffect>
                      <a14:artisticPlasticWrap trans="28000" smoothness="2"/>
                    </a14:imgEffect>
                    <a14:imgEffect>
                      <a14:colorTemperature colorTemp="11500"/>
                    </a14:imgEffect>
                    <a14:imgEffect>
                      <a14:saturation sat="400000"/>
                    </a14:imgEffect>
                    <a14:imgEffect>
                      <a14:brightnessContrast bright="6000" contrast="68000"/>
                    </a14:imgEffect>
                  </a14:imgLayer>
                </a14:imgProps>
              </a:ext>
            </a:extLst>
          </a:blip>
          <a:srcRect/>
          <a:stretch>
            <a:fillRect l="-11000" t="-19000" r="-14000" b="-19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noFill/>
        </p:spPr>
        <p:style>
          <a:lnRef idx="0">
            <a:schemeClr val="accent6"/>
          </a:lnRef>
          <a:fillRef idx="3">
            <a:schemeClr val="accent6"/>
          </a:fillRef>
          <a:effectRef idx="3">
            <a:schemeClr val="accent6"/>
          </a:effectRef>
          <a:fontRef idx="minor">
            <a:schemeClr val="lt1"/>
          </a:fontRef>
        </p:style>
        <p:txBody>
          <a:bodyPr>
            <a:sp3d extrusionH="57150">
              <a:bevelT w="50800" h="38100" prst="riblet"/>
            </a:sp3d>
          </a:bodyPr>
          <a:lstStyle/>
          <a:p>
            <a:r>
              <a:rPr lang="it-IT" dirty="0">
                <a:ln>
                  <a:solidFill>
                    <a:srgbClr val="FFFF00"/>
                  </a:solidFill>
                </a:ln>
              </a:rPr>
              <a:t> bullismo e razzismo  </a:t>
            </a:r>
          </a:p>
        </p:txBody>
      </p:sp>
      <p:pic>
        <p:nvPicPr>
          <p:cNvPr id="4" name="Immagine 3"/>
          <p:cNvPicPr>
            <a:picLocks noChangeAspect="1"/>
          </p:cNvPicPr>
          <p:nvPr/>
        </p:nvPicPr>
        <p:blipFill>
          <a:blip r:embed="rId4"/>
          <a:stretch>
            <a:fillRect/>
          </a:stretch>
        </p:blipFill>
        <p:spPr>
          <a:xfrm>
            <a:off x="8921304" y="4719344"/>
            <a:ext cx="2828925" cy="1619250"/>
          </a:xfrm>
          <a:prstGeom prst="rect">
            <a:avLst/>
          </a:prstGeom>
        </p:spPr>
      </p:pic>
      <p:pic>
        <p:nvPicPr>
          <p:cNvPr id="5" name="Immagine 4"/>
          <p:cNvPicPr>
            <a:picLocks noChangeAspect="1"/>
          </p:cNvPicPr>
          <p:nvPr/>
        </p:nvPicPr>
        <p:blipFill>
          <a:blip r:embed="rId5"/>
          <a:stretch>
            <a:fillRect/>
          </a:stretch>
        </p:blipFill>
        <p:spPr>
          <a:xfrm>
            <a:off x="1003927" y="4824119"/>
            <a:ext cx="3028950" cy="1514475"/>
          </a:xfrm>
          <a:prstGeom prst="rect">
            <a:avLst/>
          </a:prstGeom>
        </p:spPr>
      </p:pic>
      <p:pic>
        <p:nvPicPr>
          <p:cNvPr id="6" name="Immagine 5"/>
          <p:cNvPicPr>
            <a:picLocks noChangeAspect="1"/>
          </p:cNvPicPr>
          <p:nvPr/>
        </p:nvPicPr>
        <p:blipFill>
          <a:blip r:embed="rId6"/>
          <a:stretch>
            <a:fillRect/>
          </a:stretch>
        </p:blipFill>
        <p:spPr>
          <a:xfrm>
            <a:off x="5405528" y="4195469"/>
            <a:ext cx="2143125" cy="2143125"/>
          </a:xfrm>
          <a:prstGeom prst="rect">
            <a:avLst/>
          </a:prstGeom>
        </p:spPr>
      </p:pic>
      <p:sp>
        <p:nvSpPr>
          <p:cNvPr id="7" name="CasellaDiTesto 6"/>
          <p:cNvSpPr txBox="1"/>
          <p:nvPr/>
        </p:nvSpPr>
        <p:spPr>
          <a:xfrm>
            <a:off x="643719" y="1910686"/>
            <a:ext cx="10904561" cy="1815882"/>
          </a:xfrm>
          <a:prstGeom prst="rect">
            <a:avLst/>
          </a:prstGeom>
          <a:noFill/>
        </p:spPr>
        <p:txBody>
          <a:bodyPr wrap="square" rtlCol="0">
            <a:spAutoFit/>
          </a:bodyPr>
          <a:lstStyle/>
          <a:p>
            <a:pPr lvl="1"/>
            <a:r>
              <a:rPr lang="it-IT" sz="2800" dirty="0"/>
              <a:t>I ragazzi vessano altri ragazzi perché appartenenti ad una diversa etnia, cultura o religione. Il bullismo generalmente attacca chi è diverso dal punto di vista economico, sociale, culturale, religioso o fisico… e quindi cerca una scusa per una violenza che è non è mai giustificabile.</a:t>
            </a:r>
          </a:p>
        </p:txBody>
      </p:sp>
    </p:spTree>
    <p:extLst>
      <p:ext uri="{BB962C8B-B14F-4D97-AF65-F5344CB8AC3E}">
        <p14:creationId xmlns:p14="http://schemas.microsoft.com/office/powerpoint/2010/main" val="284280830"/>
      </p:ext>
    </p:extLst>
  </p:cSld>
  <p:clrMapOvr>
    <a:masterClrMapping/>
  </p:clrMapOvr>
  <p:transition spd="slow" advTm="7964">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harpenSoften amount="-49000"/>
                    </a14:imgEffect>
                  </a14:imgLayer>
                </a14:imgProps>
              </a:ext>
            </a:extLst>
          </a:blip>
          <a:srcRect/>
          <a:stretch>
            <a:fillRect t="-2000" b="-3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9600" dirty="0">
                <a:solidFill>
                  <a:srgbClr val="FF0000"/>
                </a:solidFill>
              </a:rPr>
              <a:t>Il cyberbullismo </a:t>
            </a:r>
          </a:p>
        </p:txBody>
      </p:sp>
      <p:sp>
        <p:nvSpPr>
          <p:cNvPr id="3" name="CasellaDiTesto 2"/>
          <p:cNvSpPr txBox="1"/>
          <p:nvPr/>
        </p:nvSpPr>
        <p:spPr>
          <a:xfrm>
            <a:off x="1094705" y="2343955"/>
            <a:ext cx="9517488" cy="2862322"/>
          </a:xfrm>
          <a:prstGeom prst="rect">
            <a:avLst/>
          </a:prstGeom>
          <a:noFill/>
        </p:spPr>
        <p:txBody>
          <a:bodyPr wrap="square" rtlCol="0">
            <a:spAutoFit/>
          </a:bodyPr>
          <a:lstStyle/>
          <a:p>
            <a:r>
              <a:rPr lang="it-IT" sz="2000" dirty="0">
                <a:latin typeface="Baskerville Old Face" panose="02020602080505020303" pitchFamily="18" charset="0"/>
              </a:rPr>
              <a:t>"Il cyberbullismo o ciberbullismo (ossia "bullismo" online) è il termine che indica atti di bullismo e di molestia effettuati tramite mezzi elettronici come l'e-mail, la messaggistica istantanea, i blog, i telefoni cellulari, i cercapersone e/o i siti web".</a:t>
            </a:r>
          </a:p>
          <a:p>
            <a:r>
              <a:rPr lang="it-IT" sz="2000" dirty="0">
                <a:latin typeface="Baskerville Old Face" panose="02020602080505020303" pitchFamily="18" charset="0"/>
              </a:rPr>
              <a:t>Il cyberbullismo è un fenomeno molto grave perché in pochissimo tempo le vittime possono vedere la propria reputazione danneggiata in una comunità molto ampia, anche perché i contenuti, una volta pubblicati, possono riapparire a più riprese in luoghi diversi. Spesso i genitori e gli insegnanti ne rimangono a lungo all'oscuro, perché non hanno accesso alla comunicazione in rete degli adolescenti. Pertanto può essere necessario molto tempo prima che un caso venga alla luce.</a:t>
            </a:r>
          </a:p>
        </p:txBody>
      </p:sp>
      <p:pic>
        <p:nvPicPr>
          <p:cNvPr id="4" name="Immagine 3"/>
          <p:cNvPicPr>
            <a:picLocks noChangeAspect="1"/>
          </p:cNvPicPr>
          <p:nvPr/>
        </p:nvPicPr>
        <p:blipFill>
          <a:blip r:embed="rId4"/>
          <a:stretch>
            <a:fillRect/>
          </a:stretch>
        </p:blipFill>
        <p:spPr>
          <a:xfrm>
            <a:off x="4725942" y="4922853"/>
            <a:ext cx="3323354" cy="1863304"/>
          </a:xfrm>
          <a:prstGeom prst="rect">
            <a:avLst/>
          </a:prstGeom>
        </p:spPr>
      </p:pic>
    </p:spTree>
    <p:extLst>
      <p:ext uri="{BB962C8B-B14F-4D97-AF65-F5344CB8AC3E}">
        <p14:creationId xmlns:p14="http://schemas.microsoft.com/office/powerpoint/2010/main" val="247647550"/>
      </p:ext>
    </p:extLst>
  </p:cSld>
  <p:clrMapOvr>
    <a:masterClrMapping/>
  </p:clrMapOvr>
  <p:transition spd="slow" advTm="5476">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7104" y="335182"/>
            <a:ext cx="10364451" cy="1596177"/>
          </a:xfrm>
        </p:spPr>
        <p:txBody>
          <a:bodyPr>
            <a:normAutofit/>
          </a:bodyPr>
          <a:lstStyle/>
          <a:p>
            <a:r>
              <a:rPr lang="it-IT" sz="4400" dirty="0">
                <a:solidFill>
                  <a:srgbClr val="FF0000"/>
                </a:solidFill>
              </a:rPr>
              <a:t>Prodotto da </a:t>
            </a:r>
          </a:p>
        </p:txBody>
      </p:sp>
      <p:sp>
        <p:nvSpPr>
          <p:cNvPr id="3" name="CasellaDiTesto 2"/>
          <p:cNvSpPr txBox="1"/>
          <p:nvPr/>
        </p:nvSpPr>
        <p:spPr>
          <a:xfrm>
            <a:off x="2881200" y="1931359"/>
            <a:ext cx="7830355" cy="2308324"/>
          </a:xfrm>
          <a:prstGeom prst="rect">
            <a:avLst/>
          </a:prstGeom>
          <a:noFill/>
        </p:spPr>
        <p:txBody>
          <a:bodyPr wrap="square" rtlCol="0">
            <a:spAutoFit/>
          </a:bodyPr>
          <a:lstStyle/>
          <a:p>
            <a:r>
              <a:rPr lang="it-IT" sz="4800" b="1" dirty="0">
                <a:ln w="22225">
                  <a:solidFill>
                    <a:schemeClr val="accent2"/>
                  </a:solidFill>
                  <a:prstDash val="solid"/>
                </a:ln>
                <a:solidFill>
                  <a:schemeClr val="accent2">
                    <a:lumMod val="40000"/>
                    <a:lumOff val="60000"/>
                  </a:schemeClr>
                </a:solidFill>
              </a:rPr>
              <a:t>Bonavita Annapia </a:t>
            </a:r>
          </a:p>
          <a:p>
            <a:r>
              <a:rPr lang="it-IT" sz="4800" b="1" dirty="0">
                <a:ln w="22225">
                  <a:solidFill>
                    <a:schemeClr val="accent2"/>
                  </a:solidFill>
                  <a:prstDash val="solid"/>
                </a:ln>
                <a:solidFill>
                  <a:schemeClr val="accent2">
                    <a:lumMod val="40000"/>
                    <a:lumOff val="60000"/>
                  </a:schemeClr>
                </a:solidFill>
              </a:rPr>
              <a:t>              e</a:t>
            </a:r>
          </a:p>
          <a:p>
            <a:r>
              <a:rPr lang="it-IT" sz="4800" b="1" dirty="0">
                <a:ln w="22225">
                  <a:solidFill>
                    <a:schemeClr val="accent2"/>
                  </a:solidFill>
                  <a:prstDash val="solid"/>
                </a:ln>
                <a:solidFill>
                  <a:schemeClr val="accent2">
                    <a:lumMod val="40000"/>
                    <a:lumOff val="60000"/>
                  </a:schemeClr>
                </a:solidFill>
              </a:rPr>
              <a:t>Vicidomini Emanuela</a:t>
            </a:r>
          </a:p>
        </p:txBody>
      </p:sp>
    </p:spTree>
    <p:extLst>
      <p:ext uri="{BB962C8B-B14F-4D97-AF65-F5344CB8AC3E}">
        <p14:creationId xmlns:p14="http://schemas.microsoft.com/office/powerpoint/2010/main" val="3943934811"/>
      </p:ext>
    </p:extLst>
  </p:cSld>
  <p:clrMapOvr>
    <a:masterClrMapping/>
  </p:clrMapOvr>
  <p:transition spd="slow" advTm="1803">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913776" y="618517"/>
            <a:ext cx="5177932" cy="1596177"/>
          </a:xfrm>
        </p:spPr>
        <p:txBody>
          <a:bodyPr/>
          <a:lstStyle/>
          <a:p>
            <a:r>
              <a:rPr lang="it-IT" dirty="0"/>
              <a:t>Che cos’è il bullismo?</a:t>
            </a:r>
          </a:p>
        </p:txBody>
      </p:sp>
      <p:pic>
        <p:nvPicPr>
          <p:cNvPr id="6" name="Immagine 5"/>
          <p:cNvPicPr>
            <a:picLocks noChangeAspect="1"/>
          </p:cNvPicPr>
          <p:nvPr/>
        </p:nvPicPr>
        <p:blipFill>
          <a:blip r:embed="rId3"/>
          <a:stretch>
            <a:fillRect/>
          </a:stretch>
        </p:blipFill>
        <p:spPr>
          <a:xfrm>
            <a:off x="8366639" y="329417"/>
            <a:ext cx="2619375" cy="1743075"/>
          </a:xfrm>
          <a:prstGeom prst="rect">
            <a:avLst/>
          </a:prstGeom>
        </p:spPr>
      </p:pic>
      <p:sp>
        <p:nvSpPr>
          <p:cNvPr id="5" name="CasellaDiTesto 4"/>
          <p:cNvSpPr txBox="1"/>
          <p:nvPr/>
        </p:nvSpPr>
        <p:spPr>
          <a:xfrm>
            <a:off x="627797" y="2470245"/>
            <a:ext cx="10753812" cy="1938992"/>
          </a:xfrm>
          <a:prstGeom prst="rect">
            <a:avLst/>
          </a:prstGeom>
          <a:noFill/>
        </p:spPr>
        <p:txBody>
          <a:bodyPr wrap="square" rtlCol="0">
            <a:spAutoFit/>
          </a:bodyPr>
          <a:lstStyle/>
          <a:p>
            <a:r>
              <a:rPr lang="it-IT" sz="2400" dirty="0"/>
              <a:t>Per bullismo di intendono una serie di azioni di sistematica prevaricazione messe in atto da parte di un bambino e/o adolescente, verso un altro, percepito come più debole: la vittima. Non si tratta dunque, di un singolo atto, ma di una serie di comportamenti portati avanti ripetutamente, da parte di qualcuno(anche da un gruppo) che cerca di avere potere su un altro.</a:t>
            </a:r>
          </a:p>
        </p:txBody>
      </p:sp>
      <p:pic>
        <p:nvPicPr>
          <p:cNvPr id="7" name="Immagine 6"/>
          <p:cNvPicPr>
            <a:picLocks noChangeAspect="1"/>
          </p:cNvPicPr>
          <p:nvPr/>
        </p:nvPicPr>
        <p:blipFill>
          <a:blip r:embed="rId4"/>
          <a:stretch>
            <a:fillRect/>
          </a:stretch>
        </p:blipFill>
        <p:spPr>
          <a:xfrm>
            <a:off x="472222" y="4461894"/>
            <a:ext cx="2762250" cy="1647825"/>
          </a:xfrm>
          <a:prstGeom prst="rect">
            <a:avLst/>
          </a:prstGeom>
        </p:spPr>
      </p:pic>
      <p:pic>
        <p:nvPicPr>
          <p:cNvPr id="1026" name="Picture 2" descr="Risultati immagini per il bullism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9039" y="4261868"/>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22984"/>
      </p:ext>
    </p:extLst>
  </p:cSld>
  <p:clrMapOvr>
    <a:masterClrMapping/>
  </p:clrMapOvr>
  <p:transition spd="slow" advTm="7949">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79000">
              <a:schemeClr val="bg1">
                <a:lumMod val="95000"/>
              </a:schemeClr>
            </a:gs>
            <a:gs pos="100000">
              <a:schemeClr val="bg1">
                <a:lumMod val="50000"/>
              </a:schemeClr>
            </a:gs>
            <a:gs pos="100000">
              <a:schemeClr val="bg1">
                <a:lumMod val="9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913775" y="618517"/>
            <a:ext cx="6877943" cy="1596177"/>
          </a:xfrm>
        </p:spPr>
        <p:txBody>
          <a:bodyPr/>
          <a:lstStyle/>
          <a:p>
            <a:r>
              <a:rPr lang="it-IT" dirty="0">
                <a:solidFill>
                  <a:srgbClr val="7030A0"/>
                </a:solidFill>
              </a:rPr>
              <a:t>Le caratteristiche del bullismo</a:t>
            </a:r>
          </a:p>
        </p:txBody>
      </p:sp>
      <p:sp>
        <p:nvSpPr>
          <p:cNvPr id="4" name="CasellaDiTesto 3"/>
          <p:cNvSpPr txBox="1"/>
          <p:nvPr/>
        </p:nvSpPr>
        <p:spPr>
          <a:xfrm>
            <a:off x="1119117" y="2214694"/>
            <a:ext cx="9676262" cy="3208571"/>
          </a:xfrm>
          <a:prstGeom prst="rect">
            <a:avLst/>
          </a:prstGeom>
          <a:noFill/>
        </p:spPr>
        <p:txBody>
          <a:bodyPr wrap="square" rtlCol="0">
            <a:spAutoFit/>
          </a:bodyPr>
          <a:lstStyle/>
          <a:p>
            <a:r>
              <a:rPr lang="it-IT" sz="2250" dirty="0"/>
              <a:t>Si parla di bullismo quando:</a:t>
            </a:r>
          </a:p>
          <a:p>
            <a:pPr marL="285750" indent="-285750">
              <a:buFont typeface="Arial" panose="020B0604020202020204" pitchFamily="34" charset="0"/>
              <a:buChar char="•"/>
            </a:pPr>
            <a:r>
              <a:rPr lang="it-IT" sz="2250" dirty="0"/>
              <a:t>I protagonisti sono bambini o ragazzi in età scolare, che condividono lo stesso contesto, in genere la stessa la stessa scuola;</a:t>
            </a:r>
          </a:p>
          <a:p>
            <a:pPr marL="285750" indent="-285750">
              <a:buFont typeface="Arial" panose="020B0604020202020204" pitchFamily="34" charset="0"/>
              <a:buChar char="•"/>
            </a:pPr>
            <a:r>
              <a:rPr lang="it-IT" sz="2250" dirty="0"/>
              <a:t>Gli atti di prepotenza o le aggressioni sono intenzionali: il bullo ( o i bulli) vogliono provocare un danno alla vittima; </a:t>
            </a:r>
          </a:p>
          <a:p>
            <a:pPr marL="285750" indent="-285750">
              <a:buFont typeface="Arial" panose="020B0604020202020204" pitchFamily="34" charset="0"/>
              <a:buChar char="•"/>
            </a:pPr>
            <a:r>
              <a:rPr lang="it-IT" sz="2250" dirty="0"/>
              <a:t>Le azioni dei bulli persistono nel tempo e sono ripetute;</a:t>
            </a:r>
          </a:p>
          <a:p>
            <a:pPr marL="285750" indent="-285750">
              <a:buFont typeface="Arial" panose="020B0604020202020204" pitchFamily="34" charset="0"/>
              <a:buChar char="•"/>
            </a:pPr>
            <a:r>
              <a:rPr lang="it-IT" sz="2250" dirty="0"/>
              <a:t>C’è asimmetria nella relazione, cioè un squilibrio tra chi compie l’azione e chi la subisce, ad esempio una differenza di età, di genere o di popolarità.</a:t>
            </a:r>
          </a:p>
          <a:p>
            <a:pPr marL="285750" indent="-285750">
              <a:buFont typeface="Arial" panose="020B0604020202020204" pitchFamily="34" charset="0"/>
              <a:buChar char="•"/>
            </a:pPr>
            <a:r>
              <a:rPr lang="it-IT" sz="2250" dirty="0"/>
              <a:t>La vittima non è in grado di difendersi.</a:t>
            </a:r>
          </a:p>
        </p:txBody>
      </p:sp>
      <p:pic>
        <p:nvPicPr>
          <p:cNvPr id="7" name="Immagine 6"/>
          <p:cNvPicPr>
            <a:picLocks noChangeAspect="1"/>
          </p:cNvPicPr>
          <p:nvPr/>
        </p:nvPicPr>
        <p:blipFill>
          <a:blip r:embed="rId2"/>
          <a:stretch>
            <a:fillRect/>
          </a:stretch>
        </p:blipFill>
        <p:spPr>
          <a:xfrm>
            <a:off x="8698101" y="267837"/>
            <a:ext cx="2847975" cy="1600200"/>
          </a:xfrm>
          <a:prstGeom prst="rect">
            <a:avLst/>
          </a:prstGeom>
        </p:spPr>
      </p:pic>
      <p:pic>
        <p:nvPicPr>
          <p:cNvPr id="8" name="Immagine 7"/>
          <p:cNvPicPr>
            <a:picLocks noChangeAspect="1"/>
          </p:cNvPicPr>
          <p:nvPr/>
        </p:nvPicPr>
        <p:blipFill>
          <a:blip r:embed="rId3"/>
          <a:stretch>
            <a:fillRect/>
          </a:stretch>
        </p:blipFill>
        <p:spPr>
          <a:xfrm>
            <a:off x="9153525" y="5353050"/>
            <a:ext cx="3038475" cy="1504950"/>
          </a:xfrm>
          <a:prstGeom prst="rect">
            <a:avLst/>
          </a:prstGeom>
        </p:spPr>
      </p:pic>
    </p:spTree>
    <p:extLst>
      <p:ext uri="{BB962C8B-B14F-4D97-AF65-F5344CB8AC3E}">
        <p14:creationId xmlns:p14="http://schemas.microsoft.com/office/powerpoint/2010/main" val="580053225"/>
      </p:ext>
    </p:extLst>
  </p:cSld>
  <p:clrMapOvr>
    <a:masterClrMapping/>
  </p:clrMapOvr>
  <mc:AlternateContent xmlns:mc="http://schemas.openxmlformats.org/markup-compatibility/2006" xmlns:p14="http://schemas.microsoft.com/office/powerpoint/2010/main">
    <mc:Choice Requires="p14">
      <p:transition spd="med" p14:dur="700" advTm="15890">
        <p:fade/>
      </p:transition>
    </mc:Choice>
    <mc:Fallback xmlns="">
      <p:transition spd="med" advTm="1589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1D4BD"/>
            </a:gs>
            <a:gs pos="48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913149" y="-105667"/>
            <a:ext cx="10364451" cy="1129249"/>
          </a:xfrm>
        </p:spPr>
        <p:txBody>
          <a:bodyPr/>
          <a:lstStyle/>
          <a:p>
            <a:r>
              <a:rPr lang="it-IT" dirty="0"/>
              <a:t>Tipologie di bullismo</a:t>
            </a:r>
          </a:p>
        </p:txBody>
      </p:sp>
      <p:pic>
        <p:nvPicPr>
          <p:cNvPr id="16" name="Immagine 15"/>
          <p:cNvPicPr>
            <a:picLocks noChangeAspect="1"/>
          </p:cNvPicPr>
          <p:nvPr/>
        </p:nvPicPr>
        <p:blipFill>
          <a:blip r:embed="rId3"/>
          <a:stretch>
            <a:fillRect/>
          </a:stretch>
        </p:blipFill>
        <p:spPr>
          <a:xfrm>
            <a:off x="8782912" y="905056"/>
            <a:ext cx="1828800" cy="2495550"/>
          </a:xfrm>
          <a:prstGeom prst="rect">
            <a:avLst/>
          </a:prstGeom>
        </p:spPr>
      </p:pic>
      <p:pic>
        <p:nvPicPr>
          <p:cNvPr id="17" name="Immagine 16"/>
          <p:cNvPicPr>
            <a:picLocks noChangeAspect="1"/>
          </p:cNvPicPr>
          <p:nvPr/>
        </p:nvPicPr>
        <p:blipFill>
          <a:blip r:embed="rId4"/>
          <a:stretch>
            <a:fillRect/>
          </a:stretch>
        </p:blipFill>
        <p:spPr>
          <a:xfrm>
            <a:off x="3713095" y="3874816"/>
            <a:ext cx="2535462" cy="2535462"/>
          </a:xfrm>
          <a:prstGeom prst="rect">
            <a:avLst/>
          </a:prstGeom>
        </p:spPr>
      </p:pic>
      <p:sp>
        <p:nvSpPr>
          <p:cNvPr id="3" name="Segnaposto contenuto 2"/>
          <p:cNvSpPr>
            <a:spLocks noGrp="1"/>
          </p:cNvSpPr>
          <p:nvPr>
            <p:ph sz="quarter" idx="13"/>
          </p:nvPr>
        </p:nvSpPr>
        <p:spPr>
          <a:xfrm>
            <a:off x="501541" y="1023582"/>
            <a:ext cx="10776059" cy="4698709"/>
          </a:xfrm>
        </p:spPr>
        <p:txBody>
          <a:bodyPr>
            <a:normAutofit/>
          </a:bodyPr>
          <a:lstStyle/>
          <a:p>
            <a:r>
              <a:rPr lang="it-IT" dirty="0"/>
              <a:t>BULLISMO FISICO O BULLISMO MASCHILE;</a:t>
            </a:r>
          </a:p>
          <a:p>
            <a:r>
              <a:rPr lang="it-IT" dirty="0"/>
              <a:t>IL BULLISMO PSICOLOGICO (INDIRETTO) O BULLISMO FEMMINILE;</a:t>
            </a:r>
          </a:p>
          <a:p>
            <a:r>
              <a:rPr lang="it-IT" dirty="0"/>
              <a:t>IL BULLISMO VERBALE;</a:t>
            </a:r>
          </a:p>
          <a:p>
            <a:r>
              <a:rPr lang="it-IT" dirty="0"/>
              <a:t>IL BULLISMO A SCUOLA;</a:t>
            </a:r>
          </a:p>
          <a:p>
            <a:r>
              <a:rPr lang="it-IT" dirty="0"/>
              <a:t>MOBBING SUL LAVORO;</a:t>
            </a:r>
          </a:p>
          <a:p>
            <a:r>
              <a:rPr lang="it-IT" dirty="0"/>
              <a:t>BULLISMO IN FAMIGLIA;</a:t>
            </a:r>
          </a:p>
          <a:p>
            <a:r>
              <a:rPr lang="it-IT" dirty="0"/>
              <a:t>OMOFOBIA E BULLISMO;</a:t>
            </a:r>
          </a:p>
          <a:p>
            <a:r>
              <a:rPr lang="it-IT" dirty="0"/>
              <a:t>BULLISMO E RAZZISMO;</a:t>
            </a:r>
          </a:p>
          <a:p>
            <a:r>
              <a:rPr lang="it-IT" dirty="0"/>
              <a:t>CYBERBULLISMO</a:t>
            </a:r>
          </a:p>
          <a:p>
            <a:endParaRPr lang="it-IT" dirty="0"/>
          </a:p>
          <a:p>
            <a:endParaRPr lang="it-IT" dirty="0"/>
          </a:p>
        </p:txBody>
      </p:sp>
      <p:pic>
        <p:nvPicPr>
          <p:cNvPr id="7" name="Immagine 6"/>
          <p:cNvPicPr>
            <a:picLocks noChangeAspect="1"/>
          </p:cNvPicPr>
          <p:nvPr/>
        </p:nvPicPr>
        <p:blipFill>
          <a:blip r:embed="rId5"/>
          <a:stretch>
            <a:fillRect/>
          </a:stretch>
        </p:blipFill>
        <p:spPr>
          <a:xfrm>
            <a:off x="8397434" y="4353330"/>
            <a:ext cx="2466975" cy="1847850"/>
          </a:xfrm>
          <a:prstGeom prst="rect">
            <a:avLst/>
          </a:prstGeom>
        </p:spPr>
      </p:pic>
    </p:spTree>
    <p:extLst>
      <p:ext uri="{BB962C8B-B14F-4D97-AF65-F5344CB8AC3E}">
        <p14:creationId xmlns:p14="http://schemas.microsoft.com/office/powerpoint/2010/main" val="2453377972"/>
      </p:ext>
    </p:extLst>
  </p:cSld>
  <p:clrMapOvr>
    <a:masterClrMapping/>
  </p:clrMapOvr>
  <p:transition spd="slow" advTm="9720">
    <p:strips dir="ru"/>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A541"/>
            </a:gs>
            <a:gs pos="13000">
              <a:srgbClr val="DFAB3D"/>
            </a:gs>
            <a:gs pos="67000">
              <a:schemeClr val="accent3">
                <a:lumMod val="40000"/>
                <a:lumOff val="60000"/>
              </a:schemeClr>
            </a:gs>
            <a:gs pos="83000">
              <a:srgbClr val="7030A0"/>
            </a:gs>
            <a:gs pos="0">
              <a:srgbClr val="FFFF00"/>
            </a:gs>
            <a:gs pos="50000">
              <a:schemeClr val="accent2">
                <a:lumMod val="60000"/>
                <a:lumOff val="40000"/>
              </a:schemeClr>
            </a:gs>
            <a:gs pos="100000">
              <a:srgbClr val="FF000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913776" y="618517"/>
            <a:ext cx="9116490" cy="1596177"/>
          </a:xfrm>
          <a:effectLst>
            <a:outerShdw blurRad="50800" dist="38100" dir="8100000" algn="tr" rotWithShape="0">
              <a:schemeClr val="accent6">
                <a:lumMod val="50000"/>
              </a:schemeClr>
            </a:outerShdw>
            <a:reflection blurRad="6350" stA="50000" endA="300" endPos="55500" dist="50800" dir="5400000" sy="-100000" algn="bl" rotWithShape="0"/>
          </a:effectLst>
        </p:spPr>
        <p:txBody>
          <a:bodyPr>
            <a:normAutofit/>
          </a:bodyPr>
          <a:lstStyle/>
          <a:p>
            <a:r>
              <a:rPr lang="it-IT" sz="4000" dirty="0">
                <a:solidFill>
                  <a:srgbClr val="FF0000"/>
                </a:solidFill>
              </a:rPr>
              <a:t>Bullismo fisico o bullismo maschile</a:t>
            </a:r>
          </a:p>
        </p:txBody>
      </p:sp>
      <p:pic>
        <p:nvPicPr>
          <p:cNvPr id="3" name="Immagine 2"/>
          <p:cNvPicPr>
            <a:picLocks noChangeAspect="1"/>
          </p:cNvPicPr>
          <p:nvPr/>
        </p:nvPicPr>
        <p:blipFill>
          <a:blip r:embed="rId2"/>
          <a:stretch>
            <a:fillRect/>
          </a:stretch>
        </p:blipFill>
        <p:spPr>
          <a:xfrm>
            <a:off x="7652773" y="4027940"/>
            <a:ext cx="3438525" cy="1323975"/>
          </a:xfrm>
          <a:prstGeom prst="rect">
            <a:avLst/>
          </a:prstGeom>
        </p:spPr>
      </p:pic>
      <p:sp>
        <p:nvSpPr>
          <p:cNvPr id="6" name="CasellaDiTesto 5"/>
          <p:cNvSpPr txBox="1"/>
          <p:nvPr/>
        </p:nvSpPr>
        <p:spPr>
          <a:xfrm>
            <a:off x="423081" y="1719616"/>
            <a:ext cx="11074030" cy="2308324"/>
          </a:xfrm>
          <a:prstGeom prst="rect">
            <a:avLst/>
          </a:prstGeom>
          <a:noFill/>
        </p:spPr>
        <p:txBody>
          <a:bodyPr wrap="square" rtlCol="0">
            <a:spAutoFit/>
          </a:bodyPr>
          <a:lstStyle/>
          <a:p>
            <a:r>
              <a:rPr lang="it-IT" sz="2400" dirty="0"/>
              <a:t>Questa è la forma più conosciuta. E’ un tipo di violenza diretta che ha lo scopo di far del male e di far sentire la vittima più debole e indifesa. Il bullo attraverso la violenza, vuole  dimostrare la propria forza e potenza. Si è vittime di bullismo quando</a:t>
            </a:r>
          </a:p>
          <a:p>
            <a:pPr marL="342900" indent="-342900">
              <a:buFontTx/>
              <a:buChar char="-"/>
            </a:pPr>
            <a:r>
              <a:rPr lang="it-IT" sz="2400" dirty="0"/>
              <a:t>si subiscono atti aggressivi fisici come pugni, calci , spintoni, minacce, ecc.…</a:t>
            </a:r>
          </a:p>
          <a:p>
            <a:r>
              <a:rPr lang="it-IT" sz="2400" dirty="0"/>
              <a:t>-  si rubano, danneggiano o buttano nell’immondizia oggetti personali come diari, zaini,        o altri oggetti personali.</a:t>
            </a:r>
          </a:p>
        </p:txBody>
      </p:sp>
      <p:pic>
        <p:nvPicPr>
          <p:cNvPr id="7" name="Immagine 6"/>
          <p:cNvPicPr>
            <a:picLocks noChangeAspect="1"/>
          </p:cNvPicPr>
          <p:nvPr/>
        </p:nvPicPr>
        <p:blipFill rotWithShape="1">
          <a:blip r:embed="rId3"/>
          <a:srcRect l="2956" t="12834"/>
          <a:stretch/>
        </p:blipFill>
        <p:spPr>
          <a:xfrm>
            <a:off x="423165" y="4503762"/>
            <a:ext cx="2026040" cy="1938090"/>
          </a:xfrm>
          <a:prstGeom prst="rect">
            <a:avLst/>
          </a:prstGeom>
        </p:spPr>
      </p:pic>
      <p:pic>
        <p:nvPicPr>
          <p:cNvPr id="8" name="Immagine 7"/>
          <p:cNvPicPr>
            <a:picLocks noChangeAspect="1"/>
          </p:cNvPicPr>
          <p:nvPr/>
        </p:nvPicPr>
        <p:blipFill>
          <a:blip r:embed="rId4"/>
          <a:stretch>
            <a:fillRect/>
          </a:stretch>
        </p:blipFill>
        <p:spPr>
          <a:xfrm>
            <a:off x="4271871" y="4536852"/>
            <a:ext cx="2400300" cy="1905000"/>
          </a:xfrm>
          <a:prstGeom prst="rect">
            <a:avLst/>
          </a:prstGeom>
        </p:spPr>
      </p:pic>
    </p:spTree>
    <p:extLst>
      <p:ext uri="{BB962C8B-B14F-4D97-AF65-F5344CB8AC3E}">
        <p14:creationId xmlns:p14="http://schemas.microsoft.com/office/powerpoint/2010/main" val="4184405519"/>
      </p:ext>
    </p:extLst>
  </p:cSld>
  <p:clrMapOvr>
    <a:masterClrMapping/>
  </p:clrMapOvr>
  <mc:AlternateContent xmlns:mc="http://schemas.openxmlformats.org/markup-compatibility/2006" xmlns:p14="http://schemas.microsoft.com/office/powerpoint/2010/main">
    <mc:Choice Requires="p14">
      <p:transition spd="slow" p14:dur="1500" advTm="9757">
        <p:split orient="vert" dir="in"/>
      </p:transition>
    </mc:Choice>
    <mc:Fallback xmlns="">
      <p:transition spd="slow" advTm="9757">
        <p:split orient="vert" dir="in"/>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30772" y="157197"/>
            <a:ext cx="10364451" cy="1596177"/>
          </a:xfrm>
        </p:spPr>
        <p:txBody>
          <a:bodyPr/>
          <a:lstStyle/>
          <a:p>
            <a:r>
              <a:rPr lang="it-IT" dirty="0">
                <a:solidFill>
                  <a:schemeClr val="accent2"/>
                </a:solidFill>
                <a:latin typeface="Calibri Light" panose="020F0302020204030204" pitchFamily="34" charset="0"/>
              </a:rPr>
              <a:t>bullismo psicologico (indiretto) o bullismo femminile</a:t>
            </a:r>
          </a:p>
        </p:txBody>
      </p:sp>
      <p:sp>
        <p:nvSpPr>
          <p:cNvPr id="4" name="CasellaDiTesto 3"/>
          <p:cNvSpPr txBox="1"/>
          <p:nvPr/>
        </p:nvSpPr>
        <p:spPr>
          <a:xfrm>
            <a:off x="913775" y="1965278"/>
            <a:ext cx="10364450" cy="1938992"/>
          </a:xfrm>
          <a:prstGeom prst="rect">
            <a:avLst/>
          </a:prstGeom>
          <a:noFill/>
        </p:spPr>
        <p:txBody>
          <a:bodyPr wrap="square" rtlCol="0">
            <a:spAutoFit/>
          </a:bodyPr>
          <a:lstStyle/>
          <a:p>
            <a:r>
              <a:rPr lang="it-IT" sz="2400" dirty="0"/>
              <a:t>In questo caso la bulla fa leva sui punti deboli della vittima, colpendola a livello psicologico e non fisico. Si tratta di una tipologia di bullismo difficile da individuare in quanto non ha sintomi. Spesso chi subisce questo tipo di prevaricazione non può neppure dimostrarlo, rimane in silenzio e non subendo violenza fisica, tende essa stessa a sottovalutare la situazione.</a:t>
            </a:r>
          </a:p>
        </p:txBody>
      </p:sp>
      <p:pic>
        <p:nvPicPr>
          <p:cNvPr id="5" name="Immagine 4"/>
          <p:cNvPicPr>
            <a:picLocks noChangeAspect="1"/>
          </p:cNvPicPr>
          <p:nvPr/>
        </p:nvPicPr>
        <p:blipFill>
          <a:blip r:embed="rId3"/>
          <a:stretch>
            <a:fillRect/>
          </a:stretch>
        </p:blipFill>
        <p:spPr>
          <a:xfrm>
            <a:off x="8765701" y="4952232"/>
            <a:ext cx="2876550" cy="1590675"/>
          </a:xfrm>
          <a:prstGeom prst="rect">
            <a:avLst/>
          </a:prstGeom>
        </p:spPr>
      </p:pic>
      <p:pic>
        <p:nvPicPr>
          <p:cNvPr id="6" name="Immagine 5"/>
          <p:cNvPicPr>
            <a:picLocks noChangeAspect="1"/>
          </p:cNvPicPr>
          <p:nvPr/>
        </p:nvPicPr>
        <p:blipFill>
          <a:blip r:embed="rId4"/>
          <a:stretch>
            <a:fillRect/>
          </a:stretch>
        </p:blipFill>
        <p:spPr>
          <a:xfrm>
            <a:off x="231396" y="4799832"/>
            <a:ext cx="2628900" cy="1743075"/>
          </a:xfrm>
          <a:prstGeom prst="rect">
            <a:avLst/>
          </a:prstGeom>
        </p:spPr>
      </p:pic>
      <p:pic>
        <p:nvPicPr>
          <p:cNvPr id="3074" name="Picture 2" descr="Risultati immagini per il bullism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3336" y="4485506"/>
            <a:ext cx="2219325"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668645"/>
      </p:ext>
    </p:extLst>
  </p:cSld>
  <p:clrMapOvr>
    <a:masterClrMapping/>
  </p:clrMapOvr>
  <mc:AlternateContent xmlns:mc="http://schemas.openxmlformats.org/markup-compatibility/2006" xmlns:p14="http://schemas.microsoft.com/office/powerpoint/2010/main">
    <mc:Choice Requires="p14">
      <p:transition spd="slow" p14:dur="3400" advTm="9163">
        <p14:reveal thruBlk="1" dir="r"/>
      </p:transition>
    </mc:Choice>
    <mc:Fallback xmlns="">
      <p:transition spd="slow" advTm="9163">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99000">
              <a:srgbClr val="00B050"/>
            </a:gs>
            <a:gs pos="100000">
              <a:srgbClr val="00B050"/>
            </a:gs>
            <a:gs pos="98000">
              <a:srgbClr val="00B050"/>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effectLst>
            <a:glow rad="25400">
              <a:schemeClr val="tx2">
                <a:alpha val="40000"/>
              </a:schemeClr>
            </a:glow>
            <a:outerShdw blurRad="50800" dist="50800" dir="5400000" algn="ctr" rotWithShape="0">
              <a:srgbClr val="000000">
                <a:alpha val="40000"/>
              </a:srgbClr>
            </a:outerShdw>
            <a:reflection endPos="0" dir="5400000" sy="-100000" algn="bl" rotWithShape="0"/>
            <a:softEdge rad="0"/>
          </a:effectLst>
          <a:scene3d>
            <a:camera prst="orthographicFront"/>
            <a:lightRig rig="threePt" dir="t"/>
          </a:scene3d>
          <a:sp3d>
            <a:bevelT prst="angle"/>
          </a:sp3d>
        </p:spPr>
        <p:txBody>
          <a:bodyPr/>
          <a:lstStyle/>
          <a:p>
            <a:r>
              <a:rPr lang="it-IT" dirty="0">
                <a:solidFill>
                  <a:schemeClr val="accent1">
                    <a:lumMod val="60000"/>
                    <a:lumOff val="40000"/>
                  </a:schemeClr>
                </a:solidFill>
                <a:latin typeface="Arial Rounded MT Bold" panose="020F0704030504030204" pitchFamily="34" charset="0"/>
              </a:rPr>
              <a:t>Il bullismo verbale </a:t>
            </a:r>
          </a:p>
        </p:txBody>
      </p:sp>
      <p:pic>
        <p:nvPicPr>
          <p:cNvPr id="4" name="Immagine 3"/>
          <p:cNvPicPr>
            <a:picLocks noChangeAspect="1"/>
          </p:cNvPicPr>
          <p:nvPr/>
        </p:nvPicPr>
        <p:blipFill>
          <a:blip r:embed="rId2"/>
          <a:stretch>
            <a:fillRect/>
          </a:stretch>
        </p:blipFill>
        <p:spPr>
          <a:xfrm>
            <a:off x="215587" y="830083"/>
            <a:ext cx="3028950" cy="1514475"/>
          </a:xfrm>
          <a:prstGeom prst="rect">
            <a:avLst/>
          </a:prstGeom>
        </p:spPr>
      </p:pic>
      <p:pic>
        <p:nvPicPr>
          <p:cNvPr id="5" name="Immagine 4"/>
          <p:cNvPicPr>
            <a:picLocks noChangeAspect="1"/>
          </p:cNvPicPr>
          <p:nvPr/>
        </p:nvPicPr>
        <p:blipFill>
          <a:blip r:embed="rId3"/>
          <a:stretch>
            <a:fillRect/>
          </a:stretch>
        </p:blipFill>
        <p:spPr>
          <a:xfrm>
            <a:off x="9357039" y="618517"/>
            <a:ext cx="2619375" cy="1743075"/>
          </a:xfrm>
          <a:prstGeom prst="rect">
            <a:avLst/>
          </a:prstGeom>
        </p:spPr>
      </p:pic>
      <p:sp>
        <p:nvSpPr>
          <p:cNvPr id="6" name="CasellaDiTesto 5"/>
          <p:cNvSpPr txBox="1"/>
          <p:nvPr/>
        </p:nvSpPr>
        <p:spPr>
          <a:xfrm>
            <a:off x="1023582" y="2920621"/>
            <a:ext cx="9962866" cy="1938992"/>
          </a:xfrm>
          <a:prstGeom prst="rect">
            <a:avLst/>
          </a:prstGeom>
          <a:noFill/>
        </p:spPr>
        <p:txBody>
          <a:bodyPr wrap="square" rtlCol="0">
            <a:spAutoFit/>
          </a:bodyPr>
          <a:lstStyle/>
          <a:p>
            <a:r>
              <a:rPr lang="it-IT" sz="2400" dirty="0"/>
              <a:t>Per colpire la vittima non si usano pugni o calci, ma bensì un’altra arma ancora più potente: la parola.</a:t>
            </a:r>
          </a:p>
          <a:p>
            <a:r>
              <a:rPr lang="it-IT" sz="2400" dirty="0"/>
              <a:t>Si usano parole cattive che vengono ripetute quotidianamente, finché la vittima non si convince che sia tutto vero. Credendosi brutta, sola, diversa finisce per incolpare se stessa invece di incolpare gli altri</a:t>
            </a:r>
            <a:r>
              <a:rPr lang="it-IT" dirty="0"/>
              <a:t>.   </a:t>
            </a:r>
          </a:p>
        </p:txBody>
      </p:sp>
      <p:pic>
        <p:nvPicPr>
          <p:cNvPr id="3" name="Immagine 2"/>
          <p:cNvPicPr>
            <a:picLocks noChangeAspect="1"/>
          </p:cNvPicPr>
          <p:nvPr/>
        </p:nvPicPr>
        <p:blipFill>
          <a:blip r:embed="rId4"/>
          <a:stretch>
            <a:fillRect/>
          </a:stretch>
        </p:blipFill>
        <p:spPr>
          <a:xfrm>
            <a:off x="9357039" y="4859613"/>
            <a:ext cx="2581275" cy="1771650"/>
          </a:xfrm>
          <a:prstGeom prst="rect">
            <a:avLst/>
          </a:prstGeom>
        </p:spPr>
      </p:pic>
      <p:pic>
        <p:nvPicPr>
          <p:cNvPr id="7" name="Immagine 6"/>
          <p:cNvPicPr>
            <a:picLocks noChangeAspect="1"/>
          </p:cNvPicPr>
          <p:nvPr/>
        </p:nvPicPr>
        <p:blipFill rotWithShape="1">
          <a:blip r:embed="rId5"/>
          <a:srcRect l="25324" r="25005"/>
          <a:stretch/>
        </p:blipFill>
        <p:spPr>
          <a:xfrm>
            <a:off x="1255595" y="5031063"/>
            <a:ext cx="1419367" cy="1600200"/>
          </a:xfrm>
          <a:prstGeom prst="rect">
            <a:avLst/>
          </a:prstGeom>
        </p:spPr>
      </p:pic>
    </p:spTree>
    <p:extLst>
      <p:ext uri="{BB962C8B-B14F-4D97-AF65-F5344CB8AC3E}">
        <p14:creationId xmlns:p14="http://schemas.microsoft.com/office/powerpoint/2010/main" val="3520173248"/>
      </p:ext>
    </p:extLst>
  </p:cSld>
  <p:clrMapOvr>
    <a:masterClrMapping/>
  </p:clrMapOvr>
  <p:transition spd="slow" advTm="7981">
    <p:randomBar dir="vert"/>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t="-27000" r="-3000" b="-30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96549" y="-583776"/>
            <a:ext cx="10364451" cy="1596177"/>
          </a:xfrm>
        </p:spPr>
        <p:txBody>
          <a:bodyPr/>
          <a:lstStyle/>
          <a:p>
            <a:r>
              <a:rPr lang="it-IT" b="1" cap="none" dirty="0">
                <a:ln w="22225">
                  <a:solidFill>
                    <a:schemeClr val="accent2"/>
                  </a:solidFill>
                  <a:prstDash val="solid"/>
                </a:ln>
                <a:solidFill>
                  <a:schemeClr val="accent2">
                    <a:lumMod val="40000"/>
                    <a:lumOff val="60000"/>
                  </a:schemeClr>
                </a:solidFill>
              </a:rPr>
              <a:t>Il bullismo a scuola </a:t>
            </a:r>
            <a:endParaRPr lang="it-IT" dirty="0"/>
          </a:p>
        </p:txBody>
      </p:sp>
      <p:sp>
        <p:nvSpPr>
          <p:cNvPr id="3" name="CasellaDiTesto 2"/>
          <p:cNvSpPr txBox="1"/>
          <p:nvPr/>
        </p:nvSpPr>
        <p:spPr>
          <a:xfrm>
            <a:off x="771526" y="528637"/>
            <a:ext cx="10202524" cy="4239622"/>
          </a:xfrm>
          <a:prstGeom prst="rect">
            <a:avLst/>
          </a:prstGeom>
          <a:noFill/>
        </p:spPr>
        <p:txBody>
          <a:bodyPr wrap="square" rtlCol="0">
            <a:spAutoFit/>
          </a:bodyPr>
          <a:lstStyle/>
          <a:p>
            <a:r>
              <a:rPr lang="it-IT" sz="2450" dirty="0">
                <a:latin typeface="Aparajita" panose="020B0604020202020204" pitchFamily="34" charset="0"/>
                <a:cs typeface="Aparajita" panose="020B0604020202020204" pitchFamily="34" charset="0"/>
              </a:rPr>
              <a:t> Il bullismo a scuola viene distinto in :</a:t>
            </a:r>
          </a:p>
          <a:p>
            <a:pPr marL="342900" indent="-342900">
              <a:buFont typeface="+mj-lt"/>
              <a:buAutoNum type="arabicPeriod"/>
            </a:pPr>
            <a:r>
              <a:rPr lang="it-IT" sz="2450" dirty="0">
                <a:latin typeface="Aparajita" panose="020B0604020202020204" pitchFamily="34" charset="0"/>
                <a:cs typeface="Aparajita" panose="020B0604020202020204" pitchFamily="34" charset="0"/>
              </a:rPr>
              <a:t>BULLISMO SUI PROFESSORI                                                                                                                   i ragazzi prendono di mira i professori, che vengono derisi dagli alunni.</a:t>
            </a:r>
          </a:p>
          <a:p>
            <a:pPr marL="342900" indent="-342900">
              <a:buFont typeface="+mj-lt"/>
              <a:buAutoNum type="arabicPeriod"/>
            </a:pPr>
            <a:r>
              <a:rPr lang="it-IT" sz="2450" dirty="0">
                <a:latin typeface="Aparajita" panose="020B0604020202020204" pitchFamily="34" charset="0"/>
                <a:cs typeface="Aparajita" panose="020B0604020202020204" pitchFamily="34" charset="0"/>
              </a:rPr>
              <a:t>BULLISMO DEI PROFESSORI                                                                                                                        gli insegnanti  usano la loro posizione per far sentire inferiori i ragazzi incutendo loro timore con atteggiamenti aggressivi e minacce.</a:t>
            </a:r>
          </a:p>
          <a:p>
            <a:pPr marL="342900" indent="-342900">
              <a:buFont typeface="+mj-lt"/>
              <a:buAutoNum type="arabicPeriod"/>
            </a:pPr>
            <a:r>
              <a:rPr lang="it-IT" sz="2450" dirty="0">
                <a:latin typeface="Aparajita" panose="020B0604020202020204" pitchFamily="34" charset="0"/>
                <a:cs typeface="Aparajita" panose="020B0604020202020204" pitchFamily="34" charset="0"/>
              </a:rPr>
              <a:t>BULLISMO TRA RAGAZZI                                                                                                                                                         il bullismo nelle scuole coinvolge sia i ragazzi che le ragazze. Si può affermare senza dubbio che il luogo dove maggiormente avvengono questi atti sono i banchi di scuola, in particolare  durante le ricreazioni con spintoni, calci ecc.… le vittime sono molte volte per lo più persone deboli e da un punto di vista psicologico, sono insicuri.</a:t>
            </a:r>
          </a:p>
        </p:txBody>
      </p:sp>
    </p:spTree>
    <p:extLst>
      <p:ext uri="{BB962C8B-B14F-4D97-AF65-F5344CB8AC3E}">
        <p14:creationId xmlns:p14="http://schemas.microsoft.com/office/powerpoint/2010/main" val="3451584280"/>
      </p:ext>
    </p:extLst>
  </p:cSld>
  <p:clrMapOvr>
    <a:masterClrMapping/>
  </p:clrMapOvr>
  <mc:AlternateContent xmlns:mc="http://schemas.openxmlformats.org/markup-compatibility/2006" xmlns:p14="http://schemas.microsoft.com/office/powerpoint/2010/main">
    <mc:Choice Requires="p14">
      <p:transition spd="slow" p14:dur="800" advTm="13235">
        <p:diamond/>
      </p:transition>
    </mc:Choice>
    <mc:Fallback xmlns="">
      <p:transition spd="slow" advTm="13235">
        <p:diamond/>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48637" y="567001"/>
            <a:ext cx="5049143" cy="1596177"/>
          </a:xfrm>
        </p:spPr>
        <p:txBody>
          <a:bodyPr/>
          <a:lstStyle/>
          <a:p>
            <a:r>
              <a:rPr lang="it-IT" b="1" cap="none" dirty="0">
                <a:ln w="22225">
                  <a:solidFill>
                    <a:schemeClr val="accent2"/>
                  </a:solidFill>
                  <a:prstDash val="solid"/>
                </a:ln>
                <a:solidFill>
                  <a:schemeClr val="accent2">
                    <a:lumMod val="40000"/>
                    <a:lumOff val="60000"/>
                  </a:schemeClr>
                </a:solidFill>
              </a:rPr>
              <a:t>Il bullismo a scuola (immagini)</a:t>
            </a:r>
            <a:endParaRPr lang="it-IT" dirty="0"/>
          </a:p>
        </p:txBody>
      </p:sp>
      <p:pic>
        <p:nvPicPr>
          <p:cNvPr id="3" name="Immagine 2"/>
          <p:cNvPicPr>
            <a:picLocks noChangeAspect="1"/>
          </p:cNvPicPr>
          <p:nvPr/>
        </p:nvPicPr>
        <p:blipFill>
          <a:blip r:embed="rId2"/>
          <a:stretch>
            <a:fillRect/>
          </a:stretch>
        </p:blipFill>
        <p:spPr>
          <a:xfrm>
            <a:off x="563631" y="1763933"/>
            <a:ext cx="3003460" cy="1930796"/>
          </a:xfrm>
          <a:prstGeom prst="rect">
            <a:avLst/>
          </a:prstGeom>
        </p:spPr>
      </p:pic>
      <p:pic>
        <p:nvPicPr>
          <p:cNvPr id="4" name="Immagine 3"/>
          <p:cNvPicPr>
            <a:picLocks noChangeAspect="1"/>
          </p:cNvPicPr>
          <p:nvPr/>
        </p:nvPicPr>
        <p:blipFill>
          <a:blip r:embed="rId3"/>
          <a:stretch>
            <a:fillRect/>
          </a:stretch>
        </p:blipFill>
        <p:spPr>
          <a:xfrm>
            <a:off x="8881056" y="2163178"/>
            <a:ext cx="2286000" cy="1771650"/>
          </a:xfrm>
          <a:prstGeom prst="rect">
            <a:avLst/>
          </a:prstGeom>
        </p:spPr>
      </p:pic>
      <p:pic>
        <p:nvPicPr>
          <p:cNvPr id="5" name="Immagine 4"/>
          <p:cNvPicPr>
            <a:picLocks noChangeAspect="1"/>
          </p:cNvPicPr>
          <p:nvPr/>
        </p:nvPicPr>
        <p:blipFill>
          <a:blip r:embed="rId4"/>
          <a:stretch>
            <a:fillRect/>
          </a:stretch>
        </p:blipFill>
        <p:spPr>
          <a:xfrm>
            <a:off x="5626055" y="3239709"/>
            <a:ext cx="2371725" cy="1924050"/>
          </a:xfrm>
          <a:prstGeom prst="rect">
            <a:avLst/>
          </a:prstGeom>
        </p:spPr>
      </p:pic>
      <p:pic>
        <p:nvPicPr>
          <p:cNvPr id="6" name="Immagine 5"/>
          <p:cNvPicPr>
            <a:picLocks noChangeAspect="1"/>
          </p:cNvPicPr>
          <p:nvPr/>
        </p:nvPicPr>
        <p:blipFill>
          <a:blip r:embed="rId5"/>
          <a:stretch>
            <a:fillRect/>
          </a:stretch>
        </p:blipFill>
        <p:spPr>
          <a:xfrm>
            <a:off x="2358510" y="4546846"/>
            <a:ext cx="2143125" cy="2143125"/>
          </a:xfrm>
          <a:prstGeom prst="rect">
            <a:avLst/>
          </a:prstGeom>
        </p:spPr>
      </p:pic>
    </p:spTree>
    <p:extLst>
      <p:ext uri="{BB962C8B-B14F-4D97-AF65-F5344CB8AC3E}">
        <p14:creationId xmlns:p14="http://schemas.microsoft.com/office/powerpoint/2010/main" val="1142041876"/>
      </p:ext>
    </p:extLst>
  </p:cSld>
  <p:clrMapOvr>
    <a:masterClrMapping/>
  </p:clrMapOvr>
  <p:transition spd="slow" advTm="2239">
    <p:pull dir="ru"/>
  </p:transition>
</p:sld>
</file>

<file path=ppt/theme/theme1.xml><?xml version="1.0" encoding="utf-8"?>
<a:theme xmlns:a="http://schemas.openxmlformats.org/drawingml/2006/main" name="Gocci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Goccia</Template>
  <TotalTime>446</TotalTime>
  <Words>1012</Words>
  <Application>Microsoft Office PowerPoint</Application>
  <PresentationFormat>Widescreen</PresentationFormat>
  <Paragraphs>54</Paragraphs>
  <Slides>15</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15</vt:i4>
      </vt:variant>
    </vt:vector>
  </HeadingPairs>
  <TitlesOfParts>
    <vt:vector size="23" baseType="lpstr">
      <vt:lpstr>Aparajita</vt:lpstr>
      <vt:lpstr>Arial</vt:lpstr>
      <vt:lpstr>Arial Rounded MT Bold</vt:lpstr>
      <vt:lpstr>Baskerville Old Face</vt:lpstr>
      <vt:lpstr>Calibri</vt:lpstr>
      <vt:lpstr>Calibri Light</vt:lpstr>
      <vt:lpstr>Tw Cen MT</vt:lpstr>
      <vt:lpstr>Goccia</vt:lpstr>
      <vt:lpstr>Il bullismo e il cyberbullismo </vt:lpstr>
      <vt:lpstr>Che cos’è il bullismo?</vt:lpstr>
      <vt:lpstr>Le caratteristiche del bullismo</vt:lpstr>
      <vt:lpstr>Tipologie di bullismo</vt:lpstr>
      <vt:lpstr>Bullismo fisico o bullismo maschile</vt:lpstr>
      <vt:lpstr>bullismo psicologico (indiretto) o bullismo femminile</vt:lpstr>
      <vt:lpstr>Il bullismo verbale </vt:lpstr>
      <vt:lpstr>Il bullismo a scuola </vt:lpstr>
      <vt:lpstr>Il bullismo a scuola (immagini)</vt:lpstr>
      <vt:lpstr>Mobbing sul lavoro </vt:lpstr>
      <vt:lpstr>Bullismo in famiglia </vt:lpstr>
      <vt:lpstr>Omofobia e bullismo </vt:lpstr>
      <vt:lpstr> bullismo e razzismo  </vt:lpstr>
      <vt:lpstr>Il cyberbullismo </vt:lpstr>
      <vt:lpstr>Prodotto da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bullismo e il cyberbullismo</dc:title>
  <dc:creator>rosa iannone</dc:creator>
  <cp:lastModifiedBy>lenovo</cp:lastModifiedBy>
  <cp:revision>57</cp:revision>
  <dcterms:created xsi:type="dcterms:W3CDTF">2017-02-14T18:58:51Z</dcterms:created>
  <dcterms:modified xsi:type="dcterms:W3CDTF">2018-02-12T10:44:22Z</dcterms:modified>
</cp:coreProperties>
</file>