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80" r:id="rId2"/>
    <p:sldId id="256" r:id="rId3"/>
    <p:sldId id="257" r:id="rId4"/>
    <p:sldId id="258" r:id="rId5"/>
    <p:sldId id="259" r:id="rId6"/>
    <p:sldId id="260" r:id="rId7"/>
    <p:sldId id="261" r:id="rId8"/>
    <p:sldId id="262" r:id="rId9"/>
    <p:sldId id="264" r:id="rId10"/>
    <p:sldId id="265" r:id="rId11"/>
    <p:sldId id="263" r:id="rId12"/>
    <p:sldId id="268" r:id="rId13"/>
    <p:sldId id="271" r:id="rId14"/>
    <p:sldId id="277" r:id="rId15"/>
    <p:sldId id="273" r:id="rId16"/>
    <p:sldId id="272" r:id="rId17"/>
    <p:sldId id="274" r:id="rId18"/>
    <p:sldId id="275" r:id="rId19"/>
    <p:sldId id="276" r:id="rId20"/>
    <p:sldId id="278" r:id="rId21"/>
    <p:sldId id="267" r:id="rId22"/>
    <p:sldId id="266" r:id="rId23"/>
    <p:sldId id="279"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400237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306359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386695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479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196554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35851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340772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67346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32551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78151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7133536-88D9-40DA-8A57-8755DF96531D}" type="datetimeFigureOut">
              <a:rPr lang="it-IT" smtClean="0"/>
              <a:t>06/02/2018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7307FAC-9ECB-498B-8ADA-F1F74D1657AA}" type="slidenum">
              <a:rPr lang="it-IT" smtClean="0"/>
              <a:t>‹N›</a:t>
            </a:fld>
            <a:endParaRPr lang="it-IT" dirty="0"/>
          </a:p>
        </p:txBody>
      </p:sp>
    </p:spTree>
    <p:extLst>
      <p:ext uri="{BB962C8B-B14F-4D97-AF65-F5344CB8AC3E}">
        <p14:creationId xmlns:p14="http://schemas.microsoft.com/office/powerpoint/2010/main" val="266840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33536-88D9-40DA-8A57-8755DF96531D}" type="datetimeFigureOut">
              <a:rPr lang="it-IT" smtClean="0"/>
              <a:t>06/02/2018</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07FAC-9ECB-498B-8ADA-F1F74D1657AA}" type="slidenum">
              <a:rPr lang="it-IT" smtClean="0"/>
              <a:t>‹N›</a:t>
            </a:fld>
            <a:endParaRPr lang="it-IT" dirty="0"/>
          </a:p>
        </p:txBody>
      </p:sp>
    </p:spTree>
    <p:extLst>
      <p:ext uri="{BB962C8B-B14F-4D97-AF65-F5344CB8AC3E}">
        <p14:creationId xmlns:p14="http://schemas.microsoft.com/office/powerpoint/2010/main" val="64998984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r="-3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663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1">
                <a:tint val="80000"/>
                <a:satMod val="300000"/>
              </a:schemeClr>
            </a:gs>
            <a:gs pos="22000">
              <a:schemeClr val="tx2">
                <a:lumMod val="20000"/>
                <a:lumOff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88640"/>
            <a:ext cx="6912768" cy="5040560"/>
          </a:xfrm>
        </p:spPr>
        <p:txBody>
          <a:bodyPr>
            <a:normAutofit/>
          </a:bodyPr>
          <a:lstStyle/>
          <a:p>
            <a:pPr marL="0" indent="0">
              <a:buNone/>
            </a:pPr>
            <a:r>
              <a:rPr lang="it-IT" sz="2400" b="0" dirty="0" smtClean="0"/>
              <a:t>5.</a:t>
            </a:r>
            <a:r>
              <a:rPr lang="it-IT" sz="2400" b="0" dirty="0"/>
              <a:t> La legge sul femminicidio ha introdotto l’obbligo di informazione per le vittime: che cos’è</a:t>
            </a:r>
            <a:r>
              <a:rPr lang="it-IT" sz="2400" b="0" dirty="0" smtClean="0"/>
              <a:t>?</a:t>
            </a:r>
          </a:p>
          <a:p>
            <a:pPr marL="0" indent="0" fontAlgn="base">
              <a:buNone/>
            </a:pPr>
            <a:r>
              <a:rPr lang="it-IT" sz="2400" b="0" dirty="0"/>
              <a:t>Finora chi sporgeva querela non era informato dei provvedimenti a cui era sottoposto l’aggressore, a meno che non lo chiedesse il suo avvocato. Con la nuova norma è entrato in vigore l’obbligo di avvisare la persona offesa per ogni «revoca o sostituzione di misure cautelari», per esempio se i domiciliari vengono trasformati in divieto di avvicinarsi entro i 400 metri alla vittima. In questo modo la donna può adottare comportamenti più prudenti.</a:t>
            </a:r>
          </a:p>
          <a:p>
            <a:pPr marL="0" indent="0">
              <a:buNone/>
            </a:pPr>
            <a:endParaRPr lang="it-IT" dirty="0"/>
          </a:p>
        </p:txBody>
      </p:sp>
      <p:pic>
        <p:nvPicPr>
          <p:cNvPr id="1026" name="Picture 2" descr="Risultati immagini per denuncia e prevenzioni sul femminici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584" y="1471082"/>
            <a:ext cx="2021889" cy="283064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stretch>
            <a:fillRect/>
          </a:stretch>
        </p:blipFill>
        <p:spPr>
          <a:xfrm>
            <a:off x="828297" y="4869160"/>
            <a:ext cx="2981738" cy="1916832"/>
          </a:xfrm>
          <a:prstGeom prst="rect">
            <a:avLst/>
          </a:prstGeom>
        </p:spPr>
      </p:pic>
      <p:pic>
        <p:nvPicPr>
          <p:cNvPr id="5" name="Immagine 4"/>
          <p:cNvPicPr>
            <a:picLocks noChangeAspect="1"/>
          </p:cNvPicPr>
          <p:nvPr/>
        </p:nvPicPr>
        <p:blipFill>
          <a:blip r:embed="rId5">
            <a:duotone>
              <a:prstClr val="black"/>
              <a:srgbClr val="D9C3A5">
                <a:tint val="50000"/>
                <a:satMod val="180000"/>
              </a:srgbClr>
            </a:duotone>
          </a:blip>
          <a:stretch>
            <a:fillRect/>
          </a:stretch>
        </p:blipFill>
        <p:spPr>
          <a:xfrm>
            <a:off x="5148064" y="4847487"/>
            <a:ext cx="3608170" cy="1888276"/>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2701804275"/>
      </p:ext>
    </p:extLst>
  </p:cSld>
  <p:clrMapOvr>
    <a:masterClrMapping/>
  </p:clrMapOvr>
  <p:transition spd="slow" advTm="860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5576" y="503818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1907704" y="116632"/>
            <a:ext cx="6540574" cy="792815"/>
          </a:xfrm>
        </p:spPr>
        <p:txBody>
          <a:bodyPr>
            <a:noAutofit/>
          </a:bodyPr>
          <a:lstStyle/>
          <a:p>
            <a:r>
              <a:rPr lang="it-IT" sz="4400" dirty="0" smtClean="0">
                <a:solidFill>
                  <a:srgbClr val="7030A0"/>
                </a:solidFill>
                <a:latin typeface="BatangChe" pitchFamily="49" charset="-127"/>
                <a:ea typeface="BatangChe" pitchFamily="49" charset="-127"/>
              </a:rPr>
              <a:t>Vari tipi di violenze</a:t>
            </a:r>
            <a:endParaRPr lang="it-IT" sz="4400" dirty="0">
              <a:solidFill>
                <a:srgbClr val="7030A0"/>
              </a:solidFill>
              <a:latin typeface="BatangChe" pitchFamily="49" charset="-127"/>
              <a:ea typeface="BatangChe" pitchFamily="49" charset="-127"/>
            </a:endParaRPr>
          </a:p>
        </p:txBody>
      </p:sp>
      <p:sp>
        <p:nvSpPr>
          <p:cNvPr id="3" name="Segnaposto contenuto 2"/>
          <p:cNvSpPr>
            <a:spLocks noGrp="1"/>
          </p:cNvSpPr>
          <p:nvPr>
            <p:ph idx="1"/>
          </p:nvPr>
        </p:nvSpPr>
        <p:spPr>
          <a:xfrm>
            <a:off x="127314" y="1124744"/>
            <a:ext cx="4546848" cy="4525963"/>
          </a:xfrm>
        </p:spPr>
        <p:txBody>
          <a:bodyPr>
            <a:normAutofit/>
          </a:bodyPr>
          <a:lstStyle/>
          <a:p>
            <a:pPr>
              <a:buFont typeface="Arial" pitchFamily="34" charset="0"/>
              <a:buChar char="•"/>
            </a:pPr>
            <a:r>
              <a:rPr lang="it-IT" sz="2800" b="0" dirty="0" smtClean="0"/>
              <a:t>Violenze sessuali;</a:t>
            </a:r>
          </a:p>
          <a:p>
            <a:pPr>
              <a:buFont typeface="Arial" pitchFamily="34" charset="0"/>
              <a:buChar char="•"/>
            </a:pPr>
            <a:r>
              <a:rPr lang="it-IT" sz="2800" b="0" dirty="0" smtClean="0"/>
              <a:t>Violenza fisica;</a:t>
            </a:r>
          </a:p>
          <a:p>
            <a:pPr>
              <a:buFont typeface="Arial" pitchFamily="34" charset="0"/>
              <a:buChar char="•"/>
            </a:pPr>
            <a:r>
              <a:rPr lang="it-IT" sz="2800" b="0" dirty="0" smtClean="0"/>
              <a:t>Violenza psicologica;</a:t>
            </a:r>
          </a:p>
          <a:p>
            <a:pPr>
              <a:buFont typeface="Arial" pitchFamily="34" charset="0"/>
              <a:buChar char="•"/>
            </a:pPr>
            <a:r>
              <a:rPr lang="it-IT" sz="2800" b="0" dirty="0" smtClean="0"/>
              <a:t>Violenza economica;</a:t>
            </a:r>
          </a:p>
          <a:p>
            <a:pPr>
              <a:buFont typeface="Arial" pitchFamily="34" charset="0"/>
              <a:buChar char="•"/>
            </a:pPr>
            <a:r>
              <a:rPr lang="it-IT" sz="2800" b="0" dirty="0" smtClean="0"/>
              <a:t>Stalking</a:t>
            </a:r>
            <a:r>
              <a:rPr lang="it-IT" sz="2800" b="0" dirty="0"/>
              <a:t> </a:t>
            </a:r>
            <a:r>
              <a:rPr lang="it-IT" sz="2800" b="0" dirty="0" smtClean="0"/>
              <a:t>e Cyberstalking;</a:t>
            </a:r>
          </a:p>
          <a:p>
            <a:pPr>
              <a:buFont typeface="Arial" pitchFamily="34" charset="0"/>
              <a:buChar char="•"/>
            </a:pPr>
            <a:r>
              <a:rPr lang="it-IT" sz="2800" b="0" dirty="0" smtClean="0"/>
              <a:t>Violenza religiosa</a:t>
            </a:r>
            <a:r>
              <a:rPr lang="it-IT" b="0" dirty="0" smtClean="0"/>
              <a:t>;</a:t>
            </a:r>
          </a:p>
          <a:p>
            <a:endParaRPr lang="it-IT"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460343"/>
            <a:ext cx="27241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4692490" y="1628799"/>
            <a:ext cx="4458655" cy="1354217"/>
          </a:xfrm>
          <a:prstGeom prst="rect">
            <a:avLst/>
          </a:prstGeom>
          <a:noFill/>
        </p:spPr>
        <p:txBody>
          <a:bodyPr wrap="square" rtlCol="0">
            <a:spAutoFit/>
          </a:bodyPr>
          <a:lstStyle/>
          <a:p>
            <a:pPr marL="285750" indent="-285750">
              <a:buFont typeface="Arial" pitchFamily="34" charset="0"/>
              <a:buChar char="•"/>
            </a:pPr>
            <a:r>
              <a:rPr lang="it-IT" sz="3200" dirty="0"/>
              <a:t>Violenza assistita</a:t>
            </a:r>
            <a:r>
              <a:rPr lang="it-IT" sz="3200" dirty="0" smtClean="0"/>
              <a:t>;</a:t>
            </a:r>
            <a:endParaRPr lang="it-IT" sz="3200" dirty="0"/>
          </a:p>
          <a:p>
            <a:pPr marL="285750" indent="-285750">
              <a:buFont typeface="Arial" pitchFamily="34" charset="0"/>
              <a:buChar char="•"/>
            </a:pPr>
            <a:r>
              <a:rPr lang="it-IT" sz="3200" dirty="0"/>
              <a:t>Mobbing</a:t>
            </a:r>
            <a:r>
              <a:rPr lang="it-IT" sz="3200" dirty="0" smtClean="0"/>
              <a:t>;</a:t>
            </a:r>
            <a:endParaRPr lang="it-IT" sz="3200" dirty="0"/>
          </a:p>
          <a:p>
            <a:endParaRPr lang="it-IT" dirty="0"/>
          </a:p>
        </p:txBody>
      </p:sp>
    </p:spTree>
    <p:extLst>
      <p:ext uri="{BB962C8B-B14F-4D97-AF65-F5344CB8AC3E}">
        <p14:creationId xmlns:p14="http://schemas.microsoft.com/office/powerpoint/2010/main" val="2778899858"/>
      </p:ext>
    </p:extLst>
  </p:cSld>
  <p:clrMapOvr>
    <a:masterClrMapping/>
  </p:clrMapOvr>
  <p:transition spd="slow" advTm="6171">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332656" y="-13855"/>
            <a:ext cx="9721080" cy="997993"/>
          </a:xfrm>
        </p:spPr>
        <p:txBody>
          <a:bodyPr>
            <a:normAutofit/>
          </a:bodyPr>
          <a:lstStyle/>
          <a:p>
            <a:r>
              <a:rPr lang="it-IT" dirty="0" smtClean="0"/>
              <a:t>                    </a:t>
            </a:r>
            <a:r>
              <a:rPr lang="it-IT" sz="4400" dirty="0" smtClean="0">
                <a:solidFill>
                  <a:schemeClr val="tx1">
                    <a:lumMod val="75000"/>
                    <a:lumOff val="25000"/>
                  </a:schemeClr>
                </a:solidFill>
                <a:effectLst>
                  <a:outerShdw blurRad="38100" dist="38100" dir="2700000" algn="tl">
                    <a:srgbClr val="000000">
                      <a:alpha val="43137"/>
                    </a:srgbClr>
                  </a:outerShdw>
                </a:effectLst>
              </a:rPr>
              <a:t>Violenza sessuale </a:t>
            </a:r>
            <a:endParaRPr lang="it-IT" dirty="0">
              <a:solidFill>
                <a:schemeClr val="tx1">
                  <a:lumMod val="75000"/>
                  <a:lumOff val="25000"/>
                </a:schemeClr>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539552" y="886412"/>
            <a:ext cx="7975798" cy="4764187"/>
          </a:xfrm>
        </p:spPr>
        <p:txBody>
          <a:bodyPr>
            <a:noAutofit/>
          </a:bodyPr>
          <a:lstStyle/>
          <a:p>
            <a:pPr marL="0" indent="0">
              <a:buNone/>
            </a:pPr>
            <a:r>
              <a:rPr lang="it-IT" sz="2200" b="0" dirty="0"/>
              <a:t>Il reato di violenza sessuale rientra tra i delitti contro la libertà sessuale, a loro volta ricompresi nella più ampia categoria dei delitti contro la libertà </a:t>
            </a:r>
            <a:r>
              <a:rPr lang="it-IT" sz="2200" b="0" dirty="0" smtClean="0"/>
              <a:t>individuale. </a:t>
            </a:r>
            <a:r>
              <a:rPr lang="it-IT" sz="2200" b="0" dirty="0"/>
              <a:t>Gli ultimi episodi di violenza sulle donne avvenuti in tutta </a:t>
            </a:r>
            <a:r>
              <a:rPr lang="it-IT" sz="2200" b="0" dirty="0" smtClean="0"/>
              <a:t>Italia, riportano </a:t>
            </a:r>
            <a:r>
              <a:rPr lang="it-IT" sz="2200" b="0" dirty="0"/>
              <a:t>in primo piano questo dramma con numeri agghiaccianti che parlano di quasi 11 stupri al giorno, 4mila ogni anno e oltre un milione di donne colpite nel corso della vita.  </a:t>
            </a:r>
            <a:r>
              <a:rPr lang="it-IT" sz="2200" b="0" dirty="0" smtClean="0"/>
              <a:t>                                                                        Quanto </a:t>
            </a:r>
            <a:r>
              <a:rPr lang="it-IT" sz="2200" b="0" dirty="0"/>
              <a:t>alle violenze sessuali compiute da un non-partner, la percentuale di donne che ne hanno subita una nell’arco della propria vita, in Italia è del 5%, in Gran Bretagna e Germania del 7%, in Francia del 9% mentre in Spagna del 3%.                                                                                               </a:t>
            </a:r>
            <a:endParaRPr lang="it-IT" sz="2200" b="0" dirty="0" smtClean="0"/>
          </a:p>
        </p:txBody>
      </p:sp>
      <p:pic>
        <p:nvPicPr>
          <p:cNvPr id="4" name="Immagine 3"/>
          <p:cNvPicPr>
            <a:picLocks noChangeAspect="1"/>
          </p:cNvPicPr>
          <p:nvPr/>
        </p:nvPicPr>
        <p:blipFill>
          <a:blip r:embed="rId3"/>
          <a:stretch>
            <a:fillRect/>
          </a:stretch>
        </p:blipFill>
        <p:spPr>
          <a:xfrm>
            <a:off x="5364088" y="4725144"/>
            <a:ext cx="3493388" cy="1860116"/>
          </a:xfrm>
          <a:prstGeom prst="rect">
            <a:avLst/>
          </a:prstGeom>
        </p:spPr>
      </p:pic>
      <p:pic>
        <p:nvPicPr>
          <p:cNvPr id="5" name="Immagine 4"/>
          <p:cNvPicPr>
            <a:picLocks noChangeAspect="1"/>
          </p:cNvPicPr>
          <p:nvPr/>
        </p:nvPicPr>
        <p:blipFill>
          <a:blip r:embed="rId4"/>
          <a:stretch>
            <a:fillRect/>
          </a:stretch>
        </p:blipFill>
        <p:spPr>
          <a:xfrm>
            <a:off x="285488" y="4844256"/>
            <a:ext cx="3384738" cy="1825104"/>
          </a:xfrm>
          <a:prstGeom prst="rect">
            <a:avLst/>
          </a:prstGeom>
        </p:spPr>
      </p:pic>
    </p:spTree>
    <p:extLst>
      <p:ext uri="{BB962C8B-B14F-4D97-AF65-F5344CB8AC3E}">
        <p14:creationId xmlns:p14="http://schemas.microsoft.com/office/powerpoint/2010/main" val="3236205224"/>
      </p:ext>
    </p:extLst>
  </p:cSld>
  <p:clrMapOvr>
    <a:masterClrMapping/>
  </p:clrMapOvr>
  <p:transition spd="slow" advTm="53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200"/>
            </a:gs>
            <a:gs pos="45000">
              <a:srgbClr val="FF7A00"/>
            </a:gs>
            <a:gs pos="70000">
              <a:srgbClr val="FF0300"/>
            </a:gs>
            <a:gs pos="100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n w="31550" cmpd="sng">
                  <a:solidFill>
                    <a:srgbClr val="FFFF00"/>
                  </a:solidFill>
                  <a:prstDash val="solid"/>
                </a:ln>
                <a:solidFill>
                  <a:srgbClr val="FE8689"/>
                </a:solidFill>
                <a:effectLst>
                  <a:outerShdw blurRad="41275" dist="12700" dir="12000000" algn="tl" rotWithShape="0">
                    <a:srgbClr val="000000">
                      <a:alpha val="40000"/>
                    </a:srgbClr>
                  </a:outerShdw>
                </a:effectLst>
              </a:rPr>
              <a:t>Violenza fisica </a:t>
            </a:r>
          </a:p>
        </p:txBody>
      </p:sp>
      <p:sp>
        <p:nvSpPr>
          <p:cNvPr id="3" name="Segnaposto contenuto 2"/>
          <p:cNvSpPr>
            <a:spLocks noGrp="1"/>
          </p:cNvSpPr>
          <p:nvPr>
            <p:ph idx="1"/>
          </p:nvPr>
        </p:nvSpPr>
        <p:spPr/>
        <p:txBody>
          <a:bodyPr>
            <a:normAutofit/>
          </a:bodyPr>
          <a:lstStyle/>
          <a:p>
            <a:pPr marL="0" indent="0">
              <a:buNone/>
            </a:pPr>
            <a:r>
              <a:rPr lang="it-IT" sz="2500" dirty="0" smtClean="0"/>
              <a:t>Comprende l’uso di qualsiasi atto guidato dall’intenzione di fare del male o terrorizzare la vittima. Atti riconducibili alla violenza fisica sono: lancio di oggetti, spintonamento, schiaffi, morsi, calci o pugni, colpire o cercare di colpire con un oggetto, percosse, soffocamento, minaccia con arma da fuoco o da taglio.</a:t>
            </a:r>
          </a:p>
          <a:p>
            <a:pPr marL="0" indent="0">
              <a:buNone/>
            </a:pPr>
            <a:r>
              <a:rPr lang="it-IT" sz="2500" dirty="0"/>
              <a:t>Tali forme ricorrono nei reati di percosse, lesioni personali, violenza privata, violazione di domicilio, sequestro di persona.</a:t>
            </a:r>
            <a:endParaRPr lang="it-IT" sz="2500" dirty="0" smtClean="0"/>
          </a:p>
          <a:p>
            <a:pPr marL="0" indent="0">
              <a:buNone/>
            </a:pPr>
            <a:endParaRPr lang="it-IT"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941168"/>
            <a:ext cx="2906266" cy="174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941169"/>
            <a:ext cx="3223314" cy="174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86672"/>
      </p:ext>
    </p:extLst>
  </p:cSld>
  <p:clrMapOvr>
    <a:masterClrMapping/>
  </p:clrMapOvr>
  <p:transition advTm="6175">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lstStyle/>
          <a:p>
            <a:r>
              <a:rPr lang="it-IT" dirty="0" smtClean="0"/>
              <a:t>Violenza psicologica</a:t>
            </a:r>
            <a:endParaRPr lang="it-IT" dirty="0"/>
          </a:p>
        </p:txBody>
      </p:sp>
      <p:sp>
        <p:nvSpPr>
          <p:cNvPr id="5" name="Segnaposto contenuto 4"/>
          <p:cNvSpPr>
            <a:spLocks noGrp="1"/>
          </p:cNvSpPr>
          <p:nvPr>
            <p:ph idx="1"/>
          </p:nvPr>
        </p:nvSpPr>
        <p:spPr>
          <a:xfrm>
            <a:off x="467544" y="1124744"/>
            <a:ext cx="8219256" cy="5001419"/>
          </a:xfrm>
        </p:spPr>
        <p:txBody>
          <a:bodyPr>
            <a:normAutofit fontScale="70000" lnSpcReduction="20000"/>
          </a:bodyPr>
          <a:lstStyle/>
          <a:p>
            <a:pPr marL="0" indent="0">
              <a:buNone/>
            </a:pPr>
            <a:r>
              <a:rPr lang="it-IT" dirty="0"/>
              <a:t>Racchiude ogni forma di abuso che lede l’identità della donna:</a:t>
            </a:r>
          </a:p>
          <a:p>
            <a:r>
              <a:rPr lang="it-IT" dirty="0"/>
              <a:t>attacchi verbali come la derisione, la molestia verbale, l’insulto, la denigrazione, finalizzati a convincere la donna di “non valere nulla”, per meglio tenerla sotto controllo</a:t>
            </a:r>
          </a:p>
          <a:p>
            <a:r>
              <a:rPr lang="it-IT" dirty="0"/>
              <a:t>isolare la donna, allontanarla dalle relazioni sociali di supporto o impedirle l’accesso alle risorse economiche e non, in modo da limitare la sua indipendenza</a:t>
            </a:r>
          </a:p>
          <a:p>
            <a:r>
              <a:rPr lang="it-IT" dirty="0"/>
              <a:t>gelosia ed ossessività: controllo eccessivo, accuse ripetute di infedeltà e controllo delle sue frequentazioni</a:t>
            </a:r>
          </a:p>
          <a:p>
            <a:r>
              <a:rPr lang="it-IT" dirty="0"/>
              <a:t>minacce verbali di abuso, aggressione o tortura nei confronti della donna e/o la sua famiglia, i figli, gli amici</a:t>
            </a:r>
          </a:p>
          <a:p>
            <a:r>
              <a:rPr lang="it-IT" dirty="0"/>
              <a:t>minacce ripetute di abbandono, divorzio, inizio di un’altra relazione se la donna non soddisfa determinate richieste</a:t>
            </a:r>
          </a:p>
          <a:p>
            <a:r>
              <a:rPr lang="it-IT" dirty="0"/>
              <a:t>danneggiamento o distruzione degli oggetti di proprietà della donna</a:t>
            </a:r>
          </a:p>
          <a:p>
            <a:r>
              <a:rPr lang="it-IT" dirty="0"/>
              <a:t>violenza sugli animali cari alla donna e/o ai suoi figli/e</a:t>
            </a:r>
          </a:p>
          <a:p>
            <a:pPr marL="0" indent="0">
              <a:buNone/>
            </a:pPr>
            <a:endParaRPr lang="it-IT" dirty="0"/>
          </a:p>
        </p:txBody>
      </p:sp>
    </p:spTree>
    <p:extLst>
      <p:ext uri="{BB962C8B-B14F-4D97-AF65-F5344CB8AC3E}">
        <p14:creationId xmlns:p14="http://schemas.microsoft.com/office/powerpoint/2010/main" val="1854802889"/>
      </p:ext>
    </p:extLst>
  </p:cSld>
  <p:clrMapOvr>
    <a:masterClrMapping/>
  </p:clrMapOvr>
  <mc:AlternateContent xmlns:mc="http://schemas.openxmlformats.org/markup-compatibility/2006" xmlns:p14="http://schemas.microsoft.com/office/powerpoint/2010/main">
    <mc:Choice Requires="p14">
      <p:transition spd="slow" p14:dur="800" advTm="7995">
        <p:circle/>
      </p:transition>
    </mc:Choice>
    <mc:Fallback xmlns="">
      <p:transition spd="slow" advTm="7995">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7"/>
            <a:ext cx="8496944" cy="3456384"/>
          </a:xfrm>
        </p:spPr>
        <p:txBody>
          <a:bodyPr>
            <a:normAutofit fontScale="92500" lnSpcReduction="10000"/>
          </a:bodyPr>
          <a:lstStyle/>
          <a:p>
            <a:pPr marL="0" indent="0">
              <a:buNone/>
            </a:pPr>
            <a:r>
              <a:rPr lang="it-IT" dirty="0" smtClean="0"/>
              <a:t>È importante ricordare che nei momenti di rabbia tutti possiamo usare parole provocatorie, oltraggiose o sprezzanti, possiamo agire comportamenti fuori luogo ma di solito seguiti da rimorsi e pentimenti. Nella violenza psicologica invece non si tratta di un impeto d’ira momentaneo ma di un tormento costante e intenzionale con l’obiettivo i sottomettere l’altro/a e mantenere il proprio potere e controllo</a:t>
            </a:r>
            <a:endParaRPr lang="it-IT" dirty="0"/>
          </a:p>
        </p:txBody>
      </p:sp>
      <p:sp>
        <p:nvSpPr>
          <p:cNvPr id="4" name="AutoShape 2" descr="Risultati immagini per violenza psicolog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031"/>
          <a:stretch/>
        </p:blipFill>
        <p:spPr bwMode="auto">
          <a:xfrm>
            <a:off x="5796136" y="3861048"/>
            <a:ext cx="3078485" cy="284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42" y="3861048"/>
            <a:ext cx="3375316" cy="248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531297"/>
      </p:ext>
    </p:extLst>
  </p:cSld>
  <p:clrMapOvr>
    <a:masterClrMapping/>
  </p:clrMapOvr>
  <p:transition spd="slow" advTm="7037">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rgbClr val="E6E6E6"/>
            </a:gs>
            <a:gs pos="85001">
              <a:srgbClr val="7D8496"/>
            </a:gs>
            <a:gs pos="100000">
              <a:srgbClr val="E6E6E6"/>
            </a:gs>
          </a:gsLst>
          <a:lin ang="189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r>
              <a:rPr lang="it-IT" dirty="0" smtClean="0"/>
              <a:t>Violenza economica</a:t>
            </a:r>
            <a:endParaRPr lang="it-IT" dirty="0"/>
          </a:p>
        </p:txBody>
      </p:sp>
      <p:sp>
        <p:nvSpPr>
          <p:cNvPr id="3" name="Segnaposto contenuto 2"/>
          <p:cNvSpPr>
            <a:spLocks noGrp="1"/>
          </p:cNvSpPr>
          <p:nvPr>
            <p:ph idx="1"/>
          </p:nvPr>
        </p:nvSpPr>
        <p:spPr>
          <a:xfrm>
            <a:off x="395536" y="1124744"/>
            <a:ext cx="8352928" cy="4752528"/>
          </a:xfrm>
        </p:spPr>
        <p:txBody>
          <a:bodyPr>
            <a:normAutofit fontScale="70000" lnSpcReduction="20000"/>
          </a:bodyPr>
          <a:lstStyle/>
          <a:p>
            <a:pPr marL="0" indent="0">
              <a:buNone/>
            </a:pPr>
            <a:r>
              <a:rPr lang="it-IT" dirty="0" smtClean="0"/>
              <a:t>Spesso </a:t>
            </a:r>
            <a:r>
              <a:rPr lang="it-IT" dirty="0"/>
              <a:t>tale violenza è difficile da registrare come una forma di violenza. Può sembrare normale e scontato che la gestione delle finanze familiari spetti all’uomo. Si definisce violenza economica:</a:t>
            </a:r>
          </a:p>
          <a:p>
            <a:r>
              <a:rPr lang="it-IT" dirty="0"/>
              <a:t>limitare o negare l’accesso alle finanze familiari</a:t>
            </a:r>
          </a:p>
          <a:p>
            <a:r>
              <a:rPr lang="it-IT" dirty="0"/>
              <a:t>occultare la situazione patrimoniale e le disponibilità finanziarie della famiglia</a:t>
            </a:r>
          </a:p>
          <a:p>
            <a:r>
              <a:rPr lang="it-IT" dirty="0"/>
              <a:t>vietare, ostacolare o boicottare il lavoro fuori casa della donna</a:t>
            </a:r>
          </a:p>
          <a:p>
            <a:r>
              <a:rPr lang="it-IT" dirty="0" smtClean="0"/>
              <a:t>sfruttare </a:t>
            </a:r>
            <a:r>
              <a:rPr lang="it-IT" dirty="0"/>
              <a:t>la donna come forza lavoro nell’azienda familiare o in genere senza</a:t>
            </a:r>
          </a:p>
          <a:p>
            <a:r>
              <a:rPr lang="it-IT" dirty="0"/>
              <a:t>dare in cambio nessun tipo di retribuzione</a:t>
            </a:r>
          </a:p>
          <a:p>
            <a:r>
              <a:rPr lang="it-IT" dirty="0"/>
              <a:t>appropriarsi dei risparmi o dei guadagni del lavoro della donna e usarli a proprio </a:t>
            </a:r>
            <a:r>
              <a:rPr lang="it-IT" dirty="0" smtClean="0"/>
              <a:t>vantaggio</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797152"/>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028778"/>
            <a:ext cx="33813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954694"/>
      </p:ext>
    </p:extLst>
  </p:cSld>
  <p:clrMapOvr>
    <a:masterClrMapping/>
  </p:clrMapOvr>
  <mc:AlternateContent xmlns:mc="http://schemas.openxmlformats.org/markup-compatibility/2006" xmlns:p14="http://schemas.microsoft.com/office/powerpoint/2010/main">
    <mc:Choice Requires="p14">
      <p:transition spd="slow" p14:dur="3400" advTm="5301">
        <p14:reveal/>
      </p:transition>
    </mc:Choice>
    <mc:Fallback xmlns="">
      <p:transition spd="slow" advTm="5301">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6000"/>
            <a:lum/>
          </a:blip>
          <a:srcRect/>
          <a:tile tx="-361950" ty="-393700" sx="27000" sy="27000" flip="y" algn="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Stalking e cyberstalking</a:t>
            </a:r>
            <a:endParaRPr lang="it-IT" dirty="0"/>
          </a:p>
        </p:txBody>
      </p:sp>
      <p:sp>
        <p:nvSpPr>
          <p:cNvPr id="3" name="Segnaposto contenuto 2"/>
          <p:cNvSpPr>
            <a:spLocks noGrp="1"/>
          </p:cNvSpPr>
          <p:nvPr>
            <p:ph idx="1"/>
          </p:nvPr>
        </p:nvSpPr>
        <p:spPr>
          <a:xfrm>
            <a:off x="457200" y="1600201"/>
            <a:ext cx="8147248" cy="3124943"/>
          </a:xfrm>
          <a:noFill/>
        </p:spPr>
        <p:txBody>
          <a:bodyPr>
            <a:normAutofit fontScale="92500" lnSpcReduction="20000"/>
          </a:bodyPr>
          <a:lstStyle/>
          <a:p>
            <a:pPr marL="0" indent="0">
              <a:buNone/>
            </a:pPr>
            <a:r>
              <a:rPr lang="it-IT" dirty="0" smtClean="0"/>
              <a:t>Indica il comportamento controllante messo in atto dal persecutore nei confronti della vittima da cui è stato rifiutato (prevalentemente è l’ex partner). Spesso le condotte dello stalker sono subdole, volte a molestare la vittima e a porla in uno stato di soggezione, con l’intento di compromettere la sua serenità, farla sentire braccata, comunque non libera.</a:t>
            </a:r>
            <a:endParaRPr lang="it-IT"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869160"/>
            <a:ext cx="3879176" cy="182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4635434"/>
            <a:ext cx="3168352" cy="210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452431"/>
      </p:ext>
    </p:extLst>
  </p:cSld>
  <p:clrMapOvr>
    <a:masterClrMapping/>
  </p:clrMapOvr>
  <mc:AlternateContent xmlns:mc="http://schemas.openxmlformats.org/markup-compatibility/2006" xmlns:p14="http://schemas.microsoft.com/office/powerpoint/2010/main">
    <mc:Choice Requires="p14">
      <p:transition spd="slow" p14:dur="1500" advTm="4407">
        <p:split orient="vert"/>
      </p:transition>
    </mc:Choice>
    <mc:Fallback xmlns="">
      <p:transition spd="slow" advTm="4407">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alpha val="50000"/>
              </a:srgbClr>
            </a:gs>
            <a:gs pos="13000">
              <a:srgbClr val="FFA800">
                <a:alpha val="39000"/>
              </a:srgbClr>
            </a:gs>
            <a:gs pos="28000">
              <a:srgbClr val="825600">
                <a:alpha val="53000"/>
              </a:srgbClr>
            </a:gs>
            <a:gs pos="42999">
              <a:srgbClr val="FFA800">
                <a:alpha val="37000"/>
              </a:srgbClr>
            </a:gs>
            <a:gs pos="58000">
              <a:srgbClr val="825600">
                <a:alpha val="37000"/>
              </a:srgbClr>
            </a:gs>
            <a:gs pos="72000">
              <a:srgbClr val="FFA800">
                <a:alpha val="49000"/>
              </a:srgbClr>
            </a:gs>
            <a:gs pos="87000">
              <a:srgbClr val="825600">
                <a:alpha val="49000"/>
              </a:srgbClr>
            </a:gs>
            <a:gs pos="100000">
              <a:srgbClr val="FFA800">
                <a:alpha val="8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Violenza religiosa</a:t>
            </a:r>
            <a:endParaRPr lang="it-IT" dirty="0"/>
          </a:p>
        </p:txBody>
      </p:sp>
      <p:sp>
        <p:nvSpPr>
          <p:cNvPr id="3" name="Segnaposto contenuto 2"/>
          <p:cNvSpPr>
            <a:spLocks noGrp="1"/>
          </p:cNvSpPr>
          <p:nvPr>
            <p:ph idx="1"/>
          </p:nvPr>
        </p:nvSpPr>
        <p:spPr/>
        <p:txBody>
          <a:bodyPr/>
          <a:lstStyle/>
          <a:p>
            <a:pPr marL="0" indent="0">
              <a:buNone/>
            </a:pPr>
            <a:r>
              <a:rPr lang="it-IT" dirty="0" smtClean="0"/>
              <a:t>Mancanza di rispetto verso la sfera religiosa o spirituale.</a:t>
            </a:r>
          </a:p>
          <a:p>
            <a:pPr marL="0" indent="0">
              <a:buNone/>
            </a:pPr>
            <a:r>
              <a:rPr lang="it-IT" dirty="0" smtClean="0"/>
              <a:t>Si ha nelle coppie miste e si ha ogni volta che viene lesa la sfere spirituale della persona non permettendole di esercitare le pratiche del suo credo religioso o imponendole le proprie.</a:t>
            </a:r>
            <a:endParaRPr lang="it-I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752" y="4797152"/>
            <a:ext cx="2835792" cy="188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96338"/>
            <a:ext cx="2808312" cy="198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466297"/>
      </p:ext>
    </p:extLst>
  </p:cSld>
  <p:clrMapOvr>
    <a:masterClrMapping/>
  </p:clrMapOvr>
  <p:transition spd="slow" advTm="2673">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4000" t="-17000" b="-1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7030A0"/>
                </a:solidFill>
              </a:rPr>
              <a:t>Violenza assistita</a:t>
            </a:r>
            <a:endParaRPr lang="it-IT" sz="6000" dirty="0">
              <a:solidFill>
                <a:srgbClr val="7030A0"/>
              </a:solidFill>
            </a:endParaRPr>
          </a:p>
        </p:txBody>
      </p:sp>
      <p:sp>
        <p:nvSpPr>
          <p:cNvPr id="3" name="Segnaposto contenuto 2"/>
          <p:cNvSpPr>
            <a:spLocks noGrp="1"/>
          </p:cNvSpPr>
          <p:nvPr>
            <p:ph idx="1"/>
          </p:nvPr>
        </p:nvSpPr>
        <p:spPr>
          <a:noFill/>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r>
              <a:rPr lang="it-IT" b="1" dirty="0">
                <a:effectLst>
                  <a:outerShdw blurRad="38100" dist="38100" dir="2700000" algn="tl">
                    <a:srgbClr val="000000">
                      <a:alpha val="43137"/>
                    </a:srgbClr>
                  </a:outerShdw>
                </a:effectLst>
              </a:rPr>
              <a:t>La violenza assistita da minori è una forma di abuso minorile, un maltrattamento psicologico che si verifica prevalentemente in ambito familiare, in presenza di violenza </a:t>
            </a:r>
            <a:r>
              <a:rPr lang="it-IT" b="1" dirty="0" smtClean="0">
                <a:effectLst>
                  <a:outerShdw blurRad="38100" dist="38100" dir="2700000" algn="tl">
                    <a:srgbClr val="000000">
                      <a:alpha val="43137"/>
                    </a:srgbClr>
                  </a:outerShdw>
                </a:effectLst>
              </a:rPr>
              <a:t>domestica.</a:t>
            </a:r>
          </a:p>
          <a:p>
            <a:pPr marL="0" indent="0">
              <a:buNone/>
            </a:pPr>
            <a:r>
              <a:rPr lang="it-IT" b="1" dirty="0">
                <a:effectLst>
                  <a:outerShdw blurRad="38100" dist="38100" dir="2700000" algn="tl">
                    <a:srgbClr val="000000">
                      <a:alpha val="43137"/>
                    </a:srgbClr>
                  </a:outerShdw>
                </a:effectLst>
              </a:rPr>
              <a:t>Quando la  violenza assistita è vissuta dai minori in un contesto familiare dove vi è un adulto violento (di solito il padre), questi cercano di evitare qualsiasi contatto con il soggetto agente, rapportandosi con lui solo in casi estremi e con molta circospezione e paura. Si cerca in tal modo di evitare qualsiasi situazione che possa sfociare in una lite, appunto perché si percepisce la propria impotenza e fragilità.  </a:t>
            </a:r>
            <a:endParaRPr lang="it-IT" b="1" dirty="0">
              <a:ln w="18415" cmpd="sng">
                <a:solidFill>
                  <a:srgbClr val="FFFFFF"/>
                </a:solidFill>
                <a:prstDash val="solid"/>
              </a:l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906758"/>
      </p:ext>
    </p:extLst>
  </p:cSld>
  <p:clrMapOvr>
    <a:masterClrMapping/>
  </p:clrMapOvr>
  <p:transition spd="slow" advTm="6177">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2123728" y="3861048"/>
            <a:ext cx="8424936" cy="2185214"/>
          </a:xfrm>
          <a:prstGeom prst="rect">
            <a:avLst/>
          </a:prstGeom>
          <a:noFill/>
        </p:spPr>
        <p:txBody>
          <a:bodyPr wrap="square" rtlCol="0">
            <a:spAutoFit/>
          </a:bodyPr>
          <a:lstStyle/>
          <a:p>
            <a:r>
              <a:rPr lang="it-IT" sz="2800" dirty="0" smtClean="0">
                <a:solidFill>
                  <a:schemeClr val="bg1"/>
                </a:solidFill>
              </a:rPr>
              <a:t>Istituto Mons. Mario Vassalluzzo</a:t>
            </a:r>
          </a:p>
          <a:p>
            <a:r>
              <a:rPr lang="it-IT" sz="2800" dirty="0">
                <a:solidFill>
                  <a:schemeClr val="bg1"/>
                </a:solidFill>
              </a:rPr>
              <a:t> </a:t>
            </a:r>
            <a:r>
              <a:rPr lang="it-IT" sz="2800" dirty="0" smtClean="0">
                <a:solidFill>
                  <a:schemeClr val="bg1"/>
                </a:solidFill>
              </a:rPr>
              <a:t>                    classe: 3°A </a:t>
            </a:r>
          </a:p>
          <a:p>
            <a:r>
              <a:rPr lang="it-IT" sz="2800" dirty="0">
                <a:solidFill>
                  <a:schemeClr val="bg1"/>
                </a:solidFill>
              </a:rPr>
              <a:t> </a:t>
            </a:r>
            <a:r>
              <a:rPr lang="it-IT" sz="2800" dirty="0" smtClean="0">
                <a:solidFill>
                  <a:schemeClr val="bg1"/>
                </a:solidFill>
              </a:rPr>
              <a:t>               prof. Natalia Vitale</a:t>
            </a:r>
          </a:p>
          <a:p>
            <a:r>
              <a:rPr lang="it-IT" sz="2800" dirty="0">
                <a:solidFill>
                  <a:schemeClr val="bg1"/>
                </a:solidFill>
              </a:rPr>
              <a:t> </a:t>
            </a:r>
            <a:r>
              <a:rPr lang="it-IT" sz="2800" dirty="0" smtClean="0">
                <a:solidFill>
                  <a:schemeClr val="bg1"/>
                </a:solidFill>
              </a:rPr>
              <a:t>                  Anno 2017/2018</a:t>
            </a:r>
          </a:p>
          <a:p>
            <a:r>
              <a:rPr lang="it-IT" sz="2400" dirty="0"/>
              <a:t> </a:t>
            </a:r>
            <a:r>
              <a:rPr lang="it-IT" sz="2400" dirty="0" smtClean="0"/>
              <a:t>     </a:t>
            </a:r>
            <a:endParaRPr lang="it-IT" sz="2400" dirty="0"/>
          </a:p>
        </p:txBody>
      </p:sp>
      <p:sp>
        <p:nvSpPr>
          <p:cNvPr id="2" name="CasellaDiTesto 1"/>
          <p:cNvSpPr txBox="1"/>
          <p:nvPr/>
        </p:nvSpPr>
        <p:spPr>
          <a:xfrm>
            <a:off x="611560" y="476672"/>
            <a:ext cx="8280920" cy="144655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sz="8800" dirty="0" smtClean="0"/>
              <a:t>Il femminicidio</a:t>
            </a:r>
            <a:endParaRPr lang="it-IT" sz="8800" dirty="0"/>
          </a:p>
        </p:txBody>
      </p:sp>
    </p:spTree>
    <p:extLst>
      <p:ext uri="{BB962C8B-B14F-4D97-AF65-F5344CB8AC3E}">
        <p14:creationId xmlns:p14="http://schemas.microsoft.com/office/powerpoint/2010/main" val="467755342"/>
      </p:ext>
    </p:extLst>
  </p:cSld>
  <p:clrMapOvr>
    <a:masterClrMapping/>
  </p:clrMapOvr>
  <mc:AlternateContent xmlns:mc="http://schemas.openxmlformats.org/markup-compatibility/2006" xmlns:p14="http://schemas.microsoft.com/office/powerpoint/2010/main">
    <mc:Choice Requires="p14">
      <p:transition p14:dur="100" advTm="1963">
        <p:cut/>
      </p:transition>
    </mc:Choice>
    <mc:Fallback xmlns="">
      <p:transition advTm="1963">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53000"/>
              </a:srgbClr>
            </a:gs>
            <a:gs pos="25000">
              <a:srgbClr val="21D6E0">
                <a:alpha val="16000"/>
              </a:srgbClr>
            </a:gs>
            <a:gs pos="75000">
              <a:srgbClr val="0087E6">
                <a:alpha val="33000"/>
              </a:srgbClr>
            </a:gs>
            <a:gs pos="100000">
              <a:srgbClr val="005CBF">
                <a:alpha val="20000"/>
              </a:srgbClr>
            </a:gs>
          </a:gsLst>
          <a:lin ang="189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68958"/>
          </a:xfrm>
        </p:spPr>
        <p:txBody>
          <a:bodyPr>
            <a:normAutofit fontScale="90000"/>
          </a:bodyPr>
          <a:lstStyle/>
          <a:p>
            <a:r>
              <a:rPr lang="it-IT" sz="6000" dirty="0" smtClean="0">
                <a:solidFill>
                  <a:srgbClr val="7030A0"/>
                </a:solidFill>
                <a:effectLst>
                  <a:outerShdw blurRad="38100" dist="38100" dir="2700000" algn="tl">
                    <a:srgbClr val="000000">
                      <a:alpha val="43137"/>
                    </a:srgbClr>
                  </a:outerShdw>
                </a:effectLst>
              </a:rPr>
              <a:t>Mobbing </a:t>
            </a:r>
            <a:endParaRPr lang="it-IT" sz="6000" dirty="0">
              <a:solidFill>
                <a:srgbClr val="7030A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395536" y="908720"/>
            <a:ext cx="8064896" cy="4392487"/>
          </a:xfrm>
        </p:spPr>
        <p:txBody>
          <a:bodyPr>
            <a:normAutofit lnSpcReduction="10000"/>
          </a:bodyPr>
          <a:lstStyle/>
          <a:p>
            <a:pPr marL="0" indent="0">
              <a:buNone/>
            </a:pPr>
            <a:r>
              <a:rPr lang="it-IT" sz="2400" dirty="0" smtClean="0"/>
              <a:t>II termine mobbing è stato coniato agli inizi degli anni settanta dall'etologo Konrad Lorenz per descrivere un particolare comportamento di alcune specie animali che circondano un proprio simile e lo assalgono rumorosamente in gruppo al fine di allontanarlo dal branco. È "una forma di terrore psicologico sul posto di lavoro, esercitata attraverso comportamenti aggressivi e vessatori ripetuti, da parte dei colleghi o superiori" attuati in modo ripetitivo e protratti nel tempo per un periodo di almeno sei mesi. In seguito a questi attacchi la vittima progressivamente precipita verso una condizione di estremo disagio che cronicizzandosi si ripercuote negativamente sul suo equilibrio psico-fisico.</a:t>
            </a:r>
            <a:endParaRPr lang="it-IT" sz="2400" dirty="0"/>
          </a:p>
        </p:txBody>
      </p:sp>
      <p:sp>
        <p:nvSpPr>
          <p:cNvPr id="4" name="AutoShape 2" descr="Risultati immagini per mobbing sulle don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616342"/>
            <a:ext cx="3195439" cy="212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941168"/>
            <a:ext cx="2853017" cy="17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652108"/>
      </p:ext>
    </p:extLst>
  </p:cSld>
  <p:clrMapOvr>
    <a:masterClrMapping/>
  </p:clrMapOvr>
  <mc:AlternateContent xmlns:mc="http://schemas.openxmlformats.org/markup-compatibility/2006" xmlns:p14="http://schemas.microsoft.com/office/powerpoint/2010/main">
    <mc:Choice Requires="p14">
      <p:transition spd="med" p14:dur="700" advTm="4611">
        <p:fade/>
      </p:transition>
    </mc:Choice>
    <mc:Fallback xmlns="">
      <p:transition spd="med" advTm="4611">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frasi contro la violenza sulle don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2" y="2207151"/>
            <a:ext cx="3997424" cy="4650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frasi contro la violenza sulle don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 y="-28579"/>
            <a:ext cx="3996637" cy="221692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5"/>
          <a:stretch>
            <a:fillRect/>
          </a:stretch>
        </p:blipFill>
        <p:spPr>
          <a:xfrm>
            <a:off x="4014715" y="0"/>
            <a:ext cx="5057419" cy="3284984"/>
          </a:xfrm>
          <a:prstGeom prst="rect">
            <a:avLst/>
          </a:prstGeom>
        </p:spPr>
      </p:pic>
      <p:pic>
        <p:nvPicPr>
          <p:cNvPr id="5" name="Immagine 4"/>
          <p:cNvPicPr>
            <a:picLocks noChangeAspect="1"/>
          </p:cNvPicPr>
          <p:nvPr/>
        </p:nvPicPr>
        <p:blipFill>
          <a:blip r:embed="rId6"/>
          <a:stretch>
            <a:fillRect/>
          </a:stretch>
        </p:blipFill>
        <p:spPr>
          <a:xfrm>
            <a:off x="4014715" y="3857194"/>
            <a:ext cx="5129285" cy="3000806"/>
          </a:xfrm>
          <a:prstGeom prst="rect">
            <a:avLst/>
          </a:prstGeom>
        </p:spPr>
      </p:pic>
    </p:spTree>
    <p:custDataLst>
      <p:tags r:id="rId1"/>
    </p:custDataLst>
    <p:extLst>
      <p:ext uri="{BB962C8B-B14F-4D97-AF65-F5344CB8AC3E}">
        <p14:creationId xmlns:p14="http://schemas.microsoft.com/office/powerpoint/2010/main" val="282487889"/>
      </p:ext>
    </p:extLst>
  </p:cSld>
  <p:clrMapOvr>
    <a:masterClrMapping/>
  </p:clrMapOvr>
  <p:transition spd="slow" advTm="766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412776"/>
            <a:ext cx="9132735" cy="5445224"/>
          </a:xfrm>
          <a:prstGeom prst="rect">
            <a:avLst/>
          </a:prstGeom>
        </p:spPr>
      </p:pic>
      <p:sp>
        <p:nvSpPr>
          <p:cNvPr id="2" name="CasellaDiTesto 1"/>
          <p:cNvSpPr txBox="1"/>
          <p:nvPr/>
        </p:nvSpPr>
        <p:spPr>
          <a:xfrm>
            <a:off x="0" y="116632"/>
            <a:ext cx="3029969" cy="1015663"/>
          </a:xfrm>
          <a:prstGeom prst="rect">
            <a:avLst/>
          </a:prstGeom>
          <a:noFill/>
        </p:spPr>
        <p:txBody>
          <a:bodyPr wrap="square" rtlCol="0">
            <a:spAutoFit/>
          </a:bodyPr>
          <a:lstStyle/>
          <a:p>
            <a:r>
              <a:rPr lang="it-IT" sz="2800" dirty="0" smtClean="0">
                <a:latin typeface="Aharoni" panose="02010803020104030203" pitchFamily="2" charset="-79"/>
                <a:cs typeface="Aharoni" panose="02010803020104030203" pitchFamily="2" charset="-79"/>
              </a:rPr>
              <a:t>Il silenzio uccide la dignità</a:t>
            </a:r>
            <a:r>
              <a:rPr lang="it-IT" sz="3200" dirty="0" smtClean="0">
                <a:latin typeface="Aharoni" panose="02010803020104030203" pitchFamily="2" charset="-79"/>
                <a:cs typeface="Aharoni" panose="02010803020104030203" pitchFamily="2" charset="-79"/>
              </a:rPr>
              <a:t>.......</a:t>
            </a:r>
            <a:endParaRPr lang="it-IT" sz="3200" dirty="0">
              <a:latin typeface="Aharoni" panose="02010803020104030203" pitchFamily="2" charset="-79"/>
              <a:cs typeface="Aharoni" panose="02010803020104030203" pitchFamily="2" charset="-79"/>
            </a:endParaRPr>
          </a:p>
        </p:txBody>
      </p:sp>
      <p:sp>
        <p:nvSpPr>
          <p:cNvPr id="3" name="CasellaDiTesto 2"/>
          <p:cNvSpPr txBox="1"/>
          <p:nvPr/>
        </p:nvSpPr>
        <p:spPr>
          <a:xfrm>
            <a:off x="3998712" y="147409"/>
            <a:ext cx="5112568" cy="954107"/>
          </a:xfrm>
          <a:prstGeom prst="rect">
            <a:avLst/>
          </a:prstGeom>
          <a:noFill/>
        </p:spPr>
        <p:txBody>
          <a:bodyPr wrap="square" rtlCol="0">
            <a:spAutoFit/>
          </a:bodyPr>
          <a:lstStyle/>
          <a:p>
            <a:r>
              <a:rPr lang="it-IT" sz="2800" dirty="0" smtClean="0">
                <a:latin typeface="Aharoni" panose="02010803020104030203" pitchFamily="2" charset="-79"/>
                <a:cs typeface="Aharoni" panose="02010803020104030203" pitchFamily="2" charset="-79"/>
              </a:rPr>
              <a:t>.......ora è il momento di dire basta</a:t>
            </a:r>
            <a:endParaRPr lang="it-IT"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64222554"/>
      </p:ext>
    </p:extLst>
  </p:cSld>
  <p:clrMapOvr>
    <a:masterClrMapping/>
  </p:clrMapOvr>
  <mc:AlternateContent xmlns:mc="http://schemas.openxmlformats.org/markup-compatibility/2006" xmlns:p14="http://schemas.microsoft.com/office/powerpoint/2010/main">
    <mc:Choice Requires="p14">
      <p:transition spd="slow" p14:dur="4000" advTm="1767">
        <p14:vortex dir="r"/>
      </p:transition>
    </mc:Choice>
    <mc:Fallback xmlns="">
      <p:transition spd="slow" advTm="1767">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7030A0"/>
            </a:gs>
            <a:gs pos="96000">
              <a:srgbClr val="BA9F4D"/>
            </a:gs>
            <a:gs pos="83000">
              <a:srgbClr val="00B0F0"/>
            </a:gs>
            <a:gs pos="40000">
              <a:srgbClr val="00B050"/>
            </a:gs>
            <a:gs pos="65000">
              <a:schemeClr val="bg1">
                <a:lumMod val="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gradFill flip="none" rotWithShape="1">
                  <a:gsLst>
                    <a:gs pos="53000">
                      <a:srgbClr val="C00000"/>
                    </a:gs>
                    <a:gs pos="15000">
                      <a:schemeClr val="accent4"/>
                    </a:gs>
                    <a:gs pos="100000">
                      <a:schemeClr val="accent4">
                        <a:lumMod val="50000"/>
                      </a:schemeClr>
                    </a:gs>
                  </a:gsLst>
                  <a:path path="shape">
                    <a:fillToRect l="50000" t="50000" r="50000" b="50000"/>
                  </a:path>
                  <a:tileRect/>
                </a:gradFill>
              </a:rPr>
              <a:t>Prodotto da:</a:t>
            </a:r>
            <a:endParaRPr lang="it-IT" dirty="0">
              <a:gradFill flip="none" rotWithShape="1">
                <a:gsLst>
                  <a:gs pos="53000">
                    <a:srgbClr val="C00000"/>
                  </a:gs>
                  <a:gs pos="15000">
                    <a:schemeClr val="accent4"/>
                  </a:gs>
                  <a:gs pos="100000">
                    <a:schemeClr val="accent4">
                      <a:lumMod val="50000"/>
                    </a:schemeClr>
                  </a:gs>
                </a:gsLst>
                <a:path path="shape">
                  <a:fillToRect l="50000" t="50000" r="50000" b="50000"/>
                </a:path>
                <a:tileRect/>
              </a:gradFill>
            </a:endParaRPr>
          </a:p>
        </p:txBody>
      </p:sp>
      <p:sp>
        <p:nvSpPr>
          <p:cNvPr id="3" name="Segnaposto contenuto 2"/>
          <p:cNvSpPr>
            <a:spLocks noGrp="1"/>
          </p:cNvSpPr>
          <p:nvPr>
            <p:ph idx="1"/>
          </p:nvPr>
        </p:nvSpPr>
        <p:spPr/>
        <p:txBody>
          <a:bodyPr>
            <a:normAutofit/>
          </a:bodyPr>
          <a:lstStyle/>
          <a:p>
            <a:pPr marL="0" indent="0">
              <a:buNone/>
            </a:pPr>
            <a:r>
              <a:rPr lang="it-IT" dirty="0" smtClean="0"/>
              <a:t>                         </a:t>
            </a:r>
            <a:r>
              <a:rPr lang="it-IT"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it-IT"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Bonavita Annapia</a:t>
            </a:r>
          </a:p>
          <a:p>
            <a:pPr marL="0" indent="0">
              <a:buNone/>
            </a:pPr>
            <a:r>
              <a:rPr lang="it-IT"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it-IT"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Vicidomini Emanuela</a:t>
            </a:r>
          </a:p>
          <a:p>
            <a:pPr marL="0" indent="0">
              <a:buNone/>
            </a:pPr>
            <a:r>
              <a:rPr lang="it-IT"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it-IT"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it-IT" dirty="0" smtClean="0">
                <a:ln w="0"/>
                <a:effectLst>
                  <a:outerShdw blurRad="38100" dist="19050" dir="2700000" algn="tl" rotWithShape="0">
                    <a:schemeClr val="dk1">
                      <a:alpha val="40000"/>
                    </a:schemeClr>
                  </a:outerShdw>
                </a:effectLst>
              </a:rPr>
              <a:t>istituto </a:t>
            </a:r>
            <a:r>
              <a:rPr lang="it-IT" dirty="0">
                <a:ln w="0"/>
                <a:effectLst>
                  <a:outerShdw blurRad="38100" dist="19050" dir="2700000" algn="tl" rotWithShape="0">
                    <a:schemeClr val="dk1">
                      <a:alpha val="40000"/>
                    </a:schemeClr>
                  </a:outerShdw>
                </a:effectLst>
              </a:rPr>
              <a:t>M</a:t>
            </a:r>
            <a:r>
              <a:rPr lang="it-IT" dirty="0" smtClean="0">
                <a:ln w="0"/>
                <a:effectLst>
                  <a:outerShdw blurRad="38100" dist="19050" dir="2700000" algn="tl" rotWithShape="0">
                    <a:schemeClr val="dk1">
                      <a:alpha val="40000"/>
                    </a:schemeClr>
                  </a:outerShdw>
                </a:effectLst>
              </a:rPr>
              <a:t>ons. Mario Vassalluzzo</a:t>
            </a:r>
          </a:p>
          <a:p>
            <a:pPr marL="0" indent="0">
              <a:buNone/>
            </a:pPr>
            <a:r>
              <a:rPr lang="it-IT" sz="3600" dirty="0">
                <a:ln w="0"/>
                <a:pattFill prst="pct50">
                  <a:fgClr>
                    <a:schemeClr val="accent1"/>
                  </a:fgClr>
                  <a:bgClr>
                    <a:schemeClr val="accent1">
                      <a:lumMod val="20000"/>
                      <a:lumOff val="80000"/>
                    </a:schemeClr>
                  </a:bgClr>
                </a:pattFill>
                <a:effectLst>
                  <a:outerShdw blurRad="38100" dist="19050" dir="2700000" algn="tl" rotWithShape="0">
                    <a:schemeClr val="dk1">
                      <a:alpha val="40000"/>
                    </a:schemeClr>
                  </a:outerShdw>
                </a:effectLst>
              </a:rPr>
              <a:t> </a:t>
            </a:r>
            <a:r>
              <a:rPr lang="it-IT" sz="3600" dirty="0" smtClean="0">
                <a:ln w="0"/>
                <a:pattFill prst="pct50">
                  <a:fgClr>
                    <a:schemeClr val="accent1"/>
                  </a:fgClr>
                  <a:bgClr>
                    <a:schemeClr val="accent1">
                      <a:lumMod val="20000"/>
                      <a:lumOff val="80000"/>
                    </a:schemeClr>
                  </a:bgClr>
                </a:pattFill>
                <a:effectLst>
                  <a:outerShdw blurRad="38100" dist="19050" dir="2700000" algn="tl" rotWithShape="0">
                    <a:schemeClr val="dk1">
                      <a:alpha val="40000"/>
                    </a:schemeClr>
                  </a:outerShdw>
                </a:effectLst>
              </a:rPr>
              <a:t>                       </a:t>
            </a:r>
            <a:r>
              <a:rPr lang="it-IT" dirty="0" smtClean="0">
                <a:ln w="0"/>
              </a:rPr>
              <a:t>prof. Natalia Vitale                                                                                                                                                                  </a:t>
            </a:r>
          </a:p>
          <a:p>
            <a:pPr marL="0" indent="0">
              <a:buNone/>
            </a:pPr>
            <a:r>
              <a:rPr lang="it-IT" sz="3600" dirty="0" smtClean="0">
                <a:ln w="0"/>
              </a:rPr>
              <a:t>                            classe 3°A                   </a:t>
            </a:r>
            <a:endParaRPr lang="it-IT" sz="3600" dirty="0">
              <a:ln w="12700">
                <a:solidFill>
                  <a:schemeClr val="accent1"/>
                </a:solidFill>
                <a:prstDash val="solid"/>
              </a:ln>
            </a:endParaRPr>
          </a:p>
        </p:txBody>
      </p:sp>
    </p:spTree>
    <p:extLst>
      <p:ext uri="{BB962C8B-B14F-4D97-AF65-F5344CB8AC3E}">
        <p14:creationId xmlns:p14="http://schemas.microsoft.com/office/powerpoint/2010/main" val="1359791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9505056" cy="1143000"/>
          </a:xfrm>
        </p:spPr>
        <p:txBody>
          <a:bodyPr>
            <a:noAutofit/>
          </a:bodyPr>
          <a:lstStyle/>
          <a:p>
            <a:r>
              <a:rPr lang="it-IT" sz="6000" b="1" dirty="0" smtClean="0">
                <a:solidFill>
                  <a:schemeClr val="bg1"/>
                </a:solidFill>
                <a:effectLst>
                  <a:outerShdw blurRad="38100" dist="38100" dir="2700000" algn="tl">
                    <a:srgbClr val="000000">
                      <a:alpha val="43137"/>
                    </a:srgbClr>
                  </a:outerShdw>
                </a:effectLst>
                <a:latin typeface="Algerian" pitchFamily="82" charset="0"/>
              </a:rPr>
              <a:t>Cos’è il femminicidio</a:t>
            </a:r>
            <a:endParaRPr lang="it-IT" sz="6000" b="1" dirty="0">
              <a:solidFill>
                <a:schemeClr val="bg1"/>
              </a:solidFill>
              <a:effectLst>
                <a:outerShdw blurRad="38100" dist="38100" dir="2700000" algn="tl">
                  <a:srgbClr val="000000">
                    <a:alpha val="43137"/>
                  </a:srgbClr>
                </a:outerShdw>
              </a:effectLst>
              <a:latin typeface="Algerian" pitchFamily="82" charset="0"/>
            </a:endParaRPr>
          </a:p>
        </p:txBody>
      </p:sp>
      <p:sp>
        <p:nvSpPr>
          <p:cNvPr id="3" name="Segnaposto contenuto 2"/>
          <p:cNvSpPr>
            <a:spLocks noGrp="1"/>
          </p:cNvSpPr>
          <p:nvPr>
            <p:ph idx="1"/>
          </p:nvPr>
        </p:nvSpPr>
        <p:spPr>
          <a:xfrm>
            <a:off x="251520" y="1556792"/>
            <a:ext cx="8686800" cy="3989039"/>
          </a:xfrm>
        </p:spPr>
        <p:txBody>
          <a:bodyPr>
            <a:normAutofit lnSpcReduction="10000"/>
          </a:bodyPr>
          <a:lstStyle/>
          <a:p>
            <a:pPr marL="0" indent="0">
              <a:buNone/>
            </a:pPr>
            <a:r>
              <a:rPr lang="it-IT" sz="3200" b="1" dirty="0" smtClean="0">
                <a:solidFill>
                  <a:schemeClr val="bg1"/>
                </a:solidFill>
                <a:effectLst>
                  <a:outerShdw blurRad="38100" dist="38100" dir="2700000" algn="tl">
                    <a:srgbClr val="000000">
                      <a:alpha val="43137"/>
                    </a:srgbClr>
                  </a:outerShdw>
                </a:effectLst>
              </a:rPr>
              <a:t>Questo fenomeno fa radici molto profonde ieri, come oggi varia in molte forme. Nel mondo il 35% delle donne ha subito una violenza fisica o sessuale. Parlando in Italia, si è rivelata una crescita i questi anni del 27,1%. Infatti ad uccidere sono il 91,7% uomini. Molte volte avvengono tanti femminicidi negli ambiti coniugali, sono all’incirca 227 omicidi in soli 9 mesi</a:t>
            </a:r>
          </a:p>
        </p:txBody>
      </p:sp>
      <p:pic>
        <p:nvPicPr>
          <p:cNvPr id="4" name="Immagine 3"/>
          <p:cNvPicPr>
            <a:picLocks noChangeAspect="1"/>
          </p:cNvPicPr>
          <p:nvPr/>
        </p:nvPicPr>
        <p:blipFill>
          <a:blip r:embed="rId3"/>
          <a:stretch>
            <a:fillRect/>
          </a:stretch>
        </p:blipFill>
        <p:spPr>
          <a:xfrm>
            <a:off x="5292080" y="4719808"/>
            <a:ext cx="3312368" cy="2064398"/>
          </a:xfrm>
          <a:prstGeom prst="rect">
            <a:avLst/>
          </a:prstGeom>
        </p:spPr>
      </p:pic>
    </p:spTree>
    <p:extLst>
      <p:ext uri="{BB962C8B-B14F-4D97-AF65-F5344CB8AC3E}">
        <p14:creationId xmlns:p14="http://schemas.microsoft.com/office/powerpoint/2010/main" val="3703858552"/>
      </p:ext>
    </p:extLst>
  </p:cSld>
  <p:clrMapOvr>
    <a:masterClrMapping/>
  </p:clrMapOvr>
  <p:transition spd="slow" advTm="4447">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9000">
              <a:srgbClr val="B2BDD2"/>
            </a:gs>
            <a:gs pos="100000">
              <a:srgbClr val="A1A8B6"/>
            </a:gs>
            <a:gs pos="70000">
              <a:schemeClr val="accent1">
                <a:tint val="44500"/>
                <a:satMod val="160000"/>
              </a:schemeClr>
            </a:gs>
            <a:gs pos="0">
              <a:schemeClr val="bg1"/>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718"/>
            <a:ext cx="8363272" cy="1371600"/>
          </a:xfrm>
          <a:noFill/>
        </p:spPr>
        <p:txBody>
          <a:bodyPr>
            <a:normAutofit/>
          </a:bodyPr>
          <a:lstStyle/>
          <a:p>
            <a:r>
              <a:rPr lang="it-IT" sz="6600" dirty="0" smtClean="0">
                <a:solidFill>
                  <a:srgbClr val="FF0000"/>
                </a:solidFill>
                <a:latin typeface="+mn-lt"/>
              </a:rPr>
              <a:t>Origini della parola</a:t>
            </a:r>
            <a:endParaRPr lang="it-IT" sz="6600" dirty="0">
              <a:solidFill>
                <a:srgbClr val="FF0000"/>
              </a:solidFill>
              <a:latin typeface="+mn-lt"/>
            </a:endParaRPr>
          </a:p>
        </p:txBody>
      </p:sp>
      <p:sp>
        <p:nvSpPr>
          <p:cNvPr id="3" name="Segnaposto contenuto 2"/>
          <p:cNvSpPr>
            <a:spLocks noGrp="1"/>
          </p:cNvSpPr>
          <p:nvPr>
            <p:ph idx="1"/>
          </p:nvPr>
        </p:nvSpPr>
        <p:spPr>
          <a:xfrm>
            <a:off x="457200" y="1600201"/>
            <a:ext cx="8363272" cy="4637111"/>
          </a:xfrm>
        </p:spPr>
        <p:txBody>
          <a:bodyPr>
            <a:normAutofit/>
          </a:bodyPr>
          <a:lstStyle/>
          <a:p>
            <a:pPr marL="0" indent="0">
              <a:buNone/>
            </a:pPr>
            <a:r>
              <a:rPr lang="it-IT" sz="3200" b="0" dirty="0" smtClean="0"/>
              <a:t>Il termine femminicidio non nasce per caso; negli anni Novanta questo fenomeno non era molto noto, allora lo denominarono con il nome che tutti noi conosciamo. Questa parola ha una storia lunga più di 20 anni, una storia in cui le donne sono protagoniste. Per capire meglio bisogna ritornare a quando le donne erano accusate di stregoneria e brucia sul rogo. Solo perché hanno trasgredito al ruolo di donna .</a:t>
            </a:r>
          </a:p>
        </p:txBody>
      </p:sp>
    </p:spTree>
    <p:extLst>
      <p:ext uri="{BB962C8B-B14F-4D97-AF65-F5344CB8AC3E}">
        <p14:creationId xmlns:p14="http://schemas.microsoft.com/office/powerpoint/2010/main" val="2095598706"/>
      </p:ext>
    </p:extLst>
  </p:cSld>
  <p:clrMapOvr>
    <a:masterClrMapping/>
  </p:clrMapOvr>
  <p:transition spd="slow" advTm="4444">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49000">
              <a:srgbClr val="B2BDD2"/>
            </a:gs>
            <a:gs pos="100000">
              <a:srgbClr val="A1A8B6"/>
            </a:gs>
            <a:gs pos="70000">
              <a:schemeClr val="accent1">
                <a:tint val="44500"/>
                <a:satMod val="160000"/>
              </a:schemeClr>
            </a:gs>
            <a:gs pos="0">
              <a:schemeClr val="bg1"/>
            </a:gs>
          </a:gsLst>
          <a:lin ang="27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8000" dirty="0">
                <a:solidFill>
                  <a:srgbClr val="FF0000"/>
                </a:solidFill>
                <a:latin typeface="Californian FB" pitchFamily="18" charset="0"/>
              </a:rPr>
              <a:t>O</a:t>
            </a:r>
            <a:r>
              <a:rPr lang="it-IT" sz="8000" dirty="0" smtClean="0">
                <a:solidFill>
                  <a:srgbClr val="FF0000"/>
                </a:solidFill>
                <a:latin typeface="Californian FB" pitchFamily="18" charset="0"/>
              </a:rPr>
              <a:t>rigini</a:t>
            </a:r>
            <a:endParaRPr lang="it-IT" sz="8000" dirty="0">
              <a:solidFill>
                <a:srgbClr val="FF0000"/>
              </a:solidFill>
              <a:latin typeface="Californian FB" pitchFamily="18" charset="0"/>
            </a:endParaRPr>
          </a:p>
        </p:txBody>
      </p:sp>
      <p:sp>
        <p:nvSpPr>
          <p:cNvPr id="3" name="Segnaposto contenuto 2"/>
          <p:cNvSpPr>
            <a:spLocks noGrp="1"/>
          </p:cNvSpPr>
          <p:nvPr>
            <p:ph idx="1"/>
          </p:nvPr>
        </p:nvSpPr>
        <p:spPr>
          <a:noFill/>
        </p:spPr>
        <p:txBody>
          <a:bodyPr>
            <a:normAutofit/>
          </a:bodyPr>
          <a:lstStyle/>
          <a:p>
            <a:pPr marL="0" indent="0">
              <a:buNone/>
            </a:pPr>
            <a:r>
              <a:rPr lang="it-IT" sz="3200" b="0" dirty="0" smtClean="0"/>
              <a:t>Per la loro indipendenza sono state punite con la </a:t>
            </a:r>
            <a:r>
              <a:rPr lang="it-IT" sz="3200" b="0" dirty="0" smtClean="0">
                <a:solidFill>
                  <a:srgbClr val="FF0000"/>
                </a:solidFill>
                <a:latin typeface="Agency FB" pitchFamily="34" charset="0"/>
              </a:rPr>
              <a:t>morte. </a:t>
            </a:r>
            <a:r>
              <a:rPr lang="it-IT" sz="3200" b="0" dirty="0" smtClean="0"/>
              <a:t>Molti sostengono che tutte le società patriarcali hanno usato e continuano ad usare il femminicidio, come forma di punizione e controllo sulle donne. </a:t>
            </a:r>
            <a:endParaRPr lang="it-IT" sz="3200" b="0" dirty="0">
              <a:solidFill>
                <a:srgbClr val="FF0000"/>
              </a:solidFill>
              <a:latin typeface="Agency FB" pitchFamily="34"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55" l="7256" r="87382">
                        <a14:foregroundMark x1="50473" y1="93082" x2="28707" y2="91195"/>
                        <a14:foregroundMark x1="74132" y1="51572" x2="65931" y2="72327"/>
                        <a14:foregroundMark x1="65931" y1="84906" x2="58360" y2="97484"/>
                        <a14:foregroundMark x1="48580" y1="35220" x2="36593" y2="0"/>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65248" y="4581128"/>
            <a:ext cx="3450114" cy="1730499"/>
          </a:xfrm>
          <a:prstGeom prst="rect">
            <a:avLst/>
          </a:prstGeom>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Risultati immagini per origine del femminicid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4509120"/>
            <a:ext cx="4032448" cy="20225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8" name="Picture 10" descr="Risultati immagini per origine del femminicid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69160"/>
            <a:ext cx="262890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58606"/>
      </p:ext>
    </p:extLst>
  </p:cSld>
  <p:clrMapOvr>
    <a:masterClrMapping/>
  </p:clrMapOvr>
  <mc:AlternateContent xmlns:mc="http://schemas.openxmlformats.org/markup-compatibility/2006" xmlns:p14="http://schemas.microsoft.com/office/powerpoint/2010/main">
    <mc:Choice Requires="p14">
      <p:transition spd="slow" p14:dur="1500" advTm="3575">
        <p:split orient="vert" dir="in"/>
      </p:transition>
    </mc:Choice>
    <mc:Fallback xmlns="">
      <p:transition spd="slow" advTm="3575">
        <p:split orient="vert"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solidFill>
                  <a:schemeClr val="tx2">
                    <a:lumMod val="40000"/>
                    <a:lumOff val="60000"/>
                  </a:schemeClr>
                </a:solidFill>
                <a:effectLst>
                  <a:glow rad="228600">
                    <a:schemeClr val="accent1">
                      <a:satMod val="175000"/>
                      <a:alpha val="40000"/>
                    </a:schemeClr>
                  </a:glow>
                </a:effectLst>
              </a:rPr>
              <a:t>Chi furono le prime a ribellarsi?</a:t>
            </a:r>
            <a:endParaRPr lang="it-IT" dirty="0">
              <a:solidFill>
                <a:schemeClr val="tx2">
                  <a:lumMod val="40000"/>
                  <a:lumOff val="60000"/>
                </a:schemeClr>
              </a:solidFill>
              <a:effectLst>
                <a:glow rad="228600">
                  <a:schemeClr val="accent1">
                    <a:satMod val="175000"/>
                    <a:alpha val="40000"/>
                  </a:schemeClr>
                </a:glow>
              </a:effectLst>
            </a:endParaRPr>
          </a:p>
        </p:txBody>
      </p:sp>
      <p:sp>
        <p:nvSpPr>
          <p:cNvPr id="3" name="Segnaposto contenuto 2"/>
          <p:cNvSpPr>
            <a:spLocks noGrp="1"/>
          </p:cNvSpPr>
          <p:nvPr>
            <p:ph idx="1"/>
          </p:nvPr>
        </p:nvSpPr>
        <p:spPr>
          <a:xfrm>
            <a:off x="457200" y="1600200"/>
            <a:ext cx="8686800" cy="4525963"/>
          </a:xfrm>
        </p:spPr>
        <p:txBody>
          <a:bodyPr>
            <a:noAutofit/>
          </a:bodyPr>
          <a:lstStyle/>
          <a:p>
            <a:pPr marL="0" indent="0">
              <a:buNone/>
            </a:pPr>
            <a:r>
              <a:rPr lang="it-IT" sz="2800" b="1" dirty="0" smtClean="0">
                <a:solidFill>
                  <a:schemeClr val="bg1"/>
                </a:solidFill>
                <a:effectLst>
                  <a:outerShdw blurRad="38100" dist="38100" dir="2700000" algn="tl">
                    <a:srgbClr val="000000">
                      <a:alpha val="43137"/>
                    </a:srgbClr>
                  </a:outerShdw>
                </a:effectLst>
              </a:rPr>
              <a:t>Le donne messicane hanno avuto il coraggio di denunciare della responsabilità istituzionale, per tutte queste forme di violenze e anche violazione dei diritti umani che continuarono a restare impuniti. Dopo tante pratiche hanno vinto affinché più donne denunciassero queste forme di violenza, qualsiasi fosse il reato. Approvando una legge organica inspirandosi sul modello spagnolo con l’introduzione di un codice penale.</a:t>
            </a:r>
          </a:p>
          <a:p>
            <a:pPr marL="0" indent="0">
              <a:buNone/>
            </a:pPr>
            <a:r>
              <a:rPr lang="it-IT" sz="2800" b="1" dirty="0" smtClean="0">
                <a:solidFill>
                  <a:schemeClr val="bg1"/>
                </a:solidFill>
                <a:effectLst>
                  <a:outerShdw blurRad="38100" dist="38100" dir="2700000" algn="tl">
                    <a:srgbClr val="000000">
                      <a:alpha val="43137"/>
                    </a:srgbClr>
                  </a:outerShdw>
                </a:effectLst>
              </a:rPr>
              <a:t>Finché nel 2003 è stata firmata la dichiarazione universale dei diritti umani</a:t>
            </a:r>
            <a:endParaRPr lang="it-IT"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5896744"/>
      </p:ext>
    </p:extLst>
  </p:cSld>
  <p:clrMapOvr>
    <a:masterClrMapping/>
  </p:clrMapOvr>
  <mc:AlternateContent xmlns:mc="http://schemas.openxmlformats.org/markup-compatibility/2006" xmlns:p14="http://schemas.microsoft.com/office/powerpoint/2010/main">
    <mc:Choice Requires="p14">
      <p:transition spd="slow" p14:dur="3400" advTm="7069">
        <p14:reveal thruBlk="1" dir="r"/>
      </p:transition>
    </mc:Choice>
    <mc:Fallback xmlns="">
      <p:transition spd="slow" advTm="706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94000">
              <a:schemeClr val="bg1">
                <a:tint val="80000"/>
                <a:satMod val="300000"/>
              </a:schemeClr>
            </a:gs>
            <a:gs pos="0">
              <a:srgbClr val="E0D9E8"/>
            </a:gs>
            <a:gs pos="47000">
              <a:srgbClr val="C0B2D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718"/>
            <a:ext cx="8059704" cy="972026"/>
          </a:xfrm>
        </p:spPr>
        <p:txBody>
          <a:bodyPr/>
          <a:lstStyle/>
          <a:p>
            <a:r>
              <a:rPr lang="it-IT" dirty="0" smtClean="0">
                <a:latin typeface="Arial Black" pitchFamily="34" charset="0"/>
              </a:rPr>
              <a:t>E in Italia fu lo stesso?</a:t>
            </a:r>
            <a:endParaRPr lang="it-IT" dirty="0">
              <a:latin typeface="Arial Black" pitchFamily="34" charset="0"/>
            </a:endParaRPr>
          </a:p>
        </p:txBody>
      </p:sp>
      <p:sp>
        <p:nvSpPr>
          <p:cNvPr id="3" name="Segnaposto contenuto 2"/>
          <p:cNvSpPr>
            <a:spLocks noGrp="1"/>
          </p:cNvSpPr>
          <p:nvPr>
            <p:ph idx="1"/>
          </p:nvPr>
        </p:nvSpPr>
        <p:spPr>
          <a:xfrm>
            <a:off x="401604" y="1340768"/>
            <a:ext cx="7620000" cy="4373563"/>
          </a:xfrm>
        </p:spPr>
        <p:txBody>
          <a:bodyPr>
            <a:normAutofit/>
          </a:bodyPr>
          <a:lstStyle/>
          <a:p>
            <a:pPr marL="0" indent="0">
              <a:buNone/>
            </a:pPr>
            <a:r>
              <a:rPr lang="it-IT" dirty="0" smtClean="0"/>
              <a:t>È problematico che in Italia non sia stato introdotto il reato di femminicidio, com’è stato chiesto al Messico e al Guatemala; da noi il problema è culturale e si percuote sull’efficacia dell’azione istituzionale. Tuttavia ancora molte donne vengono ammazzate, perché manca una reazione collettiva. </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p:txBody>
      </p:sp>
      <p:pic>
        <p:nvPicPr>
          <p:cNvPr id="3074" name="Picture 2" descr="C:\Users\Public\Pictures\Sample Pictures\giornata-mondiale-contro-violenza-donn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769" y="4975566"/>
            <a:ext cx="3925059" cy="184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64609"/>
      </p:ext>
    </p:extLst>
  </p:cSld>
  <p:clrMapOvr>
    <a:masterClrMapping/>
  </p:clrMapOvr>
  <mc:AlternateContent xmlns:mc="http://schemas.openxmlformats.org/markup-compatibility/2006" xmlns:p14="http://schemas.microsoft.com/office/powerpoint/2010/main">
    <mc:Choice Requires="p14">
      <p:transition spd="slow" p14:dur="800" advTm="6170">
        <p:circle/>
      </p:transition>
    </mc:Choice>
    <mc:Fallback xmlns="">
      <p:transition spd="slow" advTm="617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1">
                <a:tint val="80000"/>
                <a:satMod val="300000"/>
              </a:schemeClr>
            </a:gs>
            <a:gs pos="21000">
              <a:schemeClr val="tx2">
                <a:lumMod val="50000"/>
                <a:lumOff val="50000"/>
                <a:alpha val="4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11560" y="404664"/>
            <a:ext cx="7886700" cy="813057"/>
          </a:xfrm>
        </p:spPr>
        <p:txBody>
          <a:bodyPr>
            <a:noAutofit/>
          </a:bodyPr>
          <a:lstStyle/>
          <a:p>
            <a:r>
              <a:rPr lang="it-IT" sz="3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Leggi e prevenzioni per le vittime in Italia</a:t>
            </a:r>
            <a:endParaRPr lang="it-IT"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Segnaposto contenuto 2"/>
          <p:cNvSpPr>
            <a:spLocks noGrp="1"/>
          </p:cNvSpPr>
          <p:nvPr>
            <p:ph idx="1"/>
          </p:nvPr>
        </p:nvSpPr>
        <p:spPr>
          <a:xfrm>
            <a:off x="539552" y="1412776"/>
            <a:ext cx="7056784" cy="3091482"/>
          </a:xfrm>
        </p:spPr>
        <p:txBody>
          <a:bodyPr>
            <a:normAutofit fontScale="70000" lnSpcReduction="20000"/>
          </a:bodyPr>
          <a:lstStyle/>
          <a:p>
            <a:pPr marL="0" indent="0">
              <a:buNone/>
            </a:pPr>
            <a:r>
              <a:rPr lang="it-IT" b="1" dirty="0"/>
              <a:t>1. </a:t>
            </a:r>
            <a:r>
              <a:rPr lang="it-IT" sz="2900" b="0" dirty="0"/>
              <a:t>Se una donna si presenta in Pronto soccorso con segni di maltrattamenti la denuncia scatta in automatico?</a:t>
            </a:r>
            <a:r>
              <a:rPr lang="it-IT" b="0" dirty="0"/>
              <a:t/>
            </a:r>
            <a:br>
              <a:rPr lang="it-IT" b="0" dirty="0"/>
            </a:br>
            <a:r>
              <a:rPr lang="it-IT" b="0" dirty="0"/>
              <a:t>Solo se ha subito lesioni gravi o gravissime, </a:t>
            </a:r>
            <a:r>
              <a:rPr lang="it-IT" b="0" dirty="0" smtClean="0"/>
              <a:t>in </a:t>
            </a:r>
            <a:r>
              <a:rPr lang="it-IT" b="0" dirty="0"/>
              <a:t>quel caso i medici sono obbligati a segnalare il sospetto reato e si procede d’ufficio. Se invece la vittima riceve una prognosi inferiore a 20 giorni serve la querela di parte, cioè la sua denuncia: c’è tempo tre mesi per rivolgersi alle autorità. Il limite sale a sei mesi per gli atti persecutori (stalking, appostamenti, sms o telefonate continui) e la violenza sessuale.</a:t>
            </a:r>
          </a:p>
        </p:txBody>
      </p:sp>
      <p:sp>
        <p:nvSpPr>
          <p:cNvPr id="4" name="CasellaDiTesto 3"/>
          <p:cNvSpPr txBox="1"/>
          <p:nvPr/>
        </p:nvSpPr>
        <p:spPr>
          <a:xfrm>
            <a:off x="2207188" y="4509120"/>
            <a:ext cx="6912768" cy="1892826"/>
          </a:xfrm>
          <a:prstGeom prst="rect">
            <a:avLst/>
          </a:prstGeom>
          <a:noFill/>
        </p:spPr>
        <p:txBody>
          <a:bodyPr wrap="square" rtlCol="0">
            <a:spAutoFit/>
          </a:bodyPr>
          <a:lstStyle/>
          <a:p>
            <a:r>
              <a:rPr lang="it-IT" sz="2250" b="1" dirty="0"/>
              <a:t>2. È possibile ritirare la denuncia per maltrattamenti o stalking</a:t>
            </a:r>
            <a:r>
              <a:rPr lang="it-IT" sz="2250" b="1" dirty="0" smtClean="0"/>
              <a:t>?</a:t>
            </a:r>
          </a:p>
          <a:p>
            <a:r>
              <a:rPr lang="it-IT" sz="2400" dirty="0"/>
              <a:t> </a:t>
            </a:r>
            <a:r>
              <a:rPr lang="it-IT" sz="2400" dirty="0" smtClean="0"/>
              <a:t>E’ </a:t>
            </a:r>
            <a:r>
              <a:rPr lang="it-IT" sz="2400" dirty="0"/>
              <a:t>il giudice che deve vagliare la richiesta, per assicurarsi che la revoca sia spontanea e non causata da pressioni o intimidazioni.</a:t>
            </a:r>
          </a:p>
        </p:txBody>
      </p:sp>
    </p:spTree>
    <p:custDataLst>
      <p:tags r:id="rId1"/>
    </p:custDataLst>
    <p:extLst>
      <p:ext uri="{BB962C8B-B14F-4D97-AF65-F5344CB8AC3E}">
        <p14:creationId xmlns:p14="http://schemas.microsoft.com/office/powerpoint/2010/main" val="519900108"/>
      </p:ext>
    </p:extLst>
  </p:cSld>
  <p:clrMapOvr>
    <a:masterClrMapping/>
  </p:clrMapOvr>
  <mc:AlternateContent xmlns:mc="http://schemas.openxmlformats.org/markup-compatibility/2006" xmlns:p14="http://schemas.microsoft.com/office/powerpoint/2010/main">
    <mc:Choice Requires="p14">
      <p:transition spd="slow" p14:dur="1500" advTm="7907">
        <p:random/>
      </p:transition>
    </mc:Choice>
    <mc:Fallback xmlns="">
      <p:transition spd="slow" advTm="790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27000">
              <a:schemeClr val="tx2">
                <a:lumMod val="20000"/>
                <a:lumOff val="80000"/>
              </a:schemeClr>
            </a:gs>
            <a:gs pos="99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260648"/>
            <a:ext cx="7344816" cy="4104456"/>
          </a:xfrm>
        </p:spPr>
        <p:txBody>
          <a:bodyPr>
            <a:noAutofit/>
          </a:bodyPr>
          <a:lstStyle/>
          <a:p>
            <a:pPr marL="0" indent="0">
              <a:buNone/>
            </a:pPr>
            <a:r>
              <a:rPr lang="it-IT" sz="2200" dirty="0"/>
              <a:t>3. </a:t>
            </a:r>
            <a:r>
              <a:rPr lang="it-IT" sz="2200" dirty="0" smtClean="0"/>
              <a:t>Quali </a:t>
            </a:r>
            <a:r>
              <a:rPr lang="it-IT" sz="2200" dirty="0"/>
              <a:t>sono le misure preventive che si possono richiedere</a:t>
            </a:r>
            <a:r>
              <a:rPr lang="it-IT" sz="2200" dirty="0" smtClean="0"/>
              <a:t>?</a:t>
            </a:r>
          </a:p>
          <a:p>
            <a:pPr marL="0" indent="0">
              <a:buNone/>
            </a:pPr>
            <a:r>
              <a:rPr lang="it-IT" sz="2200" dirty="0"/>
              <a:t>In caso di atti persecutori, che anche se non sono gravi limitano la libertà della vittima, quest’ultima può chiedere al questore di convocare il persecutore per un provvedimento amministrativo di ammonimento. Spesso non basta a fermare gli aggressori, ma fa sì che se i comportamenti persecutori continuano siano perseguibili d’ufficio e non più solo su querela di parte. La legge sul femminicidio prevede poi l’allontanamento d’urgenza dalla casa familiare, il divieto di avvicinarsi ai luoghi frequentati dalla vittima, l’obbligo di dimora che impone al maltrattante di rimanere in un determinato comune, fino agli arresti domiciliari e alla custodia cautelare in carcere per i fatti più gravi.</a:t>
            </a:r>
          </a:p>
        </p:txBody>
      </p:sp>
      <p:sp>
        <p:nvSpPr>
          <p:cNvPr id="4" name="CasellaDiTesto 3"/>
          <p:cNvSpPr txBox="1"/>
          <p:nvPr/>
        </p:nvSpPr>
        <p:spPr>
          <a:xfrm>
            <a:off x="3599384" y="4941168"/>
            <a:ext cx="5544616" cy="1600438"/>
          </a:xfrm>
          <a:prstGeom prst="rect">
            <a:avLst/>
          </a:prstGeom>
          <a:noFill/>
        </p:spPr>
        <p:txBody>
          <a:bodyPr wrap="square" rtlCol="0">
            <a:spAutoFit/>
          </a:bodyPr>
          <a:lstStyle/>
          <a:p>
            <a:r>
              <a:rPr lang="it-IT" b="1" dirty="0"/>
              <a:t>4. Ci sono casi in cui l’arresto è obbligatorio</a:t>
            </a:r>
            <a:r>
              <a:rPr lang="it-IT" b="1" dirty="0" smtClean="0"/>
              <a:t>?</a:t>
            </a:r>
          </a:p>
          <a:p>
            <a:r>
              <a:rPr lang="it-IT" sz="2000" dirty="0"/>
              <a:t>La norma del 2013 ha introdotto l’arresto immediato per chiunque venga colto in flagranza mentre compie maltrattamenti in famiglia o atti persecutori.</a:t>
            </a:r>
          </a:p>
        </p:txBody>
      </p:sp>
      <p:pic>
        <p:nvPicPr>
          <p:cNvPr id="5" name="Immagine 4"/>
          <p:cNvPicPr>
            <a:picLocks noChangeAspect="1"/>
          </p:cNvPicPr>
          <p:nvPr/>
        </p:nvPicPr>
        <p:blipFill>
          <a:blip r:embed="rId3"/>
          <a:stretch>
            <a:fillRect/>
          </a:stretch>
        </p:blipFill>
        <p:spPr>
          <a:xfrm>
            <a:off x="429963" y="4779950"/>
            <a:ext cx="2619375" cy="1743075"/>
          </a:xfrm>
          <a:prstGeom prst="rect">
            <a:avLst/>
          </a:prstGeom>
        </p:spPr>
      </p:pic>
    </p:spTree>
    <p:custDataLst>
      <p:tags r:id="rId1"/>
    </p:custDataLst>
    <p:extLst>
      <p:ext uri="{BB962C8B-B14F-4D97-AF65-F5344CB8AC3E}">
        <p14:creationId xmlns:p14="http://schemas.microsoft.com/office/powerpoint/2010/main" val="736362498"/>
      </p:ext>
    </p:extLst>
  </p:cSld>
  <p:clrMapOvr>
    <a:masterClrMapping/>
  </p:clrMapOvr>
  <mc:AlternateContent xmlns:mc="http://schemas.openxmlformats.org/markup-compatibility/2006" xmlns:p14="http://schemas.microsoft.com/office/powerpoint/2010/main">
    <mc:Choice Requires="p14">
      <p:transition spd="slow" p14:dur="1200" advTm="16033">
        <p:dissolve/>
      </p:transition>
    </mc:Choice>
    <mc:Fallback xmlns="">
      <p:transition spd="slow" advTm="16033">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2.9"/>
</p:tagLst>
</file>

<file path=ppt/tags/tag2.xml><?xml version="1.0" encoding="utf-8"?>
<p:tagLst xmlns:a="http://schemas.openxmlformats.org/drawingml/2006/main" xmlns:r="http://schemas.openxmlformats.org/officeDocument/2006/relationships" xmlns:p="http://schemas.openxmlformats.org/presentationml/2006/main">
  <p:tag name="TIMING" val="|0.6|2.6|8.3|1.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0.4|1.9|2.4|1.4"/>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1447</Words>
  <Application>Microsoft Office PowerPoint</Application>
  <PresentationFormat>Presentazione su schermo (4:3)</PresentationFormat>
  <Paragraphs>81</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Presentazione standard di PowerPoint</vt:lpstr>
      <vt:lpstr>Presentazione standard di PowerPoint</vt:lpstr>
      <vt:lpstr>Cos’è il femminicidio</vt:lpstr>
      <vt:lpstr>Origini della parola</vt:lpstr>
      <vt:lpstr>Origini</vt:lpstr>
      <vt:lpstr>Chi furono le prime a ribellarsi?</vt:lpstr>
      <vt:lpstr>E in Italia fu lo stesso?</vt:lpstr>
      <vt:lpstr>Leggi e prevenzioni per le vittime in Italia</vt:lpstr>
      <vt:lpstr>Presentazione standard di PowerPoint</vt:lpstr>
      <vt:lpstr>Presentazione standard di PowerPoint</vt:lpstr>
      <vt:lpstr>Vari tipi di violenze</vt:lpstr>
      <vt:lpstr>                    Violenza sessuale </vt:lpstr>
      <vt:lpstr>Violenza fisica </vt:lpstr>
      <vt:lpstr>Violenza psicologica</vt:lpstr>
      <vt:lpstr>Presentazione standard di PowerPoint</vt:lpstr>
      <vt:lpstr>Violenza economica</vt:lpstr>
      <vt:lpstr>Stalking e cyberstalking</vt:lpstr>
      <vt:lpstr>Violenza religiosa</vt:lpstr>
      <vt:lpstr>Violenza assistita</vt:lpstr>
      <vt:lpstr>Mobbing </vt:lpstr>
      <vt:lpstr>Presentazione standard di PowerPoint</vt:lpstr>
      <vt:lpstr>Presentazione standard di PowerPoint</vt:lpstr>
      <vt:lpstr>Prodotto 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dc:creator>
  <cp:lastModifiedBy>3A</cp:lastModifiedBy>
  <cp:revision>51</cp:revision>
  <dcterms:created xsi:type="dcterms:W3CDTF">2017-12-07T14:59:12Z</dcterms:created>
  <dcterms:modified xsi:type="dcterms:W3CDTF">2018-02-06T08:28:58Z</dcterms:modified>
</cp:coreProperties>
</file>