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6" r:id="rId3"/>
    <p:sldId id="257" r:id="rId4"/>
    <p:sldId id="260" r:id="rId5"/>
    <p:sldId id="258" r:id="rId6"/>
    <p:sldId id="259" r:id="rId7"/>
    <p:sldId id="261" r:id="rId8"/>
    <p:sldId id="262" r:id="rId9"/>
    <p:sldId id="263" r:id="rId10"/>
    <p:sldId id="264" r:id="rId11"/>
    <p:sldId id="265" r:id="rId12"/>
    <p:sldId id="271"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t.blastingnews.com/cronaca/2016/01/il-27-gennaio-si-celebra-il-giorno-della-memoria-00741807.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7000" r="-2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66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1252" y="548750"/>
            <a:ext cx="8911687" cy="1280890"/>
          </a:xfrm>
        </p:spPr>
        <p:txBody>
          <a:bodyPr/>
          <a:lstStyle/>
          <a:p>
            <a:r>
              <a:rPr lang="it-IT" dirty="0" smtClean="0"/>
              <a:t>Chi era Hitler e cosa voleva fare?</a:t>
            </a:r>
            <a:endParaRPr lang="it-IT" dirty="0"/>
          </a:p>
        </p:txBody>
      </p:sp>
      <p:sp>
        <p:nvSpPr>
          <p:cNvPr id="3" name="Segnaposto contenuto 2"/>
          <p:cNvSpPr>
            <a:spLocks noGrp="1"/>
          </p:cNvSpPr>
          <p:nvPr>
            <p:ph idx="1"/>
          </p:nvPr>
        </p:nvSpPr>
        <p:spPr/>
        <p:txBody>
          <a:bodyPr/>
          <a:lstStyle/>
          <a:p>
            <a:r>
              <a:rPr lang="it-IT" dirty="0" smtClean="0"/>
              <a:t>Adolf Hitler (Braunau, 20 aprile </a:t>
            </a:r>
            <a:r>
              <a:rPr lang="it-IT" b="1" u="sng" dirty="0" smtClean="0">
                <a:solidFill>
                  <a:srgbClr val="FF0000"/>
                </a:solidFill>
              </a:rPr>
              <a:t>1889 </a:t>
            </a:r>
            <a:r>
              <a:rPr lang="it-IT" dirty="0" smtClean="0"/>
              <a:t>– Berlino, 30 aprile </a:t>
            </a:r>
            <a:r>
              <a:rPr lang="it-IT" b="1" u="sng" dirty="0" smtClean="0">
                <a:solidFill>
                  <a:srgbClr val="FF0000"/>
                </a:solidFill>
              </a:rPr>
              <a:t>1945</a:t>
            </a:r>
            <a:r>
              <a:rPr lang="it-IT" dirty="0" smtClean="0"/>
              <a:t>) è stato un </a:t>
            </a:r>
            <a:r>
              <a:rPr lang="it-IT" b="1" u="sng" dirty="0" smtClean="0">
                <a:solidFill>
                  <a:srgbClr val="FF0000"/>
                </a:solidFill>
              </a:rPr>
              <a:t>politico austriaco </a:t>
            </a:r>
            <a:r>
              <a:rPr lang="it-IT" dirty="0" smtClean="0"/>
              <a:t>naturalizzato tedesco, Cancelliere del Reich dal 1933 e dittatore, col titolo di Führer, della Germania dal 1934 al 1945.</a:t>
            </a:r>
            <a:endParaRPr lang="it-IT" dirty="0"/>
          </a:p>
        </p:txBody>
      </p:sp>
      <p:sp>
        <p:nvSpPr>
          <p:cNvPr id="11" name="CasellaDiTesto 10"/>
          <p:cNvSpPr txBox="1"/>
          <p:nvPr/>
        </p:nvSpPr>
        <p:spPr>
          <a:xfrm>
            <a:off x="901520" y="4022411"/>
            <a:ext cx="7946265" cy="2585323"/>
          </a:xfrm>
          <a:prstGeom prst="rect">
            <a:avLst/>
          </a:prstGeom>
          <a:noFill/>
        </p:spPr>
        <p:txBody>
          <a:bodyPr wrap="square" rtlCol="0">
            <a:spAutoFit/>
          </a:bodyPr>
          <a:lstStyle/>
          <a:p>
            <a:pPr marL="285750" indent="-285750">
              <a:buFont typeface="Century Gothic" panose="020B0502020202020204" pitchFamily="34" charset="0"/>
              <a:buChar char="►"/>
            </a:pPr>
            <a:r>
              <a:rPr lang="it-IT" b="1" u="sng" dirty="0">
                <a:solidFill>
                  <a:srgbClr val="FF0000"/>
                </a:solidFill>
              </a:rPr>
              <a:t>Il progetto </a:t>
            </a:r>
            <a:r>
              <a:rPr lang="it-IT" dirty="0"/>
              <a:t>di Hitler era di </a:t>
            </a:r>
            <a:r>
              <a:rPr lang="it-IT" b="1" u="sng" dirty="0">
                <a:solidFill>
                  <a:srgbClr val="FF0000"/>
                </a:solidFill>
              </a:rPr>
              <a:t>ridisegnare la mappa etnica dell'Europa </a:t>
            </a:r>
            <a:r>
              <a:rPr lang="it-IT" dirty="0"/>
              <a:t>secondo una </a:t>
            </a:r>
            <a:r>
              <a:rPr lang="it-IT" b="1" u="sng" dirty="0">
                <a:solidFill>
                  <a:srgbClr val="FF0000"/>
                </a:solidFill>
              </a:rPr>
              <a:t>concezione del mondo divisa in razze</a:t>
            </a:r>
            <a:r>
              <a:rPr lang="it-IT" dirty="0"/>
              <a:t>. Gli ariani avrebbero dominato; gli slavi sarebbero stati gli schiavi addetti ai lavori forzati, tutto l'est ridotto ad una colonia della Germania da sfruttare e i popoli raggruppati e spostati a seconda delle etnie. Gli ebrei esiliati in un'isola africana (avevano pensato al Madagascar) oppure eliminati del tutto.</a:t>
            </a:r>
            <a:br>
              <a:rPr lang="it-IT" dirty="0"/>
            </a:br>
            <a:endParaRPr lang="it-IT" dirty="0"/>
          </a:p>
          <a:p>
            <a:endParaRPr lang="it-IT" dirty="0"/>
          </a:p>
        </p:txBody>
      </p:sp>
      <p:pic>
        <p:nvPicPr>
          <p:cNvPr id="12" name="Immagine 11"/>
          <p:cNvPicPr>
            <a:picLocks noChangeAspect="1"/>
          </p:cNvPicPr>
          <p:nvPr/>
        </p:nvPicPr>
        <p:blipFill>
          <a:blip r:embed="rId2"/>
          <a:stretch>
            <a:fillRect/>
          </a:stretch>
        </p:blipFill>
        <p:spPr>
          <a:xfrm>
            <a:off x="9640708" y="4078129"/>
            <a:ext cx="2028825" cy="2247900"/>
          </a:xfrm>
          <a:prstGeom prst="rect">
            <a:avLst/>
          </a:prstGeom>
        </p:spPr>
      </p:pic>
    </p:spTree>
    <p:extLst>
      <p:ext uri="{BB962C8B-B14F-4D97-AF65-F5344CB8AC3E}">
        <p14:creationId xmlns:p14="http://schemas.microsoft.com/office/powerpoint/2010/main" val="271991446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5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campi di sterminio </a:t>
            </a:r>
            <a:endParaRPr lang="it-IT" dirty="0"/>
          </a:p>
        </p:txBody>
      </p:sp>
      <p:sp>
        <p:nvSpPr>
          <p:cNvPr id="3" name="Segnaposto contenuto 2"/>
          <p:cNvSpPr>
            <a:spLocks noGrp="1"/>
          </p:cNvSpPr>
          <p:nvPr>
            <p:ph idx="1"/>
          </p:nvPr>
        </p:nvSpPr>
        <p:spPr>
          <a:xfrm>
            <a:off x="1390918" y="2133600"/>
            <a:ext cx="10113694" cy="3777622"/>
          </a:xfrm>
        </p:spPr>
        <p:txBody>
          <a:bodyPr/>
          <a:lstStyle/>
          <a:p>
            <a:r>
              <a:rPr lang="it-IT" dirty="0"/>
              <a:t>Il progetto tragico di Hitler si realizzò effettivamente in delle aree limitate e nascoste chiamati Lager. La specificità era l'organizzazione interna che portava alla distruzione morale dei prigionieri. Quello che fa considerare </a:t>
            </a:r>
            <a:r>
              <a:rPr lang="it-IT" b="1" u="sng" dirty="0">
                <a:solidFill>
                  <a:srgbClr val="FF0000"/>
                </a:solidFill>
              </a:rPr>
              <a:t>Auschwitz “il male assoluto”</a:t>
            </a:r>
            <a:r>
              <a:rPr lang="it-IT" dirty="0"/>
              <a:t> è la capacità di </a:t>
            </a:r>
            <a:r>
              <a:rPr lang="it-IT" b="1" u="sng" dirty="0">
                <a:solidFill>
                  <a:srgbClr val="FF0000"/>
                </a:solidFill>
              </a:rPr>
              <a:t>pianificare l'annientamento dell'uomo prima di mandarlo nelle camere a gas</a:t>
            </a:r>
            <a:r>
              <a:rPr lang="it-IT" dirty="0"/>
              <a:t>. I tre milioni di ebrei, comunisti e zingari uccisi nei campi non soffrivano più, non speravano più, non sognavano più quando andavano a fare l'ultima doccia</a:t>
            </a:r>
          </a:p>
        </p:txBody>
      </p:sp>
      <p:pic>
        <p:nvPicPr>
          <p:cNvPr id="4" name="Immagine 3"/>
          <p:cNvPicPr>
            <a:picLocks noChangeAspect="1"/>
          </p:cNvPicPr>
          <p:nvPr/>
        </p:nvPicPr>
        <p:blipFill>
          <a:blip r:embed="rId2"/>
          <a:stretch>
            <a:fillRect/>
          </a:stretch>
        </p:blipFill>
        <p:spPr>
          <a:xfrm>
            <a:off x="1891383" y="4845005"/>
            <a:ext cx="2562225" cy="1781175"/>
          </a:xfrm>
          <a:prstGeom prst="rect">
            <a:avLst/>
          </a:prstGeom>
        </p:spPr>
      </p:pic>
      <p:pic>
        <p:nvPicPr>
          <p:cNvPr id="2050" name="Picture 2" descr="Risultati immagini per i campi di stermin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662" y="4130046"/>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4"/>
          <a:stretch>
            <a:fillRect/>
          </a:stretch>
        </p:blipFill>
        <p:spPr>
          <a:xfrm>
            <a:off x="5363122" y="4101471"/>
            <a:ext cx="2486025" cy="1838325"/>
          </a:xfrm>
          <a:prstGeom prst="rect">
            <a:avLst/>
          </a:prstGeom>
        </p:spPr>
      </p:pic>
    </p:spTree>
    <p:extLst>
      <p:ext uri="{BB962C8B-B14F-4D97-AF65-F5344CB8AC3E}">
        <p14:creationId xmlns:p14="http://schemas.microsoft.com/office/powerpoint/2010/main" val="479474980"/>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Com’erano i campi di concentramento</a:t>
            </a:r>
            <a:endParaRPr lang="it-IT" dirty="0"/>
          </a:p>
        </p:txBody>
      </p:sp>
      <p:sp>
        <p:nvSpPr>
          <p:cNvPr id="3" name="Segnaposto contenuto 2"/>
          <p:cNvSpPr>
            <a:spLocks noGrp="1"/>
          </p:cNvSpPr>
          <p:nvPr>
            <p:ph idx="1"/>
          </p:nvPr>
        </p:nvSpPr>
        <p:spPr>
          <a:xfrm>
            <a:off x="1718733" y="2133600"/>
            <a:ext cx="9785879" cy="3777622"/>
          </a:xfrm>
        </p:spPr>
        <p:txBody>
          <a:bodyPr/>
          <a:lstStyle/>
          <a:p>
            <a:r>
              <a:rPr lang="it-IT" dirty="0" smtClean="0"/>
              <a:t>I campi destinati ai lavori forzati:                                                                                          i Nazisti costruirono questi campi ,nel </a:t>
            </a:r>
            <a:r>
              <a:rPr lang="it-IT" b="1" u="sng" dirty="0" smtClean="0">
                <a:solidFill>
                  <a:srgbClr val="FF0000"/>
                </a:solidFill>
              </a:rPr>
              <a:t>settembre 1993, </a:t>
            </a:r>
            <a:r>
              <a:rPr lang="it-IT" dirty="0" smtClean="0"/>
              <a:t>dove i prigionieri erano costretti ai lavori forzati. In molti di questi campi i dottori Nazisti usavano le persone come cavie; </a:t>
            </a:r>
          </a:p>
          <a:p>
            <a:endParaRPr lang="it-IT" dirty="0"/>
          </a:p>
          <a:p>
            <a:r>
              <a:rPr lang="it-IT" dirty="0" smtClean="0"/>
              <a:t>I centri di sterminio:                                                                                                                i Nazisti costruirono i centri di sterminio ( costituiti dalle </a:t>
            </a:r>
            <a:r>
              <a:rPr lang="it-IT" b="1" u="sng" dirty="0" smtClean="0">
                <a:solidFill>
                  <a:srgbClr val="FF0000"/>
                </a:solidFill>
              </a:rPr>
              <a:t>camere a gas</a:t>
            </a:r>
            <a:r>
              <a:rPr lang="it-IT" dirty="0" smtClean="0"/>
              <a:t>) con l’obbiettivo di eliminare più ebrei possibili , </a:t>
            </a:r>
            <a:r>
              <a:rPr lang="it-IT" b="1" u="sng" dirty="0" smtClean="0">
                <a:solidFill>
                  <a:srgbClr val="FF0000"/>
                </a:solidFill>
              </a:rPr>
              <a:t>iniziando nel 1942 </a:t>
            </a:r>
            <a:r>
              <a:rPr lang="it-IT" dirty="0" smtClean="0"/>
              <a:t>in Belzec, Sobibor e Treblinka.</a:t>
            </a:r>
          </a:p>
          <a:p>
            <a:pPr marL="0" indent="0">
              <a:buNone/>
            </a:pPr>
            <a:r>
              <a:rPr lang="it-IT" dirty="0" smtClean="0"/>
              <a:t>Milioni di persone furono imprigionate e subirono maltrattamenti e abusi di ogni genere. Assassinando più di </a:t>
            </a:r>
            <a:r>
              <a:rPr lang="it-IT" b="1" u="sng" dirty="0" smtClean="0">
                <a:solidFill>
                  <a:srgbClr val="FF0000"/>
                </a:solidFill>
              </a:rPr>
              <a:t>tre milioni di ebrei</a:t>
            </a:r>
            <a:r>
              <a:rPr lang="it-IT" dirty="0" smtClean="0"/>
              <a:t>, </a:t>
            </a:r>
            <a:r>
              <a:rPr lang="it-IT" b="1" u="sng" dirty="0" smtClean="0">
                <a:solidFill>
                  <a:srgbClr val="FF0000"/>
                </a:solidFill>
              </a:rPr>
              <a:t>sotto la direzione delle SS., i Tedeschi e i loro collaboratori</a:t>
            </a:r>
            <a:r>
              <a:rPr lang="it-IT" dirty="0" smtClean="0"/>
              <a:t>                                                                                                                                                                        </a:t>
            </a:r>
            <a:endParaRPr lang="it-IT" dirty="0"/>
          </a:p>
        </p:txBody>
      </p:sp>
    </p:spTree>
    <p:extLst>
      <p:ext uri="{BB962C8B-B14F-4D97-AF65-F5344CB8AC3E}">
        <p14:creationId xmlns:p14="http://schemas.microsoft.com/office/powerpoint/2010/main" val="2854001190"/>
      </p:ext>
    </p:extLst>
  </p:cSld>
  <p:clrMapOvr>
    <a:masterClrMapping/>
  </p:clrMapOvr>
  <mc:AlternateContent xmlns:mc="http://schemas.openxmlformats.org/markup-compatibility/2006" xmlns:p14="http://schemas.microsoft.com/office/powerpoint/2010/main">
    <mc:Choice Requires="p14">
      <p:transition spd="slow" p14:dur="4000">
        <p14:glitte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racconti di chi l’ ha vissuto…</a:t>
            </a:r>
            <a:endParaRPr lang="it-IT" dirty="0"/>
          </a:p>
        </p:txBody>
      </p:sp>
      <p:sp>
        <p:nvSpPr>
          <p:cNvPr id="3" name="Segnaposto contenuto 2"/>
          <p:cNvSpPr>
            <a:spLocks noGrp="1"/>
          </p:cNvSpPr>
          <p:nvPr>
            <p:ph idx="1"/>
          </p:nvPr>
        </p:nvSpPr>
        <p:spPr>
          <a:xfrm>
            <a:off x="1229083" y="2003056"/>
            <a:ext cx="9688691" cy="3777622"/>
          </a:xfrm>
        </p:spPr>
        <p:txBody>
          <a:bodyPr/>
          <a:lstStyle/>
          <a:p>
            <a:r>
              <a:rPr lang="it-IT" dirty="0"/>
              <a:t>«Entrare </a:t>
            </a:r>
            <a:r>
              <a:rPr lang="it-IT" b="1" u="sng" dirty="0">
                <a:solidFill>
                  <a:srgbClr val="FF0000"/>
                </a:solidFill>
              </a:rPr>
              <a:t>ad Auschwitz non è mai facile</a:t>
            </a:r>
            <a:r>
              <a:rPr lang="it-IT" dirty="0"/>
              <a:t>. Anche se sono passati 70 anni. Quando vedo da lontano la torretta, mi succede ogni volta, comincio a stare male. Ma vengo lo stesso ogni anno. Per non dimenticare. Poi, quando la visita finisce, ricomincio a respirare. E io posso tornare alla mia vita». </a:t>
            </a:r>
            <a:r>
              <a:rPr lang="it-IT" b="1" u="sng" dirty="0">
                <a:solidFill>
                  <a:srgbClr val="FF0000"/>
                </a:solidFill>
              </a:rPr>
              <a:t>Andra Bucci </a:t>
            </a:r>
            <a:r>
              <a:rPr lang="it-IT" dirty="0"/>
              <a:t>ha 74 anni e i capelli bianchi. Come </a:t>
            </a:r>
            <a:r>
              <a:rPr lang="it-IT" b="1" u="sng" dirty="0">
                <a:solidFill>
                  <a:srgbClr val="FF0000"/>
                </a:solidFill>
              </a:rPr>
              <a:t>la sorella Tati</a:t>
            </a:r>
            <a:r>
              <a:rPr lang="it-IT" dirty="0"/>
              <a:t>, 76. Quando parlano della loro vita nei </a:t>
            </a:r>
            <a:r>
              <a:rPr lang="it-IT" b="1" u="sng" dirty="0">
                <a:solidFill>
                  <a:srgbClr val="FF0000"/>
                </a:solidFill>
              </a:rPr>
              <a:t>campi di sterminio</a:t>
            </a:r>
            <a:r>
              <a:rPr lang="it-IT" dirty="0"/>
              <a:t>, dove </a:t>
            </a:r>
            <a:r>
              <a:rPr lang="it-IT" b="1" u="sng" dirty="0">
                <a:solidFill>
                  <a:srgbClr val="FF0000"/>
                </a:solidFill>
              </a:rPr>
              <a:t>vissero dal marzo 1944 al gennaio 1945</a:t>
            </a:r>
            <a:r>
              <a:rPr lang="it-IT" dirty="0"/>
              <a:t>, le loro storie si intrecciano e si completano. Sono racconti fatti di piccoli flashback. Una ricorda bene «i tedeschi», che arrivarono a «prenderci di notte nella nostra casa di Fiume». L'altra la «minuscola» cella nella Risiera di San Sabba, dove dovettero stare in otto, nell'attesa di essere deportati in Polonia. </a:t>
            </a:r>
            <a:r>
              <a:rPr lang="it-IT" b="1" u="sng" dirty="0">
                <a:solidFill>
                  <a:srgbClr val="FF0000"/>
                </a:solidFill>
              </a:rPr>
              <a:t>Erano due bimbe di 4 e 6 anni</a:t>
            </a:r>
            <a:r>
              <a:rPr lang="it-IT" dirty="0"/>
              <a:t>. Con i capelli castani a caschetto e gli occhi scuri, sembravano gemelle.</a:t>
            </a:r>
          </a:p>
        </p:txBody>
      </p:sp>
      <p:pic>
        <p:nvPicPr>
          <p:cNvPr id="4" name="Immagine 3"/>
          <p:cNvPicPr>
            <a:picLocks noChangeAspect="1"/>
          </p:cNvPicPr>
          <p:nvPr/>
        </p:nvPicPr>
        <p:blipFill rotWithShape="1">
          <a:blip r:embed="rId2"/>
          <a:srcRect l="7060" t="13611" r="8863" b="14719"/>
          <a:stretch/>
        </p:blipFill>
        <p:spPr>
          <a:xfrm>
            <a:off x="2343955" y="5515196"/>
            <a:ext cx="2202288" cy="1249252"/>
          </a:xfrm>
          <a:prstGeom prst="rect">
            <a:avLst/>
          </a:prstGeom>
        </p:spPr>
      </p:pic>
      <p:pic>
        <p:nvPicPr>
          <p:cNvPr id="5" name="Immagine 4"/>
          <p:cNvPicPr>
            <a:picLocks noChangeAspect="1"/>
          </p:cNvPicPr>
          <p:nvPr/>
        </p:nvPicPr>
        <p:blipFill>
          <a:blip r:embed="rId3"/>
          <a:stretch>
            <a:fillRect/>
          </a:stretch>
        </p:blipFill>
        <p:spPr>
          <a:xfrm>
            <a:off x="10060971" y="4623390"/>
            <a:ext cx="1971675" cy="2314575"/>
          </a:xfrm>
          <a:prstGeom prst="rect">
            <a:avLst/>
          </a:prstGeom>
        </p:spPr>
      </p:pic>
    </p:spTree>
    <p:extLst>
      <p:ext uri="{BB962C8B-B14F-4D97-AF65-F5344CB8AC3E}">
        <p14:creationId xmlns:p14="http://schemas.microsoft.com/office/powerpoint/2010/main" val="743718464"/>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02846" y="472224"/>
            <a:ext cx="8915400" cy="4962661"/>
          </a:xfrm>
        </p:spPr>
        <p:txBody>
          <a:bodyPr>
            <a:normAutofit/>
          </a:bodyPr>
          <a:lstStyle/>
          <a:p>
            <a:r>
              <a:rPr lang="it-IT" dirty="0"/>
              <a:t>Appena arrivate al campo, ricorda Tati, </a:t>
            </a:r>
            <a:r>
              <a:rPr lang="it-IT" b="1" u="sng" dirty="0">
                <a:solidFill>
                  <a:srgbClr val="FF0000"/>
                </a:solidFill>
              </a:rPr>
              <a:t>«ci fecero indossare vestiti grandi e sporchi»</a:t>
            </a:r>
            <a:r>
              <a:rPr lang="it-IT" dirty="0"/>
              <a:t>. Poi «ci marchiarono con il numero che ancora oggi portiamo sul braccio. E che non abbiamo mai voluto cancellare». </a:t>
            </a:r>
            <a:r>
              <a:rPr lang="it-IT" b="1" u="sng" dirty="0">
                <a:solidFill>
                  <a:srgbClr val="FF0000"/>
                </a:solidFill>
              </a:rPr>
              <a:t>La nonna</a:t>
            </a:r>
            <a:r>
              <a:rPr lang="it-IT" dirty="0">
                <a:solidFill>
                  <a:schemeClr val="tx1"/>
                </a:solidFill>
              </a:rPr>
              <a:t> venne sistemata in un'altra fila</a:t>
            </a:r>
            <a:r>
              <a:rPr lang="it-IT" b="1" dirty="0">
                <a:solidFill>
                  <a:srgbClr val="FF0000"/>
                </a:solidFill>
              </a:rPr>
              <a:t>, </a:t>
            </a:r>
            <a:r>
              <a:rPr lang="it-IT" b="1" u="sng" dirty="0">
                <a:solidFill>
                  <a:srgbClr val="FF0000"/>
                </a:solidFill>
              </a:rPr>
              <a:t>«insieme ai prigionieri destinati subito al gas». </a:t>
            </a:r>
            <a:r>
              <a:rPr lang="it-IT" dirty="0"/>
              <a:t>Nel lager le due bimbe videro la morte. I cadaveri bianchi e nudi che spuntavano dalla porta delle baracche dove venivano ammassati. La madre di giorno lavorava. «Ma ogni tanto riusciva a venire a trovarci. Quando ci vedevamo ci ripeteva sempre i nostri nomi. </a:t>
            </a:r>
            <a:r>
              <a:rPr lang="it-IT" dirty="0">
                <a:solidFill>
                  <a:schemeClr val="tx1"/>
                </a:solidFill>
              </a:rPr>
              <a:t>E questo ci permise di non diventare solo numeri, come volevano loro, e fu importante anche per ritrovarci dopo la liberazione</a:t>
            </a:r>
            <a:r>
              <a:rPr lang="it-IT" dirty="0" smtClean="0">
                <a:solidFill>
                  <a:schemeClr val="tx1"/>
                </a:solidFill>
              </a:rPr>
              <a:t>».</a:t>
            </a:r>
            <a:r>
              <a:rPr lang="it-IT" b="1" dirty="0"/>
              <a:t> </a:t>
            </a:r>
            <a:endParaRPr lang="it-IT" b="1" u="sng" dirty="0">
              <a:solidFill>
                <a:srgbClr val="FF0000"/>
              </a:solidFill>
            </a:endParaRPr>
          </a:p>
        </p:txBody>
      </p:sp>
      <p:pic>
        <p:nvPicPr>
          <p:cNvPr id="7" name="Immagine 6"/>
          <p:cNvPicPr>
            <a:picLocks noChangeAspect="1"/>
          </p:cNvPicPr>
          <p:nvPr/>
        </p:nvPicPr>
        <p:blipFill rotWithShape="1">
          <a:blip r:embed="rId2"/>
          <a:srcRect l="2903" t="4666" r="3042" b="4069"/>
          <a:stretch/>
        </p:blipFill>
        <p:spPr>
          <a:xfrm>
            <a:off x="1661374" y="3928057"/>
            <a:ext cx="3583547" cy="2599184"/>
          </a:xfrm>
          <a:prstGeom prst="rect">
            <a:avLst/>
          </a:prstGeom>
        </p:spPr>
      </p:pic>
      <p:sp>
        <p:nvSpPr>
          <p:cNvPr id="6" name="Rettangolo 5"/>
          <p:cNvSpPr/>
          <p:nvPr/>
        </p:nvSpPr>
        <p:spPr>
          <a:xfrm>
            <a:off x="5379076" y="4596068"/>
            <a:ext cx="4395989" cy="1200329"/>
          </a:xfrm>
          <a:prstGeom prst="rect">
            <a:avLst/>
          </a:prstGeom>
        </p:spPr>
        <p:txBody>
          <a:bodyPr wrap="square">
            <a:spAutoFit/>
          </a:bodyPr>
          <a:lstStyle/>
          <a:p>
            <a:r>
              <a:rPr lang="it-IT" dirty="0">
                <a:solidFill>
                  <a:srgbClr val="222222"/>
                </a:solidFill>
                <a:latin typeface="brera-condensed_semibold"/>
              </a:rPr>
              <a:t>Andra e Tati Bucci insieme al cugino Sergio De Simone, in uno scatto del 1943, pochi mesi prima di essere deportate ad </a:t>
            </a:r>
            <a:r>
              <a:rPr lang="it-IT" dirty="0" smtClean="0">
                <a:solidFill>
                  <a:srgbClr val="222222"/>
                </a:solidFill>
                <a:latin typeface="brera-condensed_semibold"/>
              </a:rPr>
              <a:t>Auschwitz.</a:t>
            </a:r>
            <a:endParaRPr lang="it-IT" dirty="0"/>
          </a:p>
        </p:txBody>
      </p:sp>
    </p:spTree>
    <p:extLst>
      <p:ext uri="{BB962C8B-B14F-4D97-AF65-F5344CB8AC3E}">
        <p14:creationId xmlns:p14="http://schemas.microsoft.com/office/powerpoint/2010/main" val="28970434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77285" y="420710"/>
            <a:ext cx="9482628" cy="4035380"/>
          </a:xfrm>
        </p:spPr>
        <p:txBody>
          <a:bodyPr/>
          <a:lstStyle/>
          <a:p>
            <a:r>
              <a:rPr lang="it-IT" dirty="0"/>
              <a:t>Con la </a:t>
            </a:r>
            <a:r>
              <a:rPr lang="it-IT" b="1" u="sng" dirty="0">
                <a:solidFill>
                  <a:srgbClr val="FF0000"/>
                </a:solidFill>
              </a:rPr>
              <a:t>madre ebrea </a:t>
            </a:r>
            <a:r>
              <a:rPr lang="it-IT" dirty="0"/>
              <a:t>e il </a:t>
            </a:r>
            <a:r>
              <a:rPr lang="it-IT" b="1" dirty="0">
                <a:solidFill>
                  <a:srgbClr val="FF0000"/>
                </a:solidFill>
              </a:rPr>
              <a:t>papà cattolico</a:t>
            </a:r>
            <a:r>
              <a:rPr lang="it-IT" dirty="0"/>
              <a:t>, le bambine erano figlie di una «coppia mista». Entrò in gioco anche un </a:t>
            </a:r>
            <a:r>
              <a:rPr lang="it-IT" b="1" u="sng" dirty="0">
                <a:solidFill>
                  <a:srgbClr val="FF0000"/>
                </a:solidFill>
              </a:rPr>
              <a:t>secondo fattore</a:t>
            </a:r>
            <a:r>
              <a:rPr lang="it-IT" dirty="0"/>
              <a:t>, decisivo </a:t>
            </a:r>
            <a:r>
              <a:rPr lang="it-IT" b="1" u="sng" dirty="0">
                <a:solidFill>
                  <a:srgbClr val="FF0000"/>
                </a:solidFill>
              </a:rPr>
              <a:t>per la loro salvezza</a:t>
            </a:r>
            <a:r>
              <a:rPr lang="it-IT" dirty="0"/>
              <a:t>: </a:t>
            </a:r>
            <a:r>
              <a:rPr lang="it-IT" b="1" u="sng" dirty="0">
                <a:solidFill>
                  <a:srgbClr val="FF0000"/>
                </a:solidFill>
              </a:rPr>
              <a:t>la loro somiglianza</a:t>
            </a:r>
            <a:r>
              <a:rPr lang="it-IT" dirty="0"/>
              <a:t>, così marcata che le due furono scambiate per gemelle. Furono tenute da parte insieme ad </a:t>
            </a:r>
            <a:r>
              <a:rPr lang="it-IT" b="1" u="sng" dirty="0">
                <a:solidFill>
                  <a:srgbClr val="FF0000"/>
                </a:solidFill>
              </a:rPr>
              <a:t>altri bambini-cavia</a:t>
            </a:r>
            <a:r>
              <a:rPr lang="it-IT" dirty="0"/>
              <a:t>, </a:t>
            </a:r>
            <a:r>
              <a:rPr lang="it-IT" b="1" u="sng" dirty="0">
                <a:solidFill>
                  <a:srgbClr val="FF0000"/>
                </a:solidFill>
              </a:rPr>
              <a:t>perché proprio sui gemelli il </a:t>
            </a:r>
            <a:r>
              <a:rPr lang="it-IT" b="1" u="sng" dirty="0">
                <a:solidFill>
                  <a:srgbClr val="FF0000"/>
                </a:solidFill>
                <a:effectLst>
                  <a:outerShdw blurRad="38100" dist="38100" dir="2700000" algn="tl">
                    <a:srgbClr val="000000">
                      <a:alpha val="43137"/>
                    </a:srgbClr>
                  </a:outerShdw>
                </a:effectLst>
              </a:rPr>
              <a:t>dottor Mengele </a:t>
            </a:r>
            <a:r>
              <a:rPr lang="it-IT" b="1" u="sng" dirty="0">
                <a:solidFill>
                  <a:srgbClr val="FF0000"/>
                </a:solidFill>
              </a:rPr>
              <a:t>conduceva i suoi feroci esperimenti</a:t>
            </a:r>
            <a:r>
              <a:rPr lang="it-IT" b="1" u="sng" dirty="0" smtClean="0">
                <a:solidFill>
                  <a:srgbClr val="FF0000"/>
                </a:solidFill>
              </a:rPr>
              <a:t>». </a:t>
            </a:r>
            <a:r>
              <a:rPr lang="it-IT" dirty="0" smtClean="0">
                <a:solidFill>
                  <a:schemeClr val="tx1"/>
                </a:solidFill>
              </a:rPr>
              <a:t>Purtroppo </a:t>
            </a:r>
            <a:r>
              <a:rPr lang="it-IT" b="1" u="sng" dirty="0">
                <a:solidFill>
                  <a:srgbClr val="FF0000"/>
                </a:solidFill>
              </a:rPr>
              <a:t>si salvarono solo le due bambine , la madre e la zia</a:t>
            </a:r>
            <a:r>
              <a:rPr lang="it-IT" dirty="0">
                <a:solidFill>
                  <a:schemeClr val="tx1"/>
                </a:solidFill>
              </a:rPr>
              <a:t>( grazie a un Kapò che si occupava del suo blocco), </a:t>
            </a:r>
            <a:r>
              <a:rPr lang="it-IT" b="1" u="sng" dirty="0">
                <a:solidFill>
                  <a:srgbClr val="FF0000"/>
                </a:solidFill>
              </a:rPr>
              <a:t>il loro cugino venne drogato e poi bruciato </a:t>
            </a:r>
            <a:r>
              <a:rPr lang="it-IT" dirty="0">
                <a:solidFill>
                  <a:schemeClr val="tx1"/>
                </a:solidFill>
              </a:rPr>
              <a:t>del padre non di sa precisamente cosa gli accadde</a:t>
            </a:r>
            <a:r>
              <a:rPr lang="it-IT" dirty="0" smtClean="0">
                <a:solidFill>
                  <a:schemeClr val="tx1"/>
                </a:solidFill>
              </a:rPr>
              <a:t>)</a:t>
            </a:r>
            <a:endParaRPr lang="it-IT" b="1" u="sng" dirty="0">
              <a:solidFill>
                <a:srgbClr val="FF0000"/>
              </a:solidFill>
            </a:endParaRPr>
          </a:p>
        </p:txBody>
      </p:sp>
      <p:pic>
        <p:nvPicPr>
          <p:cNvPr id="4098" name="Picture 2" descr="descrizione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129" y="3408393"/>
            <a:ext cx="4227025" cy="2817329"/>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7700185" y="4456090"/>
            <a:ext cx="3204697" cy="646331"/>
          </a:xfrm>
          <a:prstGeom prst="rect">
            <a:avLst/>
          </a:prstGeom>
        </p:spPr>
        <p:txBody>
          <a:bodyPr wrap="square">
            <a:spAutoFit/>
          </a:bodyPr>
          <a:lstStyle/>
          <a:p>
            <a:r>
              <a:rPr lang="it-IT" dirty="0">
                <a:solidFill>
                  <a:srgbClr val="A7A7A7"/>
                </a:solidFill>
                <a:effectLst>
                  <a:outerShdw blurRad="38100" dist="38100" dir="2700000" algn="tl">
                    <a:srgbClr val="000000">
                      <a:alpha val="43137"/>
                    </a:srgbClr>
                  </a:outerShdw>
                </a:effectLst>
                <a:latin typeface="brera-condensed_semibold"/>
              </a:rPr>
              <a:t>Andra e Tati ad Auschwitz il 22 gennaio 2014</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400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dottor Josef Mengele: l’angelo della morte</a:t>
            </a:r>
            <a:endParaRPr lang="it-IT" dirty="0"/>
          </a:p>
        </p:txBody>
      </p:sp>
      <p:pic>
        <p:nvPicPr>
          <p:cNvPr id="5122" name="Picture 2" descr="http://4.bp.blogspot.com/-PQWKYW45f6o/UAChjTc_g3I/AAAAAAAACQk/kOzI7QvYKNc/s1600/mengele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02190" y="3212832"/>
            <a:ext cx="1562100" cy="2495550"/>
          </a:xfrm>
        </p:spPr>
      </p:pic>
      <p:sp>
        <p:nvSpPr>
          <p:cNvPr id="10" name="CasellaDiTesto 9"/>
          <p:cNvSpPr txBox="1"/>
          <p:nvPr/>
        </p:nvSpPr>
        <p:spPr>
          <a:xfrm>
            <a:off x="2884867" y="2163651"/>
            <a:ext cx="8165205" cy="3416320"/>
          </a:xfrm>
          <a:prstGeom prst="rect">
            <a:avLst/>
          </a:prstGeom>
          <a:noFill/>
        </p:spPr>
        <p:txBody>
          <a:bodyPr wrap="square" rtlCol="0">
            <a:spAutoFit/>
          </a:bodyPr>
          <a:lstStyle/>
          <a:p>
            <a:pPr marL="285750" indent="-285750">
              <a:buFont typeface="Century Gothic" panose="020B0502020202020204" pitchFamily="34" charset="0"/>
              <a:buChar char="►"/>
            </a:pPr>
            <a:r>
              <a:rPr lang="it-IT" dirty="0"/>
              <a:t>Josef Mengele, il famigerato medico militare nazista, nacque nel 1911 e per anni condusse ad Auschwitz esperimenti sugli esseri umani, soprattutto bambini ebrei</a:t>
            </a:r>
            <a:r>
              <a:rPr lang="it-IT" dirty="0" smtClean="0"/>
              <a:t>.</a:t>
            </a:r>
            <a:r>
              <a:rPr lang="it-IT" dirty="0"/>
              <a:t> Si stima che torturò e </a:t>
            </a:r>
            <a:r>
              <a:rPr lang="it-IT" b="1" u="sng" dirty="0">
                <a:solidFill>
                  <a:srgbClr val="FF0000"/>
                </a:solidFill>
              </a:rPr>
              <a:t>uccise almeno 3 mila persone</a:t>
            </a:r>
            <a:r>
              <a:rPr lang="it-IT" dirty="0"/>
              <a:t>, tra cui moltissime donne gravide e</a:t>
            </a:r>
            <a:r>
              <a:rPr lang="it-IT" b="1" dirty="0"/>
              <a:t> </a:t>
            </a:r>
            <a:r>
              <a:rPr lang="it-IT" b="1" u="sng" dirty="0">
                <a:solidFill>
                  <a:srgbClr val="FF0000"/>
                </a:solidFill>
              </a:rPr>
              <a:t>850 gemelli</a:t>
            </a:r>
            <a:r>
              <a:rPr lang="it-IT" b="1" u="sng" dirty="0" smtClean="0">
                <a:solidFill>
                  <a:srgbClr val="FF0000"/>
                </a:solidFill>
              </a:rPr>
              <a:t>.</a:t>
            </a:r>
            <a:r>
              <a:rPr lang="it-IT" b="1" u="sng" dirty="0">
                <a:solidFill>
                  <a:srgbClr val="FF0000"/>
                </a:solidFill>
              </a:rPr>
              <a:t> Ossessionato dalla biologia ereditaria </a:t>
            </a:r>
            <a:r>
              <a:rPr lang="it-IT" dirty="0"/>
              <a:t>e dall' igiene della razza ariana, condusse </a:t>
            </a:r>
            <a:r>
              <a:rPr lang="it-IT" b="1" u="sng" dirty="0">
                <a:solidFill>
                  <a:srgbClr val="FF0000"/>
                </a:solidFill>
              </a:rPr>
              <a:t>esperimenti-tortura </a:t>
            </a:r>
            <a:r>
              <a:rPr lang="it-IT" dirty="0"/>
              <a:t>per la realizzazione della </a:t>
            </a:r>
            <a:r>
              <a:rPr lang="it-IT" b="1" u="sng" dirty="0">
                <a:solidFill>
                  <a:srgbClr val="FF0000"/>
                </a:solidFill>
              </a:rPr>
              <a:t>razza perfetta in laboratorio</a:t>
            </a:r>
            <a:r>
              <a:rPr lang="it-IT" b="1" u="sng" dirty="0" smtClean="0">
                <a:solidFill>
                  <a:srgbClr val="FF0000"/>
                </a:solidFill>
              </a:rPr>
              <a:t>.</a:t>
            </a:r>
            <a:r>
              <a:rPr lang="it-IT" dirty="0"/>
              <a:t> Nel 1945 Mengele abbandonò il campo di concentramento portando con se tutto il materiale delle sue ricerche</a:t>
            </a:r>
            <a:r>
              <a:rPr lang="it-IT" dirty="0" smtClean="0"/>
              <a:t>.</a:t>
            </a:r>
            <a:r>
              <a:rPr lang="it-IT" dirty="0"/>
              <a:t> </a:t>
            </a:r>
            <a:r>
              <a:rPr lang="it-IT" dirty="0" smtClean="0"/>
              <a:t>Il </a:t>
            </a:r>
            <a:r>
              <a:rPr lang="it-IT" dirty="0"/>
              <a:t>Dottor morte non smentisce le inclinazioni razziste: suggerisce la necessità di «</a:t>
            </a:r>
            <a:r>
              <a:rPr lang="it-IT" b="1" u="sng" dirty="0">
                <a:solidFill>
                  <a:srgbClr val="FF0000"/>
                </a:solidFill>
              </a:rPr>
              <a:t>sterilizzare le donne con geni imperfetti</a:t>
            </a:r>
            <a:r>
              <a:rPr lang="it-IT" dirty="0"/>
              <a:t>» e di «</a:t>
            </a:r>
            <a:r>
              <a:rPr lang="it-IT" b="1" u="sng" dirty="0">
                <a:solidFill>
                  <a:srgbClr val="FF0000"/>
                </a:solidFill>
              </a:rPr>
              <a:t>sterminare</a:t>
            </a:r>
            <a:r>
              <a:rPr lang="it-IT" dirty="0"/>
              <a:t>» ogni </a:t>
            </a:r>
            <a:r>
              <a:rPr lang="it-IT" b="1" u="sng" dirty="0">
                <a:solidFill>
                  <a:srgbClr val="FF0000"/>
                </a:solidFill>
              </a:rPr>
              <a:t>essere</a:t>
            </a:r>
            <a:r>
              <a:rPr lang="it-IT" dirty="0"/>
              <a:t> «</a:t>
            </a:r>
            <a:r>
              <a:rPr lang="it-IT" b="1" u="sng" dirty="0">
                <a:solidFill>
                  <a:srgbClr val="FF0000"/>
                </a:solidFill>
              </a:rPr>
              <a:t>inferiore</a:t>
            </a:r>
            <a:r>
              <a:rPr lang="it-IT" dirty="0" smtClean="0"/>
              <a:t>»</a:t>
            </a:r>
            <a:r>
              <a:rPr lang="it-IT" dirty="0"/>
              <a:t> </a:t>
            </a:r>
            <a:r>
              <a:rPr lang="it-IT" dirty="0" smtClean="0"/>
              <a:t>Solo </a:t>
            </a:r>
            <a:r>
              <a:rPr lang="it-IT" dirty="0"/>
              <a:t>alcuni anni fa si è appreso che era morto annegato il 7 febbraio </a:t>
            </a:r>
            <a:r>
              <a:rPr lang="it-IT" dirty="0" smtClean="0"/>
              <a:t>1979</a:t>
            </a:r>
            <a:r>
              <a:rPr lang="it-IT" dirty="0"/>
              <a:t>.</a:t>
            </a:r>
            <a:endParaRPr lang="it-IT" b="1" u="sng" dirty="0">
              <a:solidFill>
                <a:srgbClr val="FF0000"/>
              </a:solidFill>
            </a:endParaRPr>
          </a:p>
        </p:txBody>
      </p:sp>
    </p:spTree>
    <p:extLst>
      <p:ext uri="{BB962C8B-B14F-4D97-AF65-F5344CB8AC3E}">
        <p14:creationId xmlns:p14="http://schemas.microsoft.com/office/powerpoint/2010/main" val="4764554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7037432" y="4818308"/>
            <a:ext cx="2847975" cy="1600200"/>
          </a:xfrm>
          <a:prstGeom prst="rect">
            <a:avLst/>
          </a:prstGeom>
        </p:spPr>
      </p:pic>
      <p:pic>
        <p:nvPicPr>
          <p:cNvPr id="6" name="Immagine 5"/>
          <p:cNvPicPr>
            <a:picLocks noChangeAspect="1"/>
          </p:cNvPicPr>
          <p:nvPr/>
        </p:nvPicPr>
        <p:blipFill>
          <a:blip r:embed="rId3"/>
          <a:stretch>
            <a:fillRect/>
          </a:stretch>
        </p:blipFill>
        <p:spPr>
          <a:xfrm>
            <a:off x="8461420" y="714509"/>
            <a:ext cx="2496689" cy="3039447"/>
          </a:xfrm>
          <a:prstGeom prst="rect">
            <a:avLst/>
          </a:prstGeom>
        </p:spPr>
      </p:pic>
      <p:pic>
        <p:nvPicPr>
          <p:cNvPr id="7" name="Immagine 6"/>
          <p:cNvPicPr>
            <a:picLocks noChangeAspect="1"/>
          </p:cNvPicPr>
          <p:nvPr/>
        </p:nvPicPr>
        <p:blipFill>
          <a:blip r:embed="rId4"/>
          <a:stretch>
            <a:fillRect/>
          </a:stretch>
        </p:blipFill>
        <p:spPr>
          <a:xfrm>
            <a:off x="1741061" y="238393"/>
            <a:ext cx="3046271" cy="2272987"/>
          </a:xfrm>
          <a:prstGeom prst="rect">
            <a:avLst/>
          </a:prstGeom>
        </p:spPr>
      </p:pic>
      <p:pic>
        <p:nvPicPr>
          <p:cNvPr id="8" name="Immagine 7"/>
          <p:cNvPicPr>
            <a:picLocks noChangeAspect="1"/>
          </p:cNvPicPr>
          <p:nvPr/>
        </p:nvPicPr>
        <p:blipFill>
          <a:blip r:embed="rId5"/>
          <a:stretch>
            <a:fillRect/>
          </a:stretch>
        </p:blipFill>
        <p:spPr>
          <a:xfrm>
            <a:off x="710358" y="3541389"/>
            <a:ext cx="5107675" cy="2553838"/>
          </a:xfrm>
          <a:prstGeom prst="rect">
            <a:avLst/>
          </a:prstGeom>
        </p:spPr>
      </p:pic>
    </p:spTree>
    <p:extLst>
      <p:ext uri="{BB962C8B-B14F-4D97-AF65-F5344CB8AC3E}">
        <p14:creationId xmlns:p14="http://schemas.microsoft.com/office/powerpoint/2010/main" val="137679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3780" y="2629593"/>
            <a:ext cx="6812482" cy="2724845"/>
          </a:xfrm>
        </p:spPr>
        <p:txBody>
          <a:bodyPr>
            <a:normAutofit/>
          </a:bodyPr>
          <a:lstStyle/>
          <a:p>
            <a:pPr algn="ctr"/>
            <a:r>
              <a:rPr lang="it-IT" sz="2400" dirty="0" smtClean="0"/>
              <a:t>Istituto comprensivo </a:t>
            </a:r>
            <a:r>
              <a:rPr lang="it-IT" sz="2400" dirty="0" err="1"/>
              <a:t>M</a:t>
            </a:r>
            <a:r>
              <a:rPr lang="it-IT" sz="2400" dirty="0" err="1" smtClean="0"/>
              <a:t>ons</a:t>
            </a:r>
            <a:r>
              <a:rPr lang="it-IT" sz="2400" dirty="0" smtClean="0"/>
              <a:t>. Mario </a:t>
            </a:r>
            <a:r>
              <a:rPr lang="it-IT" sz="2400" dirty="0" err="1" smtClean="0"/>
              <a:t>Vassalluzzo</a:t>
            </a:r>
            <a:r>
              <a:rPr lang="it-IT" sz="2400" dirty="0" smtClean="0"/>
              <a:t>    prof. Vitale Natalia </a:t>
            </a:r>
            <a:br>
              <a:rPr lang="it-IT" sz="2400" dirty="0" smtClean="0"/>
            </a:br>
            <a:r>
              <a:rPr lang="it-IT" sz="2400" dirty="0" smtClean="0"/>
              <a:t>classe:3°A</a:t>
            </a:r>
            <a:br>
              <a:rPr lang="it-IT" sz="2400" dirty="0" smtClean="0"/>
            </a:br>
            <a:r>
              <a:rPr lang="it-IT" sz="2400" dirty="0" smtClean="0"/>
              <a:t>A.S. 2017</a:t>
            </a:r>
            <a:endParaRPr lang="it-IT" sz="2400" dirty="0"/>
          </a:p>
        </p:txBody>
      </p:sp>
      <p:sp>
        <p:nvSpPr>
          <p:cNvPr id="3" name="Segnaposto testo 2"/>
          <p:cNvSpPr>
            <a:spLocks noGrp="1"/>
          </p:cNvSpPr>
          <p:nvPr>
            <p:ph type="body" sz="half" idx="2"/>
          </p:nvPr>
        </p:nvSpPr>
        <p:spPr>
          <a:xfrm>
            <a:off x="843541" y="568036"/>
            <a:ext cx="10661274" cy="729622"/>
          </a:xfrm>
          <a:ln>
            <a:noFill/>
          </a:ln>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it-IT" sz="2800" b="1" dirty="0"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Prodotto da: </a:t>
            </a:r>
          </a:p>
          <a:p>
            <a:r>
              <a:rPr lang="it-IT" sz="2800" b="1" dirty="0">
                <a:ln w="11430">
                  <a:solidFill>
                    <a:srgbClr val="00FFFF"/>
                  </a:solidFill>
                </a:ln>
                <a:blipFill>
                  <a:blip r:embed="rId2"/>
                  <a:tile tx="0" ty="0" sx="100000" sy="100000" flip="none" algn="tl"/>
                </a:blipFill>
                <a:effectLst>
                  <a:outerShdw blurRad="80000" dist="40000" dir="5040000" algn="tl">
                    <a:srgbClr val="000000">
                      <a:alpha val="30000"/>
                    </a:srgbClr>
                  </a:outerShdw>
                </a:effectLst>
              </a:rPr>
              <a:t> </a:t>
            </a:r>
            <a:r>
              <a:rPr lang="it-IT" sz="2800" b="1" dirty="0"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              </a:t>
            </a:r>
            <a:r>
              <a:rPr lang="it-IT" sz="2800" b="1" dirty="0" err="1"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Bonavita</a:t>
            </a:r>
            <a:r>
              <a:rPr lang="it-IT" sz="2800" b="1" dirty="0"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 </a:t>
            </a:r>
            <a:r>
              <a:rPr lang="it-IT" sz="2800" b="1" dirty="0" err="1"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Annapia</a:t>
            </a:r>
            <a:r>
              <a:rPr lang="it-IT" sz="2800" b="1" dirty="0"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 e </a:t>
            </a:r>
            <a:r>
              <a:rPr lang="it-IT" sz="2800" b="1" dirty="0" err="1"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Vicidomini</a:t>
            </a:r>
            <a:r>
              <a:rPr lang="it-IT" sz="2800" b="1" dirty="0" smtClean="0">
                <a:ln w="11430">
                  <a:solidFill>
                    <a:srgbClr val="00FFFF"/>
                  </a:solidFill>
                </a:ln>
                <a:blipFill>
                  <a:blip r:embed="rId2"/>
                  <a:tile tx="0" ty="0" sx="100000" sy="100000" flip="none" algn="tl"/>
                </a:blipFill>
                <a:effectLst>
                  <a:outerShdw blurRad="80000" dist="40000" dir="5040000" algn="tl">
                    <a:srgbClr val="000000">
                      <a:alpha val="30000"/>
                    </a:srgbClr>
                  </a:outerShdw>
                </a:effectLst>
              </a:rPr>
              <a:t> Emanuela </a:t>
            </a:r>
          </a:p>
        </p:txBody>
      </p:sp>
    </p:spTree>
    <p:extLst>
      <p:ext uri="{BB962C8B-B14F-4D97-AF65-F5344CB8AC3E}">
        <p14:creationId xmlns:p14="http://schemas.microsoft.com/office/powerpoint/2010/main" val="294374946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93572" y="2091811"/>
            <a:ext cx="7817476" cy="1983347"/>
          </a:xfrm>
        </p:spPr>
        <p:txBody>
          <a:bodyPr>
            <a:normAutofit/>
          </a:bodyPr>
          <a:lstStyle/>
          <a:p>
            <a:r>
              <a:rPr lang="it-IT" dirty="0" smtClean="0"/>
              <a:t>          </a:t>
            </a:r>
            <a:r>
              <a:rPr lang="it-IT" sz="9600" dirty="0" smtClean="0"/>
              <a:t>La shoah </a:t>
            </a:r>
            <a:endParaRPr lang="it-IT" dirty="0"/>
          </a:p>
        </p:txBody>
      </p:sp>
      <p:sp>
        <p:nvSpPr>
          <p:cNvPr id="3" name="Sottotitolo 2"/>
          <p:cNvSpPr>
            <a:spLocks noGrp="1"/>
          </p:cNvSpPr>
          <p:nvPr>
            <p:ph type="subTitle" idx="1"/>
          </p:nvPr>
        </p:nvSpPr>
        <p:spPr>
          <a:xfrm>
            <a:off x="3245475" y="4636395"/>
            <a:ext cx="7482625" cy="1627876"/>
          </a:xfrm>
        </p:spPr>
        <p:txBody>
          <a:bodyPr>
            <a:normAutofit/>
          </a:bodyPr>
          <a:lstStyle/>
          <a:p>
            <a:r>
              <a:rPr lang="it-IT" dirty="0" smtClean="0"/>
              <a:t>                      </a:t>
            </a:r>
            <a:r>
              <a:rPr lang="it-IT" sz="2200" dirty="0" smtClean="0"/>
              <a:t>istituto </a:t>
            </a:r>
            <a:r>
              <a:rPr lang="it-IT" sz="2200" dirty="0"/>
              <a:t>M</a:t>
            </a:r>
            <a:r>
              <a:rPr lang="it-IT" sz="2200" dirty="0" smtClean="0"/>
              <a:t>ons. Mario Vassalluzzo </a:t>
            </a:r>
          </a:p>
          <a:p>
            <a:r>
              <a:rPr lang="it-IT" sz="2200" dirty="0"/>
              <a:t> </a:t>
            </a:r>
            <a:r>
              <a:rPr lang="it-IT" sz="2200" dirty="0" smtClean="0"/>
              <a:t>                           prof. Natalia Vitale </a:t>
            </a:r>
          </a:p>
          <a:p>
            <a:r>
              <a:rPr lang="it-IT" sz="2200" dirty="0"/>
              <a:t> </a:t>
            </a:r>
            <a:r>
              <a:rPr lang="it-IT" sz="2200" dirty="0" smtClean="0"/>
              <a:t>                                  classe:3°	A</a:t>
            </a:r>
            <a:endParaRPr lang="it-IT" sz="2200" dirty="0"/>
          </a:p>
        </p:txBody>
      </p:sp>
      <p:pic>
        <p:nvPicPr>
          <p:cNvPr id="4" name="Immagine 3"/>
          <p:cNvPicPr>
            <a:picLocks noChangeAspect="1"/>
          </p:cNvPicPr>
          <p:nvPr/>
        </p:nvPicPr>
        <p:blipFill>
          <a:blip r:embed="rId4"/>
          <a:stretch>
            <a:fillRect/>
          </a:stretch>
        </p:blipFill>
        <p:spPr>
          <a:xfrm>
            <a:off x="9511048" y="703106"/>
            <a:ext cx="2133600" cy="2143125"/>
          </a:xfrm>
          <a:prstGeom prst="rect">
            <a:avLst/>
          </a:prstGeom>
        </p:spPr>
      </p:pic>
      <p:pic>
        <p:nvPicPr>
          <p:cNvPr id="5" name="Immagine 4"/>
          <p:cNvPicPr>
            <a:picLocks noChangeAspect="1"/>
          </p:cNvPicPr>
          <p:nvPr/>
        </p:nvPicPr>
        <p:blipFill>
          <a:blip r:embed="rId5"/>
          <a:stretch>
            <a:fillRect/>
          </a:stretch>
        </p:blipFill>
        <p:spPr>
          <a:xfrm>
            <a:off x="626100" y="445327"/>
            <a:ext cx="2619375" cy="1743075"/>
          </a:xfrm>
          <a:prstGeom prst="rect">
            <a:avLst/>
          </a:prstGeom>
        </p:spPr>
      </p:pic>
      <p:pic>
        <p:nvPicPr>
          <p:cNvPr id="7" name="Gam gam (Canzone ebrai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88772" y="5737083"/>
            <a:ext cx="609600" cy="609600"/>
          </a:xfrm>
          <a:prstGeom prst="rect">
            <a:avLst/>
          </a:prstGeom>
        </p:spPr>
      </p:pic>
    </p:spTree>
    <p:extLst>
      <p:ext uri="{BB962C8B-B14F-4D97-AF65-F5344CB8AC3E}">
        <p14:creationId xmlns:p14="http://schemas.microsoft.com/office/powerpoint/2010/main" val="21374321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termine shoah </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930136"/>
            <a:ext cx="5181600" cy="2446866"/>
          </a:xfrm>
        </p:spPr>
      </p:pic>
      <p:sp>
        <p:nvSpPr>
          <p:cNvPr id="4" name="Segnaposto testo 3"/>
          <p:cNvSpPr>
            <a:spLocks noGrp="1"/>
          </p:cNvSpPr>
          <p:nvPr>
            <p:ph type="body" sz="half" idx="2"/>
          </p:nvPr>
        </p:nvSpPr>
        <p:spPr>
          <a:xfrm>
            <a:off x="1674255" y="1598613"/>
            <a:ext cx="3953814" cy="4262436"/>
          </a:xfrm>
        </p:spPr>
        <p:txBody>
          <a:bodyPr>
            <a:noAutofit/>
          </a:bodyPr>
          <a:lstStyle/>
          <a:p>
            <a:r>
              <a:rPr lang="it-IT" sz="2400" dirty="0"/>
              <a:t>Shoah è una parola ebraica, che significa </a:t>
            </a:r>
            <a:r>
              <a:rPr lang="it-IT" sz="2400" b="1" u="sng" dirty="0">
                <a:solidFill>
                  <a:srgbClr val="FF0000"/>
                </a:solidFill>
              </a:rPr>
              <a:t>catastrofe, disastro, distruzione</a:t>
            </a:r>
            <a:r>
              <a:rPr lang="it-IT" sz="2400" dirty="0"/>
              <a:t>. La Shoah che colpì gli ebrei, in Europa, a metà del secolo scorso, tra gli anni Trenta e Quaranta, è divenuta in ebraico la Catastrofe con la C maiuscola, la catastrofe per eccellenza.</a:t>
            </a:r>
          </a:p>
        </p:txBody>
      </p:sp>
    </p:spTree>
    <p:extLst>
      <p:ext uri="{BB962C8B-B14F-4D97-AF65-F5344CB8AC3E}">
        <p14:creationId xmlns:p14="http://schemas.microsoft.com/office/powerpoint/2010/main" val="61049249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si celebra la shoah?</a:t>
            </a:r>
            <a:endParaRPr lang="it-IT" dirty="0"/>
          </a:p>
        </p:txBody>
      </p:sp>
      <p:sp>
        <p:nvSpPr>
          <p:cNvPr id="3" name="Segnaposto contenuto 2"/>
          <p:cNvSpPr>
            <a:spLocks noGrp="1"/>
          </p:cNvSpPr>
          <p:nvPr>
            <p:ph idx="1"/>
          </p:nvPr>
        </p:nvSpPr>
        <p:spPr/>
        <p:txBody>
          <a:bodyPr/>
          <a:lstStyle/>
          <a:p>
            <a:r>
              <a:rPr lang="it-IT" b="1" dirty="0"/>
              <a:t>La data del 27</a:t>
            </a:r>
            <a:r>
              <a:rPr lang="it-IT" dirty="0"/>
              <a:t> </a:t>
            </a:r>
            <a:r>
              <a:rPr lang="it-IT" b="1" dirty="0"/>
              <a:t>gennaio</a:t>
            </a:r>
            <a:r>
              <a:rPr lang="it-IT" dirty="0"/>
              <a:t> non è certo casuale, e il</a:t>
            </a:r>
            <a:r>
              <a:rPr lang="it-IT" b="1" dirty="0">
                <a:solidFill>
                  <a:srgbClr val="FF0000"/>
                </a:solidFill>
                <a:hlinkClick r:id="rId2" tooltip="Giorno della Memoria"/>
              </a:rPr>
              <a:t> Giorno della </a:t>
            </a:r>
            <a:r>
              <a:rPr lang="it-IT" b="1" dirty="0" smtClean="0">
                <a:solidFill>
                  <a:srgbClr val="FF0000"/>
                </a:solidFill>
                <a:hlinkClick r:id="rId2" tooltip="Giorno della Memoria"/>
              </a:rPr>
              <a:t>Memoria</a:t>
            </a:r>
            <a:r>
              <a:rPr lang="it-IT" b="1" dirty="0" smtClean="0">
                <a:solidFill>
                  <a:srgbClr val="FF0000"/>
                </a:solidFill>
              </a:rPr>
              <a:t> </a:t>
            </a:r>
            <a:r>
              <a:rPr lang="it-IT" dirty="0" smtClean="0">
                <a:solidFill>
                  <a:schemeClr val="tx1"/>
                </a:solidFill>
              </a:rPr>
              <a:t>si</a:t>
            </a:r>
            <a:r>
              <a:rPr lang="it-IT" b="1" dirty="0" smtClean="0">
                <a:solidFill>
                  <a:srgbClr val="FF0000"/>
                </a:solidFill>
              </a:rPr>
              <a:t> </a:t>
            </a:r>
            <a:r>
              <a:rPr lang="it-IT" dirty="0"/>
              <a:t>celebra da 16 anni in Italia il</a:t>
            </a:r>
            <a:r>
              <a:rPr lang="it-IT" b="1" dirty="0"/>
              <a:t> 27 gennaio,</a:t>
            </a:r>
            <a:r>
              <a:rPr lang="it-IT" dirty="0"/>
              <a:t> </a:t>
            </a:r>
            <a:r>
              <a:rPr lang="it-IT" dirty="0" smtClean="0"/>
              <a:t>perché </a:t>
            </a:r>
            <a:r>
              <a:rPr lang="it-IT" dirty="0"/>
              <a:t>nel </a:t>
            </a:r>
            <a:r>
              <a:rPr lang="it-IT" b="1" dirty="0"/>
              <a:t>1945</a:t>
            </a:r>
            <a:r>
              <a:rPr lang="it-IT" dirty="0"/>
              <a:t> proprio in quel giorno le Forze Alleate liberarono Auschwitz dai </a:t>
            </a:r>
            <a:r>
              <a:rPr lang="it-IT" dirty="0" smtClean="0"/>
              <a:t>tedeschi.ma soprattutto </a:t>
            </a:r>
            <a:r>
              <a:rPr lang="it-IT" dirty="0"/>
              <a:t>l</a:t>
            </a:r>
            <a:r>
              <a:rPr lang="it-IT" dirty="0" smtClean="0"/>
              <a:t>'obiettivo </a:t>
            </a:r>
            <a:r>
              <a:rPr lang="it-IT" dirty="0"/>
              <a:t>della Giornata della Memoria è quello di </a:t>
            </a:r>
            <a:r>
              <a:rPr lang="it-IT" b="1" u="sng" dirty="0">
                <a:solidFill>
                  <a:srgbClr val="FF0000"/>
                </a:solidFill>
              </a:rPr>
              <a:t>mantenere vivo il ricordo</a:t>
            </a:r>
            <a:r>
              <a:rPr lang="it-IT" dirty="0"/>
              <a:t> della </a:t>
            </a:r>
            <a:r>
              <a:rPr lang="it-IT" dirty="0" smtClean="0"/>
              <a:t>Shoah.</a:t>
            </a:r>
            <a:endParaRPr lang="it-IT" dirty="0"/>
          </a:p>
        </p:txBody>
      </p:sp>
      <p:pic>
        <p:nvPicPr>
          <p:cNvPr id="2050" name="Picture 2" descr="Risultati immagini per la sho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773" y="3847844"/>
            <a:ext cx="4121240" cy="25830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110" y="417844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563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Cos’è?</a:t>
            </a:r>
            <a:endParaRPr lang="it-IT" dirty="0"/>
          </a:p>
        </p:txBody>
      </p:sp>
      <p:sp>
        <p:nvSpPr>
          <p:cNvPr id="3" name="Segnaposto contenuto 2"/>
          <p:cNvSpPr>
            <a:spLocks noGrp="1"/>
          </p:cNvSpPr>
          <p:nvPr>
            <p:ph idx="1"/>
          </p:nvPr>
        </p:nvSpPr>
        <p:spPr>
          <a:xfrm>
            <a:off x="1635617" y="2133600"/>
            <a:ext cx="9868995" cy="4383110"/>
          </a:xfrm>
        </p:spPr>
        <p:txBody>
          <a:bodyPr/>
          <a:lstStyle/>
          <a:p>
            <a:r>
              <a:rPr lang="it-IT" b="1" u="sng" dirty="0">
                <a:solidFill>
                  <a:srgbClr val="FF0000"/>
                </a:solidFill>
              </a:rPr>
              <a:t>Comprendere la Shoah vuol dire conoscerla</a:t>
            </a:r>
            <a:r>
              <a:rPr lang="it-IT" dirty="0"/>
              <a:t>. </a:t>
            </a:r>
            <a:r>
              <a:rPr lang="it-IT" dirty="0" smtClean="0"/>
              <a:t>Non </a:t>
            </a:r>
            <a:r>
              <a:rPr lang="it-IT" dirty="0"/>
              <a:t>era ancora accaduto che si arrestasse ogni singolo ebreo </a:t>
            </a:r>
            <a:r>
              <a:rPr lang="it-IT" dirty="0" smtClean="0"/>
              <a:t>per </a:t>
            </a:r>
            <a:r>
              <a:rPr lang="it-IT" dirty="0"/>
              <a:t>trasferirlo in un luogo di uccisione centralizzato (Auschwitz), dopo un trasferimento forzato (deportazione) di centinaia di miglia marittime e terrestri. Questa operazione richiese una particolare mistura di </a:t>
            </a:r>
            <a:r>
              <a:rPr lang="it-IT" b="1" u="sng" dirty="0">
                <a:solidFill>
                  <a:srgbClr val="FF0000"/>
                </a:solidFill>
              </a:rPr>
              <a:t>odio, indifferenza, esaltazione, banalizzazione, tecnologia, burocrazia, ideologia, capacità manageriali</a:t>
            </a:r>
            <a:r>
              <a:rPr lang="it-IT" dirty="0"/>
              <a:t>, </a:t>
            </a:r>
            <a:r>
              <a:rPr lang="it-IT" dirty="0" smtClean="0"/>
              <a:t>dando  </a:t>
            </a:r>
            <a:r>
              <a:rPr lang="it-IT" dirty="0"/>
              <a:t>valore alle persone </a:t>
            </a:r>
            <a:r>
              <a:rPr lang="it-IT" dirty="0" smtClean="0"/>
              <a:t>(come  se fossero oggetti) </a:t>
            </a:r>
            <a:r>
              <a:rPr lang="it-IT" dirty="0"/>
              <a:t>peraltro radicalmente negato (lo sterminio all’arrivo), che lascia quasi stupiti prima ancora che esterrefatti e feriti nel </a:t>
            </a:r>
            <a:r>
              <a:rPr lang="it-IT" dirty="0" smtClean="0"/>
              <a:t>profondo.</a:t>
            </a:r>
            <a:endParaRPr lang="it-IT" dirty="0"/>
          </a:p>
        </p:txBody>
      </p:sp>
      <p:pic>
        <p:nvPicPr>
          <p:cNvPr id="4100" name="Picture 4" descr="Risultati immagini per la shoah fr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924" y="4486115"/>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106" y="4608195"/>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26022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backgroundRemoval t="4151" b="94340" l="10000" r="90000">
                        <a14:foregroundMark x1="46316" y1="62642" x2="42632" y2="87170"/>
                        <a14:foregroundMark x1="59474" y1="63774" x2="56316" y2="83396"/>
                        <a14:foregroundMark x1="55263" y1="86792" x2="54211" y2="72453"/>
                        <a14:foregroundMark x1="64211" y1="90189" x2="64211" y2="90189"/>
                        <a14:foregroundMark x1="62632" y1="89811" x2="55263" y2="81509"/>
                        <a14:foregroundMark x1="36842" y1="90189" x2="42105" y2="84906"/>
                        <a14:foregroundMark x1="46842" y1="87925" x2="45263" y2="76981"/>
                      </a14:backgroundRemoval>
                    </a14:imgEffect>
                  </a14:imgLayer>
                </a14:imgProps>
              </a:ext>
            </a:extLst>
          </a:blip>
          <a:stretch>
            <a:fillRect/>
          </a:stretch>
        </p:blipFill>
        <p:spPr>
          <a:xfrm>
            <a:off x="4934910" y="4061048"/>
            <a:ext cx="2211521" cy="3084490"/>
          </a:xfrm>
          <a:prstGeom prst="rect">
            <a:avLst/>
          </a:prstGeom>
        </p:spPr>
      </p:pic>
      <p:sp>
        <p:nvSpPr>
          <p:cNvPr id="2" name="Titolo 1"/>
          <p:cNvSpPr>
            <a:spLocks noGrp="1"/>
          </p:cNvSpPr>
          <p:nvPr>
            <p:ph type="title"/>
          </p:nvPr>
        </p:nvSpPr>
        <p:spPr/>
        <p:txBody>
          <a:bodyPr/>
          <a:lstStyle/>
          <a:p>
            <a:r>
              <a:rPr lang="it-IT" dirty="0" smtClean="0"/>
              <a:t>Uno sguardo al passato…</a:t>
            </a:r>
            <a:endParaRPr lang="it-IT" dirty="0"/>
          </a:p>
        </p:txBody>
      </p:sp>
      <p:sp>
        <p:nvSpPr>
          <p:cNvPr id="3" name="Segnaposto contenuto 2"/>
          <p:cNvSpPr>
            <a:spLocks noGrp="1"/>
          </p:cNvSpPr>
          <p:nvPr>
            <p:ph idx="1"/>
          </p:nvPr>
        </p:nvSpPr>
        <p:spPr/>
        <p:txBody>
          <a:bodyPr/>
          <a:lstStyle/>
          <a:p>
            <a:r>
              <a:rPr lang="it-IT" dirty="0"/>
              <a:t>La Shoah ebbe caratteristiche differenti da Paese a Paese, da regione a regione</a:t>
            </a:r>
            <a:r>
              <a:rPr lang="it-IT" dirty="0" smtClean="0"/>
              <a:t>. Ma una cosa le accumunava, </a:t>
            </a:r>
            <a:r>
              <a:rPr lang="it-IT" b="1" u="sng" dirty="0" smtClean="0">
                <a:solidFill>
                  <a:srgbClr val="FF0000"/>
                </a:solidFill>
              </a:rPr>
              <a:t>la violenza </a:t>
            </a:r>
            <a:r>
              <a:rPr lang="it-IT" dirty="0" smtClean="0"/>
              <a:t>con cui si riversavano </a:t>
            </a:r>
            <a:r>
              <a:rPr lang="it-IT" b="1" u="sng" dirty="0" smtClean="0">
                <a:solidFill>
                  <a:srgbClr val="FF0000"/>
                </a:solidFill>
              </a:rPr>
              <a:t>su donne e bambini </a:t>
            </a:r>
            <a:r>
              <a:rPr lang="it-IT" dirty="0" smtClean="0"/>
              <a:t>e </a:t>
            </a:r>
            <a:r>
              <a:rPr lang="it-IT" dirty="0"/>
              <a:t>non solo. La Shoah fu quindi un evento unitario con uno sviluppo articolato. Questa moderna persecuzione europea degli ebrei europei era iniziata nel 1933, in Germania, con l’ascesa al governo del nazismo. Questa moderna persecuzione europea degli ebrei europei era </a:t>
            </a:r>
            <a:r>
              <a:rPr lang="it-IT" b="1" u="sng" dirty="0">
                <a:solidFill>
                  <a:srgbClr val="FF0000"/>
                </a:solidFill>
              </a:rPr>
              <a:t>iniziata</a:t>
            </a:r>
            <a:r>
              <a:rPr lang="it-IT" dirty="0"/>
              <a:t> nel </a:t>
            </a:r>
            <a:r>
              <a:rPr lang="it-IT" b="1" u="sng" dirty="0">
                <a:solidFill>
                  <a:srgbClr val="FF0000"/>
                </a:solidFill>
              </a:rPr>
              <a:t>1933</a:t>
            </a:r>
            <a:r>
              <a:rPr lang="it-IT" dirty="0"/>
              <a:t>, in Germania, con l’ascesa al governo del nazismo. </a:t>
            </a:r>
          </a:p>
        </p:txBody>
      </p:sp>
      <p:pic>
        <p:nvPicPr>
          <p:cNvPr id="1026" name="Picture 2" descr="Risultati immagini per la sho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612" y="492659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5"/>
          <a:stretch>
            <a:fillRect/>
          </a:stretch>
        </p:blipFill>
        <p:spPr>
          <a:xfrm>
            <a:off x="8728522" y="5040892"/>
            <a:ext cx="3028950" cy="1514475"/>
          </a:xfrm>
          <a:prstGeom prst="rect">
            <a:avLst/>
          </a:prstGeom>
        </p:spPr>
      </p:pic>
    </p:spTree>
    <p:extLst>
      <p:ext uri="{BB962C8B-B14F-4D97-AF65-F5344CB8AC3E}">
        <p14:creationId xmlns:p14="http://schemas.microsoft.com/office/powerpoint/2010/main" val="34412998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66483" y="510861"/>
            <a:ext cx="9235231" cy="3777622"/>
          </a:xfrm>
        </p:spPr>
        <p:txBody>
          <a:bodyPr>
            <a:normAutofit/>
          </a:bodyPr>
          <a:lstStyle/>
          <a:p>
            <a:pPr marL="0" indent="0">
              <a:buNone/>
            </a:pPr>
            <a:r>
              <a:rPr lang="it-IT" sz="2000" dirty="0"/>
              <a:t>A partire </a:t>
            </a:r>
            <a:r>
              <a:rPr lang="it-IT" sz="2000" b="1" u="sng" dirty="0">
                <a:solidFill>
                  <a:srgbClr val="FF0000"/>
                </a:solidFill>
              </a:rPr>
              <a:t>dal 1933</a:t>
            </a:r>
            <a:r>
              <a:rPr lang="it-IT" sz="2000" dirty="0"/>
              <a:t> gli ebrei tedeschi furono progressivamente separati dai non ebrei tedeschi</a:t>
            </a:r>
            <a:r>
              <a:rPr lang="it-IT" sz="2000" b="1" u="sng" dirty="0">
                <a:solidFill>
                  <a:srgbClr val="FF0000"/>
                </a:solidFill>
              </a:rPr>
              <a:t>, privati di innumerevoli diritti, allontanati dal Paese</a:t>
            </a:r>
            <a:r>
              <a:rPr lang="it-IT" sz="2000" dirty="0"/>
              <a:t>. Quando irruppe la guerra e divenne impossibile il raggiungimento dell’obiettivo governativo dell’</a:t>
            </a:r>
            <a:r>
              <a:rPr lang="it-IT" sz="2000" b="1" u="sng" dirty="0">
                <a:solidFill>
                  <a:srgbClr val="FF0000"/>
                </a:solidFill>
              </a:rPr>
              <a:t>emigrazione/espulsione</a:t>
            </a:r>
            <a:r>
              <a:rPr lang="it-IT" sz="2000" dirty="0"/>
              <a:t>, e soprattutto quando l’avanzata tedesca a nord e a est aumentò a dismisura il numero degli israeliti sotto il controllo di Berlino, </a:t>
            </a:r>
            <a:r>
              <a:rPr lang="it-IT" sz="2000" b="1" u="sng" dirty="0">
                <a:solidFill>
                  <a:srgbClr val="FF0000"/>
                </a:solidFill>
              </a:rPr>
              <a:t>Adolf Hitler e i suoi collaboratori maturarono il progetto dello sterminio generalizzato</a:t>
            </a:r>
            <a:r>
              <a:rPr lang="it-IT" sz="2000" dirty="0"/>
              <a:t>. Si ebbe così il passaggio progressivo dall’eliminazione degli ebrei dall’Europa all’eliminazione degli ebrei dell’Europa; </a:t>
            </a:r>
          </a:p>
        </p:txBody>
      </p:sp>
      <p:pic>
        <p:nvPicPr>
          <p:cNvPr id="4" name="Immagine 3"/>
          <p:cNvPicPr>
            <a:picLocks noChangeAspect="1"/>
          </p:cNvPicPr>
          <p:nvPr/>
        </p:nvPicPr>
        <p:blipFill>
          <a:blip r:embed="rId2"/>
          <a:stretch>
            <a:fillRect/>
          </a:stretch>
        </p:blipFill>
        <p:spPr>
          <a:xfrm>
            <a:off x="2061176" y="4629633"/>
            <a:ext cx="2816114" cy="2029727"/>
          </a:xfrm>
          <a:prstGeom prst="rect">
            <a:avLst/>
          </a:prstGeom>
        </p:spPr>
      </p:pic>
      <p:pic>
        <p:nvPicPr>
          <p:cNvPr id="5" name="Immagine 4"/>
          <p:cNvPicPr>
            <a:picLocks noChangeAspect="1"/>
          </p:cNvPicPr>
          <p:nvPr/>
        </p:nvPicPr>
        <p:blipFill>
          <a:blip r:embed="rId3"/>
          <a:stretch>
            <a:fillRect/>
          </a:stretch>
        </p:blipFill>
        <p:spPr>
          <a:xfrm>
            <a:off x="8332632" y="4171285"/>
            <a:ext cx="3168538" cy="2108518"/>
          </a:xfrm>
          <a:prstGeom prst="rect">
            <a:avLst/>
          </a:prstGeom>
        </p:spPr>
      </p:pic>
    </p:spTree>
    <p:extLst>
      <p:ext uri="{BB962C8B-B14F-4D97-AF65-F5344CB8AC3E}">
        <p14:creationId xmlns:p14="http://schemas.microsoft.com/office/powerpoint/2010/main" val="417093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proprio gli Ebrei</a:t>
            </a:r>
            <a:r>
              <a:rPr lang="it-IT" dirty="0"/>
              <a:t>?</a:t>
            </a:r>
          </a:p>
        </p:txBody>
      </p:sp>
      <p:sp>
        <p:nvSpPr>
          <p:cNvPr id="4" name="Segnaposto contenuto 3"/>
          <p:cNvSpPr>
            <a:spLocks noGrp="1"/>
          </p:cNvSpPr>
          <p:nvPr>
            <p:ph idx="1"/>
          </p:nvPr>
        </p:nvSpPr>
        <p:spPr>
          <a:xfrm>
            <a:off x="2592925" y="2206171"/>
            <a:ext cx="8915400" cy="3777622"/>
          </a:xfrm>
        </p:spPr>
        <p:txBody>
          <a:bodyPr>
            <a:normAutofit/>
          </a:bodyPr>
          <a:lstStyle/>
          <a:p>
            <a:r>
              <a:rPr lang="it-IT" b="1" u="sng" dirty="0" smtClean="0">
                <a:solidFill>
                  <a:srgbClr val="FF0000"/>
                </a:solidFill>
              </a:rPr>
              <a:t>Erano </a:t>
            </a:r>
            <a:r>
              <a:rPr lang="it-IT" dirty="0"/>
              <a:t>tradizionalmente </a:t>
            </a:r>
            <a:r>
              <a:rPr lang="it-IT" b="1" u="sng" dirty="0">
                <a:solidFill>
                  <a:srgbClr val="FF0000"/>
                </a:solidFill>
              </a:rPr>
              <a:t>malvisti </a:t>
            </a:r>
            <a:r>
              <a:rPr lang="it-IT" dirty="0"/>
              <a:t>in molti strati popolari, </a:t>
            </a:r>
            <a:r>
              <a:rPr lang="it-IT" b="1" u="sng" dirty="0">
                <a:solidFill>
                  <a:srgbClr val="FF0000"/>
                </a:solidFill>
              </a:rPr>
              <a:t>per ragioni religiose e culturali</a:t>
            </a:r>
            <a:r>
              <a:rPr lang="it-IT" dirty="0"/>
              <a:t>, e si prestavano perfettamente a simboleggiare tutto ciò che c'era di odioso, terribile e minaccioso del mondo: un </a:t>
            </a:r>
            <a:r>
              <a:rPr lang="it-IT" b="1" u="sng" dirty="0">
                <a:solidFill>
                  <a:srgbClr val="FF0000"/>
                </a:solidFill>
              </a:rPr>
              <a:t>CAPRO ESPIATORIO perfetto</a:t>
            </a:r>
            <a:r>
              <a:rPr lang="it-IT" dirty="0"/>
              <a:t>. Era molto semplice e molto efficace dal punto di vista propagandistico. Il “nemico” della società, la causa di tutti i mali era materiale, non ideale come poteva essere il comunismo o il capitalismo. Indicando nell'ebreo il male assoluto, il regime nazista personificava l'odio per il comunismo, il capitalismo, l'internazionalismo, la modernità</a:t>
            </a:r>
            <a:r>
              <a:rPr lang="it-IT" dirty="0" smtClean="0"/>
              <a:t>.</a:t>
            </a:r>
            <a:endParaRPr lang="it-IT" dirty="0"/>
          </a:p>
        </p:txBody>
      </p:sp>
      <p:pic>
        <p:nvPicPr>
          <p:cNvPr id="3074" name="Picture 2" descr="Risultati immagini per si celebra la shoah per non dimenticare o per far in modo che non accada più"/>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24" b="95038" l="3627" r="95855"/>
                    </a14:imgEffect>
                  </a14:imgLayer>
                </a14:imgProps>
              </a:ext>
              <a:ext uri="{28A0092B-C50C-407E-A947-70E740481C1C}">
                <a14:useLocalDpi xmlns:a14="http://schemas.microsoft.com/office/drawing/2010/main" val="0"/>
              </a:ext>
            </a:extLst>
          </a:blip>
          <a:srcRect/>
          <a:stretch>
            <a:fillRect/>
          </a:stretch>
        </p:blipFill>
        <p:spPr bwMode="auto">
          <a:xfrm>
            <a:off x="678091" y="3468914"/>
            <a:ext cx="2523676" cy="35197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sultati immagini per si celebra la shoah per non dimenticare o per far in modo che non accada pi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7137" y="4762186"/>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1916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quante furono le vittime?</a:t>
            </a:r>
            <a:endParaRPr lang="it-IT" dirty="0"/>
          </a:p>
        </p:txBody>
      </p:sp>
      <p:sp>
        <p:nvSpPr>
          <p:cNvPr id="3" name="Segnaposto contenuto 2"/>
          <p:cNvSpPr>
            <a:spLocks noGrp="1"/>
          </p:cNvSpPr>
          <p:nvPr>
            <p:ph idx="1"/>
          </p:nvPr>
        </p:nvSpPr>
        <p:spPr/>
        <p:txBody>
          <a:bodyPr/>
          <a:lstStyle/>
          <a:p>
            <a:r>
              <a:rPr lang="it-IT" dirty="0"/>
              <a:t>Secondo uno degli ultimi studi, circa </a:t>
            </a:r>
            <a:r>
              <a:rPr lang="it-IT" b="1" u="sng" dirty="0">
                <a:solidFill>
                  <a:srgbClr val="FF0000"/>
                </a:solidFill>
              </a:rPr>
              <a:t>438.000 </a:t>
            </a:r>
            <a:r>
              <a:rPr lang="it-IT" dirty="0"/>
              <a:t>ebrei uccisi ad </a:t>
            </a:r>
            <a:r>
              <a:rPr lang="it-IT" b="1" u="sng" dirty="0">
                <a:solidFill>
                  <a:srgbClr val="FF0000"/>
                </a:solidFill>
              </a:rPr>
              <a:t>Auschwitz-</a:t>
            </a:r>
            <a:r>
              <a:rPr lang="it-IT" dirty="0"/>
              <a:t>Birkenau venivano dall’Ungheria</a:t>
            </a:r>
            <a:r>
              <a:rPr lang="it-IT" b="1" u="sng" dirty="0">
                <a:solidFill>
                  <a:srgbClr val="FF0000"/>
                </a:solidFill>
              </a:rPr>
              <a:t>, 300.000 dalla Polonia</a:t>
            </a:r>
            <a:r>
              <a:rPr lang="it-IT" dirty="0"/>
              <a:t>, </a:t>
            </a:r>
            <a:r>
              <a:rPr lang="it-IT" b="1" u="sng" dirty="0">
                <a:solidFill>
                  <a:srgbClr val="FF0000"/>
                </a:solidFill>
              </a:rPr>
              <a:t>69.000 dalla Francia, 60.000 dall’Olanda, 55.00 dalla Grecia, 46.000 da Boemia e Moravia, 27.000 dalla Slovacchia, 25.000 dal Belgio, 23.000 dalla Germania, 10.000 dalla Croazia, 6.000 dall’Italia, 6.000 dalla Bielorussia, 1.600 dall’Austria, 700 dalla </a:t>
            </a:r>
            <a:r>
              <a:rPr lang="it-IT" b="1" u="sng" dirty="0" smtClean="0">
                <a:solidFill>
                  <a:srgbClr val="FF0000"/>
                </a:solidFill>
              </a:rPr>
              <a:t>Norvegia</a:t>
            </a:r>
            <a:r>
              <a:rPr lang="it-IT" dirty="0" smtClean="0"/>
              <a:t>.Il </a:t>
            </a:r>
            <a:r>
              <a:rPr lang="it-IT" dirty="0"/>
              <a:t>complicato calcolo delle vittime della Shoah porta all’imponente cifra di sei milioni, corrispondente a due terzi dell’ebraismo europeo negli anni Trenta.</a:t>
            </a:r>
          </a:p>
        </p:txBody>
      </p:sp>
      <p:pic>
        <p:nvPicPr>
          <p:cNvPr id="5" name="Immagine 4"/>
          <p:cNvPicPr>
            <a:picLocks noChangeAspect="1"/>
          </p:cNvPicPr>
          <p:nvPr/>
        </p:nvPicPr>
        <p:blipFill>
          <a:blip r:embed="rId2"/>
          <a:stretch>
            <a:fillRect/>
          </a:stretch>
        </p:blipFill>
        <p:spPr>
          <a:xfrm>
            <a:off x="9343117" y="333375"/>
            <a:ext cx="2533650" cy="1800225"/>
          </a:xfrm>
          <a:prstGeom prst="rect">
            <a:avLst/>
          </a:prstGeom>
        </p:spPr>
      </p:pic>
      <p:pic>
        <p:nvPicPr>
          <p:cNvPr id="6" name="Immagine 5"/>
          <p:cNvPicPr>
            <a:picLocks noChangeAspect="1"/>
          </p:cNvPicPr>
          <p:nvPr/>
        </p:nvPicPr>
        <p:blipFill>
          <a:blip r:embed="rId3"/>
          <a:stretch>
            <a:fillRect/>
          </a:stretch>
        </p:blipFill>
        <p:spPr>
          <a:xfrm>
            <a:off x="3269443" y="4660608"/>
            <a:ext cx="2486025" cy="1838325"/>
          </a:xfrm>
          <a:prstGeom prst="rect">
            <a:avLst/>
          </a:prstGeom>
        </p:spPr>
      </p:pic>
      <p:pic>
        <p:nvPicPr>
          <p:cNvPr id="7" name="Immagine 6"/>
          <p:cNvPicPr>
            <a:picLocks noChangeAspect="1"/>
          </p:cNvPicPr>
          <p:nvPr/>
        </p:nvPicPr>
        <p:blipFill>
          <a:blip r:embed="rId4"/>
          <a:stretch>
            <a:fillRect/>
          </a:stretch>
        </p:blipFill>
        <p:spPr>
          <a:xfrm>
            <a:off x="8437369" y="4478236"/>
            <a:ext cx="2619375" cy="1752600"/>
          </a:xfrm>
          <a:prstGeom prst="rect">
            <a:avLst/>
          </a:prstGeom>
        </p:spPr>
      </p:pic>
    </p:spTree>
    <p:extLst>
      <p:ext uri="{BB962C8B-B14F-4D97-AF65-F5344CB8AC3E}">
        <p14:creationId xmlns:p14="http://schemas.microsoft.com/office/powerpoint/2010/main" val="3116168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269</TotalTime>
  <Words>1395</Words>
  <Application>Microsoft Office PowerPoint</Application>
  <PresentationFormat>Personalizzato</PresentationFormat>
  <Paragraphs>38</Paragraphs>
  <Slides>18</Slides>
  <Notes>0</Notes>
  <HiddenSlides>0</HiddenSlides>
  <MMClips>1</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Filo</vt:lpstr>
      <vt:lpstr>Presentazione standard di PowerPoint</vt:lpstr>
      <vt:lpstr>          La shoah </vt:lpstr>
      <vt:lpstr>Il termine shoah </vt:lpstr>
      <vt:lpstr>Perché si celebra la shoah?</vt:lpstr>
      <vt:lpstr>Cos’è?</vt:lpstr>
      <vt:lpstr>Uno sguardo al passato…</vt:lpstr>
      <vt:lpstr>Presentazione standard di PowerPoint</vt:lpstr>
      <vt:lpstr>Perché proprio gli Ebrei?</vt:lpstr>
      <vt:lpstr>In quante furono le vittime?</vt:lpstr>
      <vt:lpstr>Chi era Hitler e cosa voleva fare?</vt:lpstr>
      <vt:lpstr>I campi di sterminio </vt:lpstr>
      <vt:lpstr>Com’erano i campi di concentramento</vt:lpstr>
      <vt:lpstr>I racconti di chi l’ ha vissuto…</vt:lpstr>
      <vt:lpstr>Presentazione standard di PowerPoint</vt:lpstr>
      <vt:lpstr>Presentazione standard di PowerPoint</vt:lpstr>
      <vt:lpstr>Il dottor Josef Mengele: l’angelo della morte</vt:lpstr>
      <vt:lpstr>Presentazione standard di PowerPoint</vt:lpstr>
      <vt:lpstr>Istituto comprensivo Mons. Mario Vassalluzzo    prof. Vitale Natalia  classe:3°A A.S. 2017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shoah</dc:title>
  <dc:creator>rosa iannone</dc:creator>
  <cp:lastModifiedBy>3A</cp:lastModifiedBy>
  <cp:revision>26</cp:revision>
  <dcterms:created xsi:type="dcterms:W3CDTF">2018-01-25T19:17:09Z</dcterms:created>
  <dcterms:modified xsi:type="dcterms:W3CDTF">2018-02-06T08:27:22Z</dcterms:modified>
</cp:coreProperties>
</file>