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76" r:id="rId4"/>
    <p:sldId id="269" r:id="rId5"/>
    <p:sldId id="265" r:id="rId6"/>
    <p:sldId id="264" r:id="rId7"/>
    <p:sldId id="263" r:id="rId8"/>
    <p:sldId id="257" r:id="rId9"/>
    <p:sldId id="266" r:id="rId10"/>
    <p:sldId id="262" r:id="rId11"/>
    <p:sldId id="261" r:id="rId12"/>
    <p:sldId id="260" r:id="rId13"/>
    <p:sldId id="259" r:id="rId14"/>
    <p:sldId id="258" r:id="rId15"/>
    <p:sldId id="267" r:id="rId16"/>
    <p:sldId id="277"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zione senza titolo" id="{403411D7-0421-4ED5-836C-0DBC631316F8}">
          <p14:sldIdLst>
            <p14:sldId id="256"/>
            <p14:sldId id="275"/>
            <p14:sldId id="276"/>
            <p14:sldId id="269"/>
            <p14:sldId id="265"/>
            <p14:sldId id="264"/>
            <p14:sldId id="263"/>
            <p14:sldId id="257"/>
            <p14:sldId id="266"/>
            <p14:sldId id="262"/>
            <p14:sldId id="261"/>
            <p14:sldId id="260"/>
            <p14:sldId id="259"/>
            <p14:sldId id="258"/>
            <p14:sldId id="267"/>
            <p14:sldId id="268"/>
            <p14:sldId id="27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4338" autoAdjust="0"/>
    <p:restoredTop sz="94660"/>
  </p:normalViewPr>
  <p:slideViewPr>
    <p:cSldViewPr>
      <p:cViewPr varScale="1">
        <p:scale>
          <a:sx n="73" d="100"/>
          <a:sy n="73" d="100"/>
        </p:scale>
        <p:origin x="-189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E565456-7E6D-4B47-A71D-E9E31935DB70}" type="datetimeFigureOut">
              <a:rPr lang="it-IT" smtClean="0"/>
              <a:pPr/>
              <a:t>26/01/2018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822CD7-D2BD-44C3-B1EE-E871679BD3EE}" type="slidenum">
              <a:rPr lang="it-IT" smtClean="0"/>
              <a:pPr/>
              <a:t>‹N›</a:t>
            </a:fld>
            <a:endParaRPr lang="it-IT"/>
          </a:p>
        </p:txBody>
      </p:sp>
    </p:spTree>
    <p:extLst>
      <p:ext uri="{BB962C8B-B14F-4D97-AF65-F5344CB8AC3E}">
        <p14:creationId xmlns="" xmlns:p14="http://schemas.microsoft.com/office/powerpoint/2010/main" val="378027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E565456-7E6D-4B47-A71D-E9E31935DB70}" type="datetimeFigureOut">
              <a:rPr lang="it-IT" smtClean="0"/>
              <a:pPr/>
              <a:t>26/01/2018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822CD7-D2BD-44C3-B1EE-E871679BD3EE}" type="slidenum">
              <a:rPr lang="it-IT" smtClean="0"/>
              <a:pPr/>
              <a:t>‹N›</a:t>
            </a:fld>
            <a:endParaRPr lang="it-IT"/>
          </a:p>
        </p:txBody>
      </p:sp>
    </p:spTree>
    <p:extLst>
      <p:ext uri="{BB962C8B-B14F-4D97-AF65-F5344CB8AC3E}">
        <p14:creationId xmlns="" xmlns:p14="http://schemas.microsoft.com/office/powerpoint/2010/main" val="159079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E565456-7E6D-4B47-A71D-E9E31935DB70}" type="datetimeFigureOut">
              <a:rPr lang="it-IT" smtClean="0"/>
              <a:pPr/>
              <a:t>26/01/2018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822CD7-D2BD-44C3-B1EE-E871679BD3EE}" type="slidenum">
              <a:rPr lang="it-IT" smtClean="0"/>
              <a:pPr/>
              <a:t>‹N›</a:t>
            </a:fld>
            <a:endParaRPr lang="it-IT"/>
          </a:p>
        </p:txBody>
      </p:sp>
    </p:spTree>
    <p:extLst>
      <p:ext uri="{BB962C8B-B14F-4D97-AF65-F5344CB8AC3E}">
        <p14:creationId xmlns="" xmlns:p14="http://schemas.microsoft.com/office/powerpoint/2010/main" val="18564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E565456-7E6D-4B47-A71D-E9E31935DB70}" type="datetimeFigureOut">
              <a:rPr lang="it-IT" smtClean="0"/>
              <a:pPr/>
              <a:t>26/01/2018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822CD7-D2BD-44C3-B1EE-E871679BD3EE}" type="slidenum">
              <a:rPr lang="it-IT" smtClean="0"/>
              <a:pPr/>
              <a:t>‹N›</a:t>
            </a:fld>
            <a:endParaRPr lang="it-IT"/>
          </a:p>
        </p:txBody>
      </p:sp>
    </p:spTree>
    <p:extLst>
      <p:ext uri="{BB962C8B-B14F-4D97-AF65-F5344CB8AC3E}">
        <p14:creationId xmlns="" xmlns:p14="http://schemas.microsoft.com/office/powerpoint/2010/main" val="180863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E565456-7E6D-4B47-A71D-E9E31935DB70}" type="datetimeFigureOut">
              <a:rPr lang="it-IT" smtClean="0"/>
              <a:pPr/>
              <a:t>26/01/2018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822CD7-D2BD-44C3-B1EE-E871679BD3EE}" type="slidenum">
              <a:rPr lang="it-IT" smtClean="0"/>
              <a:pPr/>
              <a:t>‹N›</a:t>
            </a:fld>
            <a:endParaRPr lang="it-IT"/>
          </a:p>
        </p:txBody>
      </p:sp>
    </p:spTree>
    <p:extLst>
      <p:ext uri="{BB962C8B-B14F-4D97-AF65-F5344CB8AC3E}">
        <p14:creationId xmlns="" xmlns:p14="http://schemas.microsoft.com/office/powerpoint/2010/main" val="123335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E565456-7E6D-4B47-A71D-E9E31935DB70}" type="datetimeFigureOut">
              <a:rPr lang="it-IT" smtClean="0"/>
              <a:pPr/>
              <a:t>26/01/2018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822CD7-D2BD-44C3-B1EE-E871679BD3EE}" type="slidenum">
              <a:rPr lang="it-IT" smtClean="0"/>
              <a:pPr/>
              <a:t>‹N›</a:t>
            </a:fld>
            <a:endParaRPr lang="it-IT"/>
          </a:p>
        </p:txBody>
      </p:sp>
    </p:spTree>
    <p:extLst>
      <p:ext uri="{BB962C8B-B14F-4D97-AF65-F5344CB8AC3E}">
        <p14:creationId xmlns="" xmlns:p14="http://schemas.microsoft.com/office/powerpoint/2010/main" val="236576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E565456-7E6D-4B47-A71D-E9E31935DB70}" type="datetimeFigureOut">
              <a:rPr lang="it-IT" smtClean="0"/>
              <a:pPr/>
              <a:t>26/01/2018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D822CD7-D2BD-44C3-B1EE-E871679BD3EE}" type="slidenum">
              <a:rPr lang="it-IT" smtClean="0"/>
              <a:pPr/>
              <a:t>‹N›</a:t>
            </a:fld>
            <a:endParaRPr lang="it-IT"/>
          </a:p>
        </p:txBody>
      </p:sp>
    </p:spTree>
    <p:extLst>
      <p:ext uri="{BB962C8B-B14F-4D97-AF65-F5344CB8AC3E}">
        <p14:creationId xmlns="" xmlns:p14="http://schemas.microsoft.com/office/powerpoint/2010/main" val="193361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E565456-7E6D-4B47-A71D-E9E31935DB70}" type="datetimeFigureOut">
              <a:rPr lang="it-IT" smtClean="0"/>
              <a:pPr/>
              <a:t>26/01/2018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D822CD7-D2BD-44C3-B1EE-E871679BD3EE}" type="slidenum">
              <a:rPr lang="it-IT" smtClean="0"/>
              <a:pPr/>
              <a:t>‹N›</a:t>
            </a:fld>
            <a:endParaRPr lang="it-IT"/>
          </a:p>
        </p:txBody>
      </p:sp>
    </p:spTree>
    <p:extLst>
      <p:ext uri="{BB962C8B-B14F-4D97-AF65-F5344CB8AC3E}">
        <p14:creationId xmlns="" xmlns:p14="http://schemas.microsoft.com/office/powerpoint/2010/main" val="143040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E565456-7E6D-4B47-A71D-E9E31935DB70}" type="datetimeFigureOut">
              <a:rPr lang="it-IT" smtClean="0"/>
              <a:pPr/>
              <a:t>26/01/2018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D822CD7-D2BD-44C3-B1EE-E871679BD3EE}" type="slidenum">
              <a:rPr lang="it-IT" smtClean="0"/>
              <a:pPr/>
              <a:t>‹N›</a:t>
            </a:fld>
            <a:endParaRPr lang="it-IT"/>
          </a:p>
        </p:txBody>
      </p:sp>
    </p:spTree>
    <p:extLst>
      <p:ext uri="{BB962C8B-B14F-4D97-AF65-F5344CB8AC3E}">
        <p14:creationId xmlns="" xmlns:p14="http://schemas.microsoft.com/office/powerpoint/2010/main" val="97279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E565456-7E6D-4B47-A71D-E9E31935DB70}" type="datetimeFigureOut">
              <a:rPr lang="it-IT" smtClean="0"/>
              <a:pPr/>
              <a:t>26/01/2018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822CD7-D2BD-44C3-B1EE-E871679BD3EE}" type="slidenum">
              <a:rPr lang="it-IT" smtClean="0"/>
              <a:pPr/>
              <a:t>‹N›</a:t>
            </a:fld>
            <a:endParaRPr lang="it-IT"/>
          </a:p>
        </p:txBody>
      </p:sp>
    </p:spTree>
    <p:extLst>
      <p:ext uri="{BB962C8B-B14F-4D97-AF65-F5344CB8AC3E}">
        <p14:creationId xmlns="" xmlns:p14="http://schemas.microsoft.com/office/powerpoint/2010/main" val="194279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E565456-7E6D-4B47-A71D-E9E31935DB70}" type="datetimeFigureOut">
              <a:rPr lang="it-IT" smtClean="0"/>
              <a:pPr/>
              <a:t>26/01/2018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822CD7-D2BD-44C3-B1EE-E871679BD3EE}" type="slidenum">
              <a:rPr lang="it-IT" smtClean="0"/>
              <a:pPr/>
              <a:t>‹N›</a:t>
            </a:fld>
            <a:endParaRPr lang="it-IT"/>
          </a:p>
        </p:txBody>
      </p:sp>
    </p:spTree>
    <p:extLst>
      <p:ext uri="{BB962C8B-B14F-4D97-AF65-F5344CB8AC3E}">
        <p14:creationId xmlns="" xmlns:p14="http://schemas.microsoft.com/office/powerpoint/2010/main" val="385803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65456-7E6D-4B47-A71D-E9E31935DB70}" type="datetimeFigureOut">
              <a:rPr lang="it-IT" smtClean="0"/>
              <a:pPr/>
              <a:t>26/01/2018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22CD7-D2BD-44C3-B1EE-E871679BD3EE}" type="slidenum">
              <a:rPr lang="it-IT" smtClean="0"/>
              <a:pPr/>
              <a:t>‹N›</a:t>
            </a:fld>
            <a:endParaRPr lang="it-IT"/>
          </a:p>
        </p:txBody>
      </p:sp>
    </p:spTree>
    <p:extLst>
      <p:ext uri="{BB962C8B-B14F-4D97-AF65-F5344CB8AC3E}">
        <p14:creationId xmlns="" xmlns:p14="http://schemas.microsoft.com/office/powerpoint/2010/main" val="3269493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a:xfrm>
            <a:off x="-16396" y="3487354"/>
            <a:ext cx="9160395" cy="3614054"/>
          </a:xfrm>
        </p:spPr>
        <p:txBody>
          <a:bodyPr>
            <a:normAutofit/>
          </a:bodyPr>
          <a:lstStyle/>
          <a:p>
            <a:r>
              <a:rPr lang="it-IT" dirty="0" smtClean="0"/>
              <a:t>Anno scolastico 2017/2018</a:t>
            </a:r>
          </a:p>
          <a:p>
            <a:r>
              <a:rPr lang="it-IT" dirty="0" smtClean="0"/>
              <a:t>GIORNATA DELLA MEMORIA</a:t>
            </a:r>
          </a:p>
          <a:p>
            <a:r>
              <a:rPr lang="it-IT" dirty="0" smtClean="0"/>
              <a:t>Classe </a:t>
            </a:r>
            <a:r>
              <a:rPr lang="it-IT" smtClean="0"/>
              <a:t>III E</a:t>
            </a:r>
            <a:endParaRPr lang="it-IT" dirty="0" smtClean="0"/>
          </a:p>
          <a:p>
            <a:r>
              <a:rPr lang="it-IT" dirty="0" smtClean="0"/>
              <a:t>Docente di classe :Rescigno Angela</a:t>
            </a:r>
          </a:p>
          <a:p>
            <a:endParaRPr lang="it-IT" dirty="0"/>
          </a:p>
        </p:txBody>
      </p:sp>
      <p:pic>
        <p:nvPicPr>
          <p:cNvPr id="10242" name="Picture 2" descr="Risultati immagini per dante alighieri roccapiemonte"/>
          <p:cNvPicPr>
            <a:picLocks noChangeAspect="1" noChangeArrowheads="1"/>
          </p:cNvPicPr>
          <p:nvPr/>
        </p:nvPicPr>
        <p:blipFill>
          <a:blip r:embed="rId2" cstate="print"/>
          <a:stretch>
            <a:fillRect/>
          </a:stretch>
        </p:blipFill>
        <p:spPr bwMode="auto">
          <a:xfrm>
            <a:off x="0" y="0"/>
            <a:ext cx="8748464" cy="3487354"/>
          </a:xfrm>
          <a:prstGeom prst="rect">
            <a:avLst/>
          </a:prstGeom>
          <a:noFill/>
          <a:ln>
            <a:noFill/>
          </a:ln>
        </p:spPr>
      </p:pic>
    </p:spTree>
    <p:extLst>
      <p:ext uri="{BB962C8B-B14F-4D97-AF65-F5344CB8AC3E}">
        <p14:creationId xmlns="" xmlns:p14="http://schemas.microsoft.com/office/powerpoint/2010/main" val="3401550407"/>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6856" y="313833"/>
            <a:ext cx="8229600" cy="1143000"/>
          </a:xfrm>
        </p:spPr>
        <p:txBody>
          <a:bodyPr/>
          <a:lstStyle/>
          <a:p>
            <a:endParaRPr lang="it-IT"/>
          </a:p>
        </p:txBody>
      </p:sp>
      <p:pic>
        <p:nvPicPr>
          <p:cNvPr id="2052"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02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17622037"/>
      </p:ext>
    </p:extLst>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78098"/>
            <a:ext cx="4582344" cy="8239546"/>
          </a:xfrm>
        </p:spPr>
        <p:txBody>
          <a:bodyPr>
            <a:normAutofit/>
          </a:bodyPr>
          <a:lstStyle/>
          <a:p>
            <a:r>
              <a:rPr lang="it-IT" sz="3200" dirty="0" smtClean="0">
                <a:latin typeface="Berlin Sans FB" pitchFamily="34" charset="0"/>
              </a:rPr>
              <a:t>La triste nota scritta sul portone di accesso ‘’</a:t>
            </a:r>
            <a:r>
              <a:rPr lang="it-IT" sz="3200" dirty="0" err="1" smtClean="0">
                <a:latin typeface="Berlin Sans FB" pitchFamily="34" charset="0"/>
              </a:rPr>
              <a:t>Arbeit</a:t>
            </a:r>
            <a:r>
              <a:rPr lang="it-IT" sz="3200" dirty="0" smtClean="0">
                <a:latin typeface="Berlin Sans FB" pitchFamily="34" charset="0"/>
              </a:rPr>
              <a:t> </a:t>
            </a:r>
            <a:r>
              <a:rPr lang="it-IT" sz="3200" dirty="0" err="1" smtClean="0">
                <a:latin typeface="Berlin Sans FB" pitchFamily="34" charset="0"/>
              </a:rPr>
              <a:t>Macht</a:t>
            </a:r>
            <a:r>
              <a:rPr lang="it-IT" sz="3200" dirty="0" smtClean="0">
                <a:latin typeface="Berlin Sans FB" pitchFamily="34" charset="0"/>
              </a:rPr>
              <a:t> </a:t>
            </a:r>
            <a:r>
              <a:rPr lang="it-IT" sz="3200" dirty="0" err="1" smtClean="0">
                <a:latin typeface="Berlin Sans FB" pitchFamily="34" charset="0"/>
              </a:rPr>
              <a:t>Frei</a:t>
            </a:r>
            <a:r>
              <a:rPr lang="it-IT" sz="3200" dirty="0" smtClean="0">
                <a:latin typeface="Berlin Sans FB" pitchFamily="34" charset="0"/>
              </a:rPr>
              <a:t>,il lavoro rende liberi’’,fa riferimento alla porta d’ingresso che accede al mondo dei dannati  ‘’Lasciate ogni speranza voi ch’entrate’’.</a:t>
            </a:r>
            <a:endParaRPr lang="it-IT" sz="3200" dirty="0">
              <a:latin typeface="Berlin Sans FB" pitchFamily="34" charset="0"/>
            </a:endParaRPr>
          </a:p>
        </p:txBody>
      </p:sp>
      <p:pic>
        <p:nvPicPr>
          <p:cNvPr id="5122" name="Picture 2" descr="http://ospitiweb.indire.it/%7Emitd0022/2g_firenze/dante_porta_inferno.jpg"/>
          <p:cNvPicPr>
            <a:picLocks noChangeAspect="1" noChangeArrowheads="1"/>
          </p:cNvPicPr>
          <p:nvPr/>
        </p:nvPicPr>
        <p:blipFill>
          <a:blip r:embed="rId2" cstate="print"/>
          <a:srcRect/>
          <a:stretch>
            <a:fillRect/>
          </a:stretch>
        </p:blipFill>
        <p:spPr bwMode="auto">
          <a:xfrm>
            <a:off x="4607496" y="1124744"/>
            <a:ext cx="4536504" cy="4824536"/>
          </a:xfrm>
          <a:prstGeom prst="rect">
            <a:avLst/>
          </a:prstGeom>
          <a:noFill/>
        </p:spPr>
      </p:pic>
    </p:spTree>
    <p:extLst>
      <p:ext uri="{BB962C8B-B14F-4D97-AF65-F5344CB8AC3E}">
        <p14:creationId xmlns="" xmlns:p14="http://schemas.microsoft.com/office/powerpoint/2010/main" val="4042948781"/>
      </p:ext>
    </p:extLst>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4098" name="Picture 2" descr="http://olo-truffa.myblog.it/media/01/02/3442694624.jpg"/>
          <p:cNvPicPr>
            <a:picLocks noChangeAspect="1" noChangeArrowheads="1"/>
          </p:cNvPicPr>
          <p:nvPr/>
        </p:nvPicPr>
        <p:blipFill>
          <a:blip r:embed="rId2" cstate="print"/>
          <a:srcRect/>
          <a:stretch>
            <a:fillRect/>
          </a:stretch>
        </p:blipFill>
        <p:spPr bwMode="auto">
          <a:xfrm>
            <a:off x="0" y="0"/>
            <a:ext cx="9134172" cy="6858000"/>
          </a:xfrm>
          <a:prstGeom prst="rect">
            <a:avLst/>
          </a:prstGeom>
          <a:noFill/>
        </p:spPr>
      </p:pic>
    </p:spTree>
    <p:extLst>
      <p:ext uri="{BB962C8B-B14F-4D97-AF65-F5344CB8AC3E}">
        <p14:creationId xmlns="" xmlns:p14="http://schemas.microsoft.com/office/powerpoint/2010/main" val="1040640720"/>
      </p:ext>
    </p:extLst>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3707904" cy="6858000"/>
          </a:xfrm>
        </p:spPr>
        <p:txBody>
          <a:bodyPr>
            <a:normAutofit/>
          </a:bodyPr>
          <a:lstStyle/>
          <a:p>
            <a:r>
              <a:rPr lang="it-IT" sz="4800" dirty="0" smtClean="0">
                <a:latin typeface="Berlin Sans FB" pitchFamily="34" charset="0"/>
              </a:rPr>
              <a:t>L’infermeria viene</a:t>
            </a:r>
            <a:br>
              <a:rPr lang="it-IT" sz="4800" dirty="0" smtClean="0">
                <a:latin typeface="Berlin Sans FB" pitchFamily="34" charset="0"/>
              </a:rPr>
            </a:br>
            <a:r>
              <a:rPr lang="it-IT" sz="4800" dirty="0" smtClean="0">
                <a:latin typeface="Berlin Sans FB" pitchFamily="34" charset="0"/>
              </a:rPr>
              <a:t>paragonata al Limbo,un mondo escluso dal Bene e dal Male.</a:t>
            </a:r>
            <a:endParaRPr lang="it-IT" sz="4800" dirty="0">
              <a:latin typeface="Berlin Sans FB" pitchFamily="34" charset="0"/>
            </a:endParaRPr>
          </a:p>
        </p:txBody>
      </p:sp>
      <p:pic>
        <p:nvPicPr>
          <p:cNvPr id="3074" name="Picture 2" descr="http://tse1.mm.bing.net/th?&amp;id=OIP.M637d4b7f940fb29ca6ca5ee8d13354beo0&amp;w=299&amp;h=168&amp;c=0&amp;pid=1.9&amp;rs=0&amp;p=0"/>
          <p:cNvPicPr>
            <a:picLocks noChangeAspect="1" noChangeArrowheads="1"/>
          </p:cNvPicPr>
          <p:nvPr/>
        </p:nvPicPr>
        <p:blipFill>
          <a:blip r:embed="rId2" cstate="print"/>
          <a:srcRect/>
          <a:stretch>
            <a:fillRect/>
          </a:stretch>
        </p:blipFill>
        <p:spPr bwMode="auto">
          <a:xfrm>
            <a:off x="3563888" y="0"/>
            <a:ext cx="5580112" cy="6858000"/>
          </a:xfrm>
          <a:prstGeom prst="rect">
            <a:avLst/>
          </a:prstGeom>
          <a:noFill/>
        </p:spPr>
      </p:pic>
    </p:spTree>
    <p:extLst>
      <p:ext uri="{BB962C8B-B14F-4D97-AF65-F5344CB8AC3E}">
        <p14:creationId xmlns="" xmlns:p14="http://schemas.microsoft.com/office/powerpoint/2010/main" val="4167206104"/>
      </p:ext>
    </p:extLst>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3826768" cy="5962674"/>
          </a:xfrm>
        </p:spPr>
        <p:txBody>
          <a:bodyPr>
            <a:normAutofit fontScale="90000"/>
          </a:bodyPr>
          <a:lstStyle/>
          <a:p>
            <a:r>
              <a:rPr lang="it-IT" sz="3200" dirty="0" smtClean="0">
                <a:latin typeface="Berlin Sans FB" pitchFamily="34" charset="0"/>
              </a:rPr>
              <a:t>Primo Levi,al momento di sostenere l’esame di chimica per essere trasferito in laboratorio,si imbatte nel dottor </a:t>
            </a:r>
            <a:r>
              <a:rPr lang="it-IT" sz="3200" dirty="0" err="1" smtClean="0">
                <a:latin typeface="Berlin Sans FB" pitchFamily="34" charset="0"/>
              </a:rPr>
              <a:t>Pannwitz</a:t>
            </a:r>
            <a:r>
              <a:rPr lang="it-IT" sz="3200" dirty="0" smtClean="0">
                <a:latin typeface="Berlin Sans FB" pitchFamily="34" charset="0"/>
              </a:rPr>
              <a:t>,che è paragonato al Minosse della cantica dantesca ,il cui ruolo principale è assegnare le pene ai dannati. </a:t>
            </a:r>
            <a:endParaRPr lang="it-IT" sz="3200" dirty="0">
              <a:latin typeface="Berlin Sans FB" pitchFamily="34" charset="0"/>
            </a:endParaRPr>
          </a:p>
        </p:txBody>
      </p:sp>
      <p:pic>
        <p:nvPicPr>
          <p:cNvPr id="2050" name="Picture 2" descr="http://tse1.mm.bing.net/th?&amp;id=OIP.Mc771dcc840ab316ec495e4bdfa231507o0&amp;w=299&amp;h=190&amp;c=0&amp;pid=1.9&amp;rs=0&amp;p=0"/>
          <p:cNvPicPr>
            <a:picLocks noChangeAspect="1" noChangeArrowheads="1"/>
          </p:cNvPicPr>
          <p:nvPr/>
        </p:nvPicPr>
        <p:blipFill>
          <a:blip r:embed="rId2" cstate="print"/>
          <a:srcRect/>
          <a:stretch>
            <a:fillRect/>
          </a:stretch>
        </p:blipFill>
        <p:spPr bwMode="auto">
          <a:xfrm>
            <a:off x="4427984" y="980728"/>
            <a:ext cx="4248472" cy="4752528"/>
          </a:xfrm>
          <a:prstGeom prst="rect">
            <a:avLst/>
          </a:prstGeom>
          <a:noFill/>
        </p:spPr>
      </p:pic>
    </p:spTree>
    <p:extLst>
      <p:ext uri="{BB962C8B-B14F-4D97-AF65-F5344CB8AC3E}">
        <p14:creationId xmlns="" xmlns:p14="http://schemas.microsoft.com/office/powerpoint/2010/main" val="2379449431"/>
      </p:ext>
    </p:extLst>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0648"/>
            <a:ext cx="9144000" cy="6336704"/>
          </a:xfrm>
        </p:spPr>
        <p:txBody>
          <a:bodyPr>
            <a:normAutofit/>
          </a:bodyPr>
          <a:lstStyle/>
          <a:p>
            <a:r>
              <a:rPr lang="it-IT" dirty="0" smtClean="0">
                <a:latin typeface="Berlin Sans FB" pitchFamily="34" charset="0"/>
              </a:rPr>
              <a:t>Nel capitolo ‘’Sul </a:t>
            </a:r>
            <a:r>
              <a:rPr lang="it-IT" dirty="0" err="1" smtClean="0">
                <a:latin typeface="Berlin Sans FB" pitchFamily="34" charset="0"/>
              </a:rPr>
              <a:t>fondo’</a:t>
            </a:r>
            <a:r>
              <a:rPr lang="it-IT" dirty="0" smtClean="0">
                <a:latin typeface="Berlin Sans FB" pitchFamily="34" charset="0"/>
              </a:rPr>
              <a:t>’,si indica lo stato di brutale sovvertimento dei valori morali all’interno del lager con i celebri versi danteschi:</a:t>
            </a:r>
            <a:br>
              <a:rPr lang="it-IT" dirty="0" smtClean="0">
                <a:latin typeface="Berlin Sans FB" pitchFamily="34" charset="0"/>
              </a:rPr>
            </a:br>
            <a:r>
              <a:rPr lang="it-IT" dirty="0" smtClean="0">
                <a:latin typeface="Berlin Sans FB" pitchFamily="34" charset="0"/>
              </a:rPr>
              <a:t>‘’Qui non ha luogo il Santo </a:t>
            </a:r>
            <a:r>
              <a:rPr lang="it-IT" dirty="0" err="1" smtClean="0">
                <a:latin typeface="Berlin Sans FB" pitchFamily="34" charset="0"/>
              </a:rPr>
              <a:t>Volto’</a:t>
            </a:r>
            <a:r>
              <a:rPr lang="it-IT" dirty="0" smtClean="0">
                <a:latin typeface="Berlin Sans FB" pitchFamily="34" charset="0"/>
              </a:rPr>
              <a:t>’</a:t>
            </a:r>
            <a:endParaRPr lang="it-IT" dirty="0">
              <a:latin typeface="Berlin Sans FB" pitchFamily="34" charset="0"/>
            </a:endParaRPr>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95536" y="404664"/>
            <a:ext cx="8424936" cy="6192688"/>
          </a:xfrm>
          <a:prstGeom prst="rect">
            <a:avLst/>
          </a:prstGeom>
        </p:spPr>
      </p:pic>
    </p:spTree>
    <p:extLst>
      <p:ext uri="{BB962C8B-B14F-4D97-AF65-F5344CB8AC3E}">
        <p14:creationId xmlns="" xmlns:p14="http://schemas.microsoft.com/office/powerpoint/2010/main" val="239653505"/>
      </p:ext>
    </p:extLst>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76672"/>
            <a:ext cx="8229600" cy="4752528"/>
          </a:xfrm>
        </p:spPr>
        <p:txBody>
          <a:bodyPr>
            <a:normAutofit/>
          </a:bodyPr>
          <a:lstStyle/>
          <a:p>
            <a:r>
              <a:rPr lang="it-IT" dirty="0" smtClean="0"/>
              <a:t>Oggi è un giorno per riflettere su uno dei crimini più atroci dell’umanità avvenuto in tempi abbastanza recenti, ma purtroppo sempre più lontani dalla nostra memoria.</a:t>
            </a:r>
            <a:endParaRPr lang="it-IT" dirty="0"/>
          </a:p>
        </p:txBody>
      </p:sp>
    </p:spTree>
    <p:extLst>
      <p:ext uri="{BB962C8B-B14F-4D97-AF65-F5344CB8AC3E}">
        <p14:creationId xmlns="" xmlns:p14="http://schemas.microsoft.com/office/powerpoint/2010/main" val="1522844700"/>
      </p:ext>
    </p:extLst>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229600" cy="5328592"/>
          </a:xfrm>
        </p:spPr>
        <p:txBody>
          <a:bodyPr>
            <a:normAutofit fontScale="90000"/>
          </a:bodyPr>
          <a:lstStyle/>
          <a:p>
            <a:r>
              <a:rPr lang="it-IT" dirty="0" smtClean="0"/>
              <a:t>«Per mia fortuna-scrive Primo Levi nell’introduzione a ‘Se questo è un uomo’- sono stato deportato </a:t>
            </a:r>
            <a:r>
              <a:rPr lang="it-IT" smtClean="0"/>
              <a:t>ad Auschwitz </a:t>
            </a:r>
            <a:r>
              <a:rPr lang="it-IT" dirty="0" smtClean="0"/>
              <a:t>solo nel 1944,e cioè dopo </a:t>
            </a:r>
            <a:r>
              <a:rPr lang="it-IT" dirty="0"/>
              <a:t>c</a:t>
            </a:r>
            <a:r>
              <a:rPr lang="it-IT" dirty="0" smtClean="0"/>
              <a:t>he il governo tedesco, data la crescente scarsità di manodopera, aveva stabilito di allungare la vita media dei prigionieri da eliminarsi.»</a:t>
            </a:r>
            <a:endParaRPr lang="it-IT" dirty="0"/>
          </a:p>
        </p:txBody>
      </p:sp>
    </p:spTree>
    <p:extLst>
      <p:ext uri="{BB962C8B-B14F-4D97-AF65-F5344CB8AC3E}">
        <p14:creationId xmlns="" xmlns:p14="http://schemas.microsoft.com/office/powerpoint/2010/main" val="2274887451"/>
      </p:ext>
    </p:extLst>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it-IT" dirty="0"/>
          </a:p>
        </p:txBody>
      </p:sp>
      <p:sp>
        <p:nvSpPr>
          <p:cNvPr id="4" name="Sottotitolo 4"/>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it-IT" sz="6600" dirty="0" smtClean="0">
                <a:effectLst>
                  <a:glow rad="139700">
                    <a:schemeClr val="accent5">
                      <a:satMod val="175000"/>
                      <a:alpha val="40000"/>
                    </a:schemeClr>
                  </a:glow>
                </a:effectLst>
                <a:latin typeface="Aharoni" pitchFamily="2" charset="-79"/>
                <a:cs typeface="Aharoni" pitchFamily="2" charset="-79"/>
              </a:rPr>
              <a:t>Se questo è un uomo </a:t>
            </a:r>
          </a:p>
          <a:p>
            <a:pPr marL="0" indent="0">
              <a:buNone/>
            </a:pPr>
            <a:r>
              <a:rPr lang="it-IT" dirty="0" smtClean="0">
                <a:effectLst>
                  <a:glow rad="139700">
                    <a:schemeClr val="accent5">
                      <a:satMod val="175000"/>
                      <a:alpha val="40000"/>
                    </a:schemeClr>
                  </a:glow>
                </a:effectLst>
              </a:rPr>
              <a:t>                                                                                                        </a:t>
            </a:r>
            <a:r>
              <a:rPr lang="it-IT" sz="4600" dirty="0" smtClean="0">
                <a:effectLst>
                  <a:glow rad="139700">
                    <a:schemeClr val="accent5">
                      <a:satMod val="175000"/>
                      <a:alpha val="40000"/>
                    </a:schemeClr>
                  </a:glow>
                </a:effectLst>
              </a:rPr>
              <a:t>Di PRIMO LEVI</a:t>
            </a:r>
          </a:p>
          <a:p>
            <a:endParaRPr lang="it-IT" sz="4600" dirty="0">
              <a:effectLst>
                <a:glow rad="139700">
                  <a:schemeClr val="accent5">
                    <a:satMod val="175000"/>
                    <a:alpha val="40000"/>
                  </a:schemeClr>
                </a:glow>
              </a:effectLst>
              <a:latin typeface="Aharoni" pitchFamily="2" charset="-79"/>
              <a:cs typeface="Aharoni" pitchFamily="2" charset="-79"/>
            </a:endParaRPr>
          </a:p>
        </p:txBody>
      </p:sp>
    </p:spTree>
    <p:extLst>
      <p:ext uri="{BB962C8B-B14F-4D97-AF65-F5344CB8AC3E}">
        <p14:creationId xmlns="" xmlns:p14="http://schemas.microsoft.com/office/powerpoint/2010/main" val="2230433150"/>
      </p:ext>
    </p:extLst>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4932040" cy="6857999"/>
          </a:xfrm>
        </p:spPr>
        <p:txBody>
          <a:bodyPr>
            <a:normAutofit fontScale="90000"/>
          </a:bodyPr>
          <a:lstStyle/>
          <a:p>
            <a:r>
              <a:rPr lang="it-IT" sz="3200" dirty="0" smtClean="0">
                <a:latin typeface="Berlin Sans FB" pitchFamily="34" charset="0"/>
              </a:rPr>
              <a:t> ‘’</a:t>
            </a:r>
            <a:r>
              <a:rPr lang="it-IT" sz="3600" dirty="0" smtClean="0">
                <a:latin typeface="Berlin Sans FB" pitchFamily="34" charset="0"/>
              </a:rPr>
              <a:t>Se questo è un uomo’’ è un’opera memorialistica di Primo Levi scritta tra il dicembre 1945 ed il gennaio 1947.</a:t>
            </a:r>
            <a:br>
              <a:rPr lang="it-IT" sz="3600" dirty="0" smtClean="0">
                <a:latin typeface="Berlin Sans FB" pitchFamily="34" charset="0"/>
              </a:rPr>
            </a:br>
            <a:r>
              <a:rPr lang="it-IT" sz="3600" dirty="0" smtClean="0">
                <a:latin typeface="Berlin Sans FB" pitchFamily="34" charset="0"/>
              </a:rPr>
              <a:t>Rappresenta la coinvolgente,ma meditata testimonianza di quanto vissuto dall’autore nel campo di concentramento di Auschwitz.</a:t>
            </a:r>
            <a:br>
              <a:rPr lang="it-IT" sz="3600" dirty="0" smtClean="0">
                <a:latin typeface="Berlin Sans FB" pitchFamily="34" charset="0"/>
              </a:rPr>
            </a:br>
            <a:r>
              <a:rPr lang="it-IT" sz="3600" dirty="0" smtClean="0">
                <a:latin typeface="Berlin Sans FB" pitchFamily="34" charset="0"/>
              </a:rPr>
              <a:t>Levi sopravvisse,infatti,alla deportazione nel campo di </a:t>
            </a:r>
            <a:r>
              <a:rPr lang="it-IT" sz="3600" dirty="0" err="1" smtClean="0">
                <a:latin typeface="Berlin Sans FB" pitchFamily="34" charset="0"/>
              </a:rPr>
              <a:t>Monowitz</a:t>
            </a:r>
            <a:r>
              <a:rPr lang="it-IT" sz="3600" dirty="0" smtClean="0">
                <a:latin typeface="Berlin Sans FB" pitchFamily="34" charset="0"/>
              </a:rPr>
              <a:t>.</a:t>
            </a:r>
            <a:endParaRPr lang="it-IT" sz="3600" dirty="0">
              <a:latin typeface="Berlin Sans FB" pitchFamily="34" charset="0"/>
            </a:endParaRPr>
          </a:p>
        </p:txBody>
      </p:sp>
      <p:pic>
        <p:nvPicPr>
          <p:cNvPr id="9218" name="Picture 2" descr="http://soloscuola.com/wp-content/uploads/2015/09/Riassunto-Se-questo-%C3%A8-un-uomo.jpg"/>
          <p:cNvPicPr>
            <a:picLocks noChangeAspect="1" noChangeArrowheads="1"/>
          </p:cNvPicPr>
          <p:nvPr/>
        </p:nvPicPr>
        <p:blipFill>
          <a:blip r:embed="rId2" cstate="print"/>
          <a:srcRect/>
          <a:stretch>
            <a:fillRect/>
          </a:stretch>
        </p:blipFill>
        <p:spPr bwMode="auto">
          <a:xfrm>
            <a:off x="5004048" y="0"/>
            <a:ext cx="4139952" cy="6858000"/>
          </a:xfrm>
          <a:prstGeom prst="rect">
            <a:avLst/>
          </a:prstGeom>
          <a:noFill/>
        </p:spPr>
      </p:pic>
    </p:spTree>
    <p:extLst>
      <p:ext uri="{BB962C8B-B14F-4D97-AF65-F5344CB8AC3E}">
        <p14:creationId xmlns="" xmlns:p14="http://schemas.microsoft.com/office/powerpoint/2010/main" val="3549879650"/>
      </p:ext>
    </p:extLst>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383443"/>
            <a:ext cx="9292834" cy="6717965"/>
          </a:xfrm>
        </p:spPr>
        <p:txBody>
          <a:bodyPr>
            <a:normAutofit fontScale="90000"/>
          </a:bodyPr>
          <a:lstStyle/>
          <a:p>
            <a:r>
              <a:rPr lang="it-IT" sz="3100" dirty="0" smtClean="0"/>
              <a:t/>
            </a:r>
            <a:br>
              <a:rPr lang="it-IT" sz="3100" dirty="0" smtClean="0"/>
            </a:br>
            <a:r>
              <a:rPr lang="it-IT" sz="3100" dirty="0" smtClean="0">
                <a:latin typeface="Berlin Sans FB" pitchFamily="34" charset="0"/>
                <a:cs typeface="David" pitchFamily="34" charset="-79"/>
              </a:rPr>
              <a:t>Considerate se questo è un uomo </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che lavora nel fango </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che non conosce pace </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che lotta per mezzo pane </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che muore per un sì o per un no. </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Considerate se questa è una donna, </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senza capelli e senza nome </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senza più forza di ricordare </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vuoti gli occhi e freddo il grembo </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come una rana d’inverno.</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Meditate che questo è stato: </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vi comando queste parole. </a:t>
            </a:r>
            <a:br>
              <a:rPr lang="it-IT" sz="3100" dirty="0" smtClean="0">
                <a:latin typeface="Berlin Sans FB" pitchFamily="34" charset="0"/>
                <a:cs typeface="David" pitchFamily="34" charset="-79"/>
              </a:rPr>
            </a:br>
            <a:r>
              <a:rPr lang="it-IT" sz="3100" dirty="0" err="1" smtClean="0">
                <a:latin typeface="Berlin Sans FB" pitchFamily="34" charset="0"/>
                <a:cs typeface="David" pitchFamily="34" charset="-79"/>
              </a:rPr>
              <a:t>Scolpitele</a:t>
            </a:r>
            <a:r>
              <a:rPr lang="it-IT" sz="3100" dirty="0" smtClean="0">
                <a:latin typeface="Berlin Sans FB" pitchFamily="34" charset="0"/>
                <a:cs typeface="David" pitchFamily="34" charset="-79"/>
              </a:rPr>
              <a:t> nel vostro cuore </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stando in casa andando per via, </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coricandovi alzandovi; </a:t>
            </a:r>
            <a:br>
              <a:rPr lang="it-IT" sz="3100" dirty="0" smtClean="0">
                <a:latin typeface="Berlin Sans FB" pitchFamily="34" charset="0"/>
                <a:cs typeface="David" pitchFamily="34" charset="-79"/>
              </a:rPr>
            </a:br>
            <a:r>
              <a:rPr lang="it-IT" sz="3100" dirty="0" smtClean="0">
                <a:latin typeface="Berlin Sans FB" pitchFamily="34" charset="0"/>
                <a:cs typeface="David" pitchFamily="34" charset="-79"/>
              </a:rPr>
              <a:t>ripetetele ai vostri figli.</a:t>
            </a:r>
            <a:r>
              <a:rPr lang="it-IT" sz="3100" dirty="0" smtClean="0">
                <a:latin typeface="Berlin Sans FB" pitchFamily="34" charset="0"/>
              </a:rPr>
              <a:t/>
            </a:r>
            <a:br>
              <a:rPr lang="it-IT" sz="3100" dirty="0" smtClean="0">
                <a:latin typeface="Berlin Sans FB" pitchFamily="34" charset="0"/>
              </a:rPr>
            </a:br>
            <a:r>
              <a:rPr lang="it-IT" dirty="0" smtClean="0"/>
              <a:t/>
            </a:r>
            <a:br>
              <a:rPr lang="it-IT" dirty="0" smtClean="0"/>
            </a:br>
            <a:endParaRPr lang="it-IT" dirty="0"/>
          </a:p>
        </p:txBody>
      </p:sp>
    </p:spTree>
    <p:extLst>
      <p:ext uri="{BB962C8B-B14F-4D97-AF65-F5344CB8AC3E}">
        <p14:creationId xmlns="" xmlns:p14="http://schemas.microsoft.com/office/powerpoint/2010/main" val="1258554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858000"/>
          </a:xfrm>
        </p:spPr>
        <p:txBody>
          <a:bodyPr>
            <a:normAutofit/>
          </a:bodyPr>
          <a:lstStyle/>
          <a:p>
            <a:r>
              <a:rPr lang="it-IT" sz="3600" dirty="0" smtClean="0">
                <a:latin typeface="Berlin Sans FB" pitchFamily="34" charset="0"/>
              </a:rPr>
              <a:t>Nel libro si incontrano ripetutamente riferimenti  alla </a:t>
            </a:r>
            <a:r>
              <a:rPr lang="it-IT" sz="3600" dirty="0" smtClean="0">
                <a:solidFill>
                  <a:srgbClr val="FF0000"/>
                </a:solidFill>
                <a:latin typeface="Berlin Sans FB" pitchFamily="34" charset="0"/>
              </a:rPr>
              <a:t>DIVINA COMMEDIA</a:t>
            </a:r>
            <a:r>
              <a:rPr lang="it-IT" sz="3600" dirty="0" smtClean="0">
                <a:latin typeface="Berlin Sans FB" pitchFamily="34" charset="0"/>
              </a:rPr>
              <a:t>:questa detenzione è considerata come il viaggio nell’ Oltretomba dell’Inferno,cupo e triste.</a:t>
            </a:r>
            <a:endParaRPr lang="it-IT" sz="3600" dirty="0">
              <a:latin typeface="Berlin Sans FB" pitchFamily="34" charset="0"/>
            </a:endParaRPr>
          </a:p>
        </p:txBody>
      </p:sp>
    </p:spTree>
    <p:extLst>
      <p:ext uri="{BB962C8B-B14F-4D97-AF65-F5344CB8AC3E}">
        <p14:creationId xmlns="" xmlns:p14="http://schemas.microsoft.com/office/powerpoint/2010/main" val="1371718062"/>
      </p:ext>
    </p:extLst>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9144000" cy="6871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66587240"/>
      </p:ext>
    </p:extLst>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4211960" cy="6858000"/>
          </a:xfrm>
        </p:spPr>
        <p:txBody>
          <a:bodyPr>
            <a:normAutofit/>
          </a:bodyPr>
          <a:lstStyle/>
          <a:p>
            <a:r>
              <a:rPr lang="it-IT" sz="3200" dirty="0" smtClean="0">
                <a:latin typeface="Berlin Sans FB" pitchFamily="34" charset="0"/>
                <a:cs typeface="Aharoni" pitchFamily="2" charset="-79"/>
              </a:rPr>
              <a:t>Il viaggio viene visto come il trasporto delle anime verso l’Inferno,guidate da Caronte ,il primo dei mostri infernali che Dante incontra nella sua discesa nell’Inferno,sul fiume Acheronte</a:t>
            </a:r>
            <a:r>
              <a:rPr lang="it-IT" sz="3200" dirty="0" smtClean="0"/>
              <a:t>.</a:t>
            </a:r>
            <a:endParaRPr lang="it-IT" sz="3200" dirty="0"/>
          </a:p>
        </p:txBody>
      </p:sp>
      <p:pic>
        <p:nvPicPr>
          <p:cNvPr id="4" name="Picture 2" descr="http://1.bp.blogspot.com/-3qG0nkX8K28/UKpI66xYAaI/AAAAAAAABRQ/jCRXeNuQ6d8/s1600/_A+-+Caronte+2321.JPG"/>
          <p:cNvPicPr>
            <a:picLocks noChangeAspect="1" noChangeArrowheads="1"/>
          </p:cNvPicPr>
          <p:nvPr/>
        </p:nvPicPr>
        <p:blipFill>
          <a:blip r:embed="rId2" cstate="print"/>
          <a:srcRect/>
          <a:stretch>
            <a:fillRect/>
          </a:stretch>
        </p:blipFill>
        <p:spPr bwMode="auto">
          <a:xfrm>
            <a:off x="4143375" y="0"/>
            <a:ext cx="5000625" cy="6858000"/>
          </a:xfrm>
          <a:prstGeom prst="rect">
            <a:avLst/>
          </a:prstGeom>
          <a:noFill/>
        </p:spPr>
      </p:pic>
    </p:spTree>
    <p:extLst>
      <p:ext uri="{BB962C8B-B14F-4D97-AF65-F5344CB8AC3E}">
        <p14:creationId xmlns="" xmlns:p14="http://schemas.microsoft.com/office/powerpoint/2010/main" val="4166587240"/>
      </p:ext>
    </p:extLst>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1582</TotalTime>
  <Words>273</Words>
  <Application>Microsoft Office PowerPoint</Application>
  <PresentationFormat>Presentazione su schermo (4:3)</PresentationFormat>
  <Paragraphs>16</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Diapositiva 1</vt:lpstr>
      <vt:lpstr>Oggi è un giorno per riflettere su uno dei crimini più atroci dell’umanità avvenuto in tempi abbastanza recenti, ma purtroppo sempre più lontani dalla nostra memoria.</vt:lpstr>
      <vt:lpstr>«Per mia fortuna-scrive Primo Levi nell’introduzione a ‘Se questo è un uomo’- sono stato deportato ad Auschwitz solo nel 1944,e cioè dopo che il governo tedesco, data la crescente scarsità di manodopera, aveva stabilito di allungare la vita media dei prigionieri da eliminarsi.»</vt:lpstr>
      <vt:lpstr>Diapositiva 4</vt:lpstr>
      <vt:lpstr> ‘’Se questo è un uomo’’ è un’opera memorialistica di Primo Levi scritta tra il dicembre 1945 ed il gennaio 1947. Rappresenta la coinvolgente,ma meditata testimonianza di quanto vissuto dall’autore nel campo di concentramento di Auschwitz. Levi sopravvisse,infatti,alla deportazione nel campo di Monowitz.</vt:lpstr>
      <vt:lpstr> Considerate se questo è un uomo  che lavora nel fango  che non conosce pace  che lotta per mezzo pane  che muore per un sì o per un no.  Considerate se questa è una donna,  senza capelli e senza nome  senza più forza di ricordare  vuoti gli occhi e freddo il grembo  come una rana d’inverno. Meditate che questo è stato:  vi comando queste parole.  Scolpitele nel vostro cuore  stando in casa andando per via,  coricandovi alzandovi;  ripetetele ai vostri figli.  </vt:lpstr>
      <vt:lpstr>Nel libro si incontrano ripetutamente riferimenti  alla DIVINA COMMEDIA:questa detenzione è considerata come il viaggio nell’ Oltretomba dell’Inferno,cupo e triste.</vt:lpstr>
      <vt:lpstr>Diapositiva 8</vt:lpstr>
      <vt:lpstr>Il viaggio viene visto come il trasporto delle anime verso l’Inferno,guidate da Caronte ,il primo dei mostri infernali che Dante incontra nella sua discesa nell’Inferno,sul fiume Acheronte.</vt:lpstr>
      <vt:lpstr>Diapositiva 10</vt:lpstr>
      <vt:lpstr>La triste nota scritta sul portone di accesso ‘’Arbeit Macht Frei,il lavoro rende liberi’’,fa riferimento alla porta d’ingresso che accede al mondo dei dannati  ‘’Lasciate ogni speranza voi ch’entrate’’.</vt:lpstr>
      <vt:lpstr>Diapositiva 12</vt:lpstr>
      <vt:lpstr>L’infermeria viene paragonata al Limbo,un mondo escluso dal Bene e dal Male.</vt:lpstr>
      <vt:lpstr>Primo Levi,al momento di sostenere l’esame di chimica per essere trasferito in laboratorio,si imbatte nel dottor Pannwitz,che è paragonato al Minosse della cantica dantesca ,il cui ruolo principale è assegnare le pene ai dannati. </vt:lpstr>
      <vt:lpstr>Nel capitolo ‘’Sul fondo’’,si indica lo stato di brutale sovvertimento dei valori morali all’interno del lager con i celebri versi danteschi: ‘’Qui non ha luogo il Santo Volto’’</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aula n.4</dc:creator>
  <cp:lastModifiedBy>utente</cp:lastModifiedBy>
  <cp:revision>31</cp:revision>
  <dcterms:created xsi:type="dcterms:W3CDTF">2016-01-29T08:43:24Z</dcterms:created>
  <dcterms:modified xsi:type="dcterms:W3CDTF">2018-01-26T08:05:16Z</dcterms:modified>
</cp:coreProperties>
</file>