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57" r:id="rId5"/>
    <p:sldId id="259" r:id="rId6"/>
    <p:sldId id="262" r:id="rId7"/>
    <p:sldId id="263" r:id="rId8"/>
    <p:sldId id="264" r:id="rId9"/>
    <p:sldId id="260" r:id="rId10"/>
    <p:sldId id="267" r:id="rId11"/>
    <p:sldId id="268" r:id="rId12"/>
    <p:sldId id="269" r:id="rId13"/>
    <p:sldId id="266" r:id="rId14"/>
    <p:sldId id="27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2D085335-3837-486F-ABE3-C756847184EF}">
          <p14:sldIdLst>
            <p14:sldId id="256"/>
            <p14:sldId id="258"/>
            <p14:sldId id="261"/>
            <p14:sldId id="257"/>
            <p14:sldId id="259"/>
            <p14:sldId id="262"/>
            <p14:sldId id="263"/>
            <p14:sldId id="264"/>
            <p14:sldId id="260"/>
            <p14:sldId id="267"/>
            <p14:sldId id="268"/>
            <p14:sldId id="269"/>
            <p14:sldId id="266"/>
            <p14:sldId id="271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97A0-A321-4187-A67D-0EBAAB0611CB}" type="datetimeFigureOut">
              <a:rPr lang="it-IT" smtClean="0"/>
              <a:t>26/06/2018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17050A2-E8F5-4C1D-BD1B-390167496A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474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97A0-A321-4187-A67D-0EBAAB0611CB}" type="datetimeFigureOut">
              <a:rPr lang="it-IT" smtClean="0"/>
              <a:t>26/06/2018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7050A2-E8F5-4C1D-BD1B-390167496A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167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97A0-A321-4187-A67D-0EBAAB0611CB}" type="datetimeFigureOut">
              <a:rPr lang="it-IT" smtClean="0"/>
              <a:t>26/06/2018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7050A2-E8F5-4C1D-BD1B-390167496AA5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4584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97A0-A321-4187-A67D-0EBAAB0611CB}" type="datetimeFigureOut">
              <a:rPr lang="it-IT" smtClean="0"/>
              <a:t>26/06/2018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7050A2-E8F5-4C1D-BD1B-390167496A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018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97A0-A321-4187-A67D-0EBAAB0611CB}" type="datetimeFigureOut">
              <a:rPr lang="it-IT" smtClean="0"/>
              <a:t>26/06/2018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7050A2-E8F5-4C1D-BD1B-390167496AA5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7471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97A0-A321-4187-A67D-0EBAAB0611CB}" type="datetimeFigureOut">
              <a:rPr lang="it-IT" smtClean="0"/>
              <a:t>26/06/2018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7050A2-E8F5-4C1D-BD1B-390167496A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6816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97A0-A321-4187-A67D-0EBAAB0611CB}" type="datetimeFigureOut">
              <a:rPr lang="it-IT" smtClean="0"/>
              <a:t>26/06/2018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50A2-E8F5-4C1D-BD1B-390167496A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8933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97A0-A321-4187-A67D-0EBAAB0611CB}" type="datetimeFigureOut">
              <a:rPr lang="it-IT" smtClean="0"/>
              <a:t>26/06/2018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50A2-E8F5-4C1D-BD1B-390167496A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323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97A0-A321-4187-A67D-0EBAAB0611CB}" type="datetimeFigureOut">
              <a:rPr lang="it-IT" smtClean="0"/>
              <a:t>26/06/2018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50A2-E8F5-4C1D-BD1B-390167496A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561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97A0-A321-4187-A67D-0EBAAB0611CB}" type="datetimeFigureOut">
              <a:rPr lang="it-IT" smtClean="0"/>
              <a:t>26/06/2018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7050A2-E8F5-4C1D-BD1B-390167496A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664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97A0-A321-4187-A67D-0EBAAB0611CB}" type="datetimeFigureOut">
              <a:rPr lang="it-IT" smtClean="0"/>
              <a:t>26/06/2018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17050A2-E8F5-4C1D-BD1B-390167496A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254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97A0-A321-4187-A67D-0EBAAB0611CB}" type="datetimeFigureOut">
              <a:rPr lang="it-IT" smtClean="0"/>
              <a:t>26/06/2018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17050A2-E8F5-4C1D-BD1B-390167496A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452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97A0-A321-4187-A67D-0EBAAB0611CB}" type="datetimeFigureOut">
              <a:rPr lang="it-IT" smtClean="0"/>
              <a:t>26/06/2018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50A2-E8F5-4C1D-BD1B-390167496A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584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97A0-A321-4187-A67D-0EBAAB0611CB}" type="datetimeFigureOut">
              <a:rPr lang="it-IT" smtClean="0"/>
              <a:t>26/06/2018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50A2-E8F5-4C1D-BD1B-390167496A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8791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97A0-A321-4187-A67D-0EBAAB0611CB}" type="datetimeFigureOut">
              <a:rPr lang="it-IT" smtClean="0"/>
              <a:t>26/06/2018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50A2-E8F5-4C1D-BD1B-390167496A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24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97A0-A321-4187-A67D-0EBAAB0611CB}" type="datetimeFigureOut">
              <a:rPr lang="it-IT" smtClean="0"/>
              <a:t>26/06/2018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7050A2-E8F5-4C1D-BD1B-390167496A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645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C97A0-A321-4187-A67D-0EBAAB0611CB}" type="datetimeFigureOut">
              <a:rPr lang="it-IT" smtClean="0"/>
              <a:t>26/06/2018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17050A2-E8F5-4C1D-BD1B-390167496A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59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con affidabilità elevata">
            <a:extLst>
              <a:ext uri="{FF2B5EF4-FFF2-40B4-BE49-F238E27FC236}">
                <a16:creationId xmlns:a16="http://schemas.microsoft.com/office/drawing/2014/main" id="{BC5D001E-9670-47FA-8091-DA1C832E2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840" y="265681"/>
            <a:ext cx="1980782" cy="180146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4E3BF99-F1E0-460B-9567-1E27170A8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642" y="4270342"/>
            <a:ext cx="9590970" cy="117835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br>
              <a:rPr lang="it-IT" sz="3200" dirty="0"/>
            </a:br>
            <a:br>
              <a:rPr lang="it-IT" sz="3200" dirty="0"/>
            </a:br>
            <a:r>
              <a:rPr lang="it-IT" sz="3200" b="1" dirty="0"/>
              <a:t>NOS TRAVAUX   APRÈS LA LECTURE DE MATILDA</a:t>
            </a:r>
            <a:br>
              <a:rPr lang="it-IT" sz="3200" dirty="0"/>
            </a:br>
            <a:r>
              <a:rPr lang="it-IT" sz="2000" dirty="0"/>
              <a:t>classi 1A e 3A  IC «Garibaldi»  di Genazzano , plesso San Vito Romano</a:t>
            </a:r>
            <a:r>
              <a:rPr lang="it-IT" sz="3200" dirty="0"/>
              <a:t>  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7E8ADDA-6D6D-4BBB-A463-551575B8F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126" y="265681"/>
            <a:ext cx="2660569" cy="180146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F9DD620-84A0-4239-A086-2531705B8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161" y="2318530"/>
            <a:ext cx="2631440" cy="170365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E1D2E8B-B13B-482D-81E0-968D28BF4B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11" r="5777"/>
          <a:stretch/>
        </p:blipFill>
        <p:spPr>
          <a:xfrm>
            <a:off x="4426672" y="2268011"/>
            <a:ext cx="2965111" cy="180146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FA7C07F-8FE9-4F1B-BE85-3F894C77C3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5989" y="265681"/>
            <a:ext cx="2113282" cy="170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5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CEBD140-63F4-40BD-9DFC-6E73930AB3B2}"/>
              </a:ext>
            </a:extLst>
          </p:cNvPr>
          <p:cNvSpPr/>
          <p:nvPr/>
        </p:nvSpPr>
        <p:spPr>
          <a:xfrm>
            <a:off x="829559" y="320511"/>
            <a:ext cx="10444899" cy="5666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LAVORO COLLABORATIVO (dialogo):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MATILDA ET LA FRANCOPHONIE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(Classe 3a )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M= Matilda         A= Anémone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M.: - Salut, Anémone. Tu sais que le 20 mars on célèbre la journée internationale de la francophonie ?</a:t>
            </a:r>
            <a:endParaRPr lang="it-IT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 : - Non. C’est quoi ?</a:t>
            </a:r>
            <a:endParaRPr lang="it-IT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 :  -C’est une journée dédiée à la langue française : elle fait partie de la semaine de la francophonie,  semaine où on chante, on danse, on mange, on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s’amuse ….tout en français.</a:t>
            </a:r>
            <a:endParaRPr lang="it-IT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 : -Et alors ?</a:t>
            </a:r>
            <a:endParaRPr lang="it-IT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 : -Alors, j’avais pensé que nous aussi nous pourrions organiser quelque chose de semblable dans notre école.</a:t>
            </a:r>
            <a:endParaRPr lang="it-IT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 : -Par exemple ?</a:t>
            </a:r>
            <a:endParaRPr lang="it-IT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 : -Par exemple un goûter « à la française » avec beaucoup de desserts typiquement français : crêpes, mousse au chocolat, crème chantilly, tarte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Tatin  etc. Qu’en dis-tu ? </a:t>
            </a:r>
            <a:endParaRPr lang="it-IT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 : - Je suis super d’accord !!! Et qui nous allons inviter ?</a:t>
            </a:r>
            <a:endParaRPr lang="it-IT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 : -Tous nos copains de classe, en particulier Julien qui sera très heureux de participer et manger, et naturellement Mlle Candy.</a:t>
            </a:r>
            <a:endParaRPr lang="it-IT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 : - Oui mais…Mlle </a:t>
            </a:r>
            <a:r>
              <a:rPr lang="fr-FR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Legourdin</a:t>
            </a: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 nous permettra jamais d’organiser ce goûter .</a:t>
            </a:r>
            <a:endParaRPr lang="it-IT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 : -C’est vrai, mais j’ai un plan : nous inviterons Mlle </a:t>
            </a:r>
            <a:r>
              <a:rPr lang="fr-FR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Legourdin</a:t>
            </a: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comme hôte d’honneur et….</a:t>
            </a:r>
            <a:endParaRPr lang="it-IT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 : - Non ! Pas question ! Je ne veux pas. </a:t>
            </a:r>
            <a:endParaRPr lang="it-IT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 : - Tranquille ! Laisse-moi continuer. Quand elle arrivera à la fête nous lui offrirons une crêpe et une mousse farcies  au « chocolat au poivre et au piment fort ». Elle restera sans haleine et sans mots……et ne pourra pas nous empêcher de nous amuser.</a:t>
            </a: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 : </a:t>
            </a:r>
            <a:r>
              <a:rPr lang="fr-FR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Youppi</a:t>
            </a: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!!!!. J’adore ton plan, Matilda ! Vive la journée de la francophonie! J’ai hâte de savourer  notre revanche contre Mlle </a:t>
            </a:r>
            <a:r>
              <a:rPr lang="fr-FR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Legourdin</a:t>
            </a: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it-IT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187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2B7B0F-28FD-42AF-B93B-B100D6800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582" y="286156"/>
            <a:ext cx="10034031" cy="1197204"/>
          </a:xfrm>
        </p:spPr>
        <p:txBody>
          <a:bodyPr>
            <a:normAutofit/>
          </a:bodyPr>
          <a:lstStyle/>
          <a:p>
            <a:pPr algn="ctr"/>
            <a:r>
              <a:rPr lang="it-IT" sz="3100" b="1" dirty="0">
                <a:latin typeface="Arial" panose="020B0604020202020204" pitchFamily="34" charset="0"/>
                <a:cs typeface="Arial" panose="020B0604020202020204" pitchFamily="34" charset="0"/>
              </a:rPr>
              <a:t>Nos </a:t>
            </a:r>
            <a:r>
              <a:rPr lang="it-IT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acrostiches</a:t>
            </a:r>
            <a:r>
              <a:rPr lang="it-IT" sz="3100" b="1" dirty="0">
                <a:latin typeface="Arial" panose="020B0604020202020204" pitchFamily="34" charset="0"/>
                <a:cs typeface="Arial" panose="020B0604020202020204" pitchFamily="34" charset="0"/>
              </a:rPr>
              <a:t> sur le </a:t>
            </a:r>
            <a:r>
              <a:rPr lang="it-IT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prénom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b="1" dirty="0"/>
              <a:t>MATILDA</a:t>
            </a:r>
            <a:r>
              <a:rPr lang="it-IT" dirty="0"/>
              <a:t> </a:t>
            </a:r>
            <a:r>
              <a:rPr lang="it-IT" sz="2000" dirty="0"/>
              <a:t>(classi 1 e 3)</a:t>
            </a:r>
            <a:r>
              <a:rPr lang="it-IT" dirty="0"/>
              <a:t> </a:t>
            </a:r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6BA3A776-502D-4D69-8D66-EB1498FEA8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249193"/>
              </p:ext>
            </p:extLst>
          </p:nvPr>
        </p:nvGraphicFramePr>
        <p:xfrm>
          <a:off x="876693" y="1483360"/>
          <a:ext cx="10953946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0907">
                  <a:extLst>
                    <a:ext uri="{9D8B030D-6E8A-4147-A177-3AD203B41FA5}">
                      <a16:colId xmlns:a16="http://schemas.microsoft.com/office/drawing/2014/main" val="3036172701"/>
                    </a:ext>
                  </a:extLst>
                </a:gridCol>
                <a:gridCol w="2533053">
                  <a:extLst>
                    <a:ext uri="{9D8B030D-6E8A-4147-A177-3AD203B41FA5}">
                      <a16:colId xmlns:a16="http://schemas.microsoft.com/office/drawing/2014/main" val="2145877051"/>
                    </a:ext>
                  </a:extLst>
                </a:gridCol>
                <a:gridCol w="1256522">
                  <a:extLst>
                    <a:ext uri="{9D8B030D-6E8A-4147-A177-3AD203B41FA5}">
                      <a16:colId xmlns:a16="http://schemas.microsoft.com/office/drawing/2014/main" val="3582398637"/>
                    </a:ext>
                  </a:extLst>
                </a:gridCol>
                <a:gridCol w="4383464">
                  <a:extLst>
                    <a:ext uri="{9D8B030D-6E8A-4147-A177-3AD203B41FA5}">
                      <a16:colId xmlns:a16="http://schemas.microsoft.com/office/drawing/2014/main" val="1602504244"/>
                    </a:ext>
                  </a:extLst>
                </a:gridCol>
              </a:tblGrid>
              <a:tr h="130561">
                <a:tc gridSpan="2"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agie de la lecture : Matilda, </a:t>
                      </a:r>
                    </a:p>
                    <a:p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’ </a:t>
                      </a: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cinq ans</a:t>
                      </a:r>
                    </a:p>
                    <a:p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es curieuse de tout, tu</a:t>
                      </a:r>
                    </a:p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gn</a:t>
                      </a: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ores la tristesse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’ </a:t>
                      </a: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originalité</a:t>
                      </a:r>
                    </a:p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 ton caractère</a:t>
                      </a:r>
                    </a:p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pporte joie et bonheur</a:t>
                      </a:r>
                      <a:endParaRPr lang="it-IT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éthodique et logique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moureuse de la lecture</a:t>
                      </a: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 es </a:t>
                      </a: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ndépendante et dynamique.</a:t>
                      </a: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 méchancetés de Mlle </a:t>
                      </a:r>
                      <a:r>
                        <a:rPr kumimoji="0" lang="fr-F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Legourdin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eviennent pour toi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venture infinie.</a:t>
                      </a: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615821"/>
                  </a:ext>
                </a:extLst>
              </a:tr>
              <a:tr h="274425">
                <a:tc>
                  <a:txBody>
                    <a:bodyPr/>
                    <a:lstStyle/>
                    <a:p>
                      <a:r>
                        <a:rPr lang="fr-F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agnifique fille!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vec 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sagesse et ton </a:t>
                      </a:r>
                    </a:p>
                    <a:p>
                      <a:r>
                        <a:rPr lang="fr-F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ntelligence tu éclaircis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vie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toutes tes 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mies</a:t>
                      </a:r>
                      <a:endParaRPr lang="it-IT" dirty="0"/>
                    </a:p>
                    <a:p>
                      <a:endParaRPr lang="it-IT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otivée, résolue et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udacieuse,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luttes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ntrépide et courageuse contre 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fr-FR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Legourdin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 tes gestes je vois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mour et humanité</a:t>
                      </a:r>
                      <a:endParaRPr lang="it-IT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éditant jour et nuit sur l’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mour et l’amitié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ous les problèmes s’envolent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lluminés par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lecture qui apporte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 nos vies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 frais, originalité </a:t>
                      </a:r>
                      <a:r>
                        <a:rPr lang="fr-FR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évasion.</a:t>
                      </a:r>
                      <a:endParaRPr lang="it-IT" dirty="0"/>
                    </a:p>
                    <a:p>
                      <a:endParaRPr lang="it-IT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006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589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C1F998D-5FD0-4776-943A-B669C0378C51}"/>
              </a:ext>
            </a:extLst>
          </p:cNvPr>
          <p:cNvSpPr/>
          <p:nvPr/>
        </p:nvSpPr>
        <p:spPr>
          <a:xfrm>
            <a:off x="650449" y="515551"/>
            <a:ext cx="11434713" cy="6278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Dopo aver riflettuto sulle caratteristiche dei personaggi di  </a:t>
            </a:r>
            <a:r>
              <a:rPr lang="it-IT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Roald</a:t>
            </a:r>
            <a:r>
              <a:rPr lang="it-IT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Dahl , ci siamo divertiti a inventare, collettivamente, due personaggi opposti, cercando di utilizzare il maggior numero possibile di aggettivi, sostantivi e verbi tipici delle descrizioni. </a:t>
            </a:r>
            <a:r>
              <a:rPr lang="fr-FR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Voilà notre travail.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AMIS DIFFERENTS</a:t>
            </a:r>
            <a:endParaRPr lang="it-IT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 Legrand et Jean Philippe Lepetit sont des copains de bancs. Ils sont collégiens, ils ont douze ans et ils fréquentent la cinquième.</a:t>
            </a:r>
            <a:endParaRPr lang="it-IT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 est petit et costaud, il a les cheveux blonds ondulés et les yeux petits et bleus ; son visage est rond avec des taches de rousseurs. Il est ouvert, bavard, vif, e sympathique ; il est fort et il n’a peur de rien et de personne. Il est toujours de bonne humeur.</a:t>
            </a:r>
            <a:endParaRPr lang="it-IT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Jean Philippe est grand et mince, il a les cheveux courts châtains et un visage ovale et p</a:t>
            </a:r>
            <a:r>
              <a:rPr lang="fr-FR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â</a:t>
            </a:r>
            <a:r>
              <a:rPr lang="fr-F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le. Ses yeux sont noirs, grands  et attentifs ; il porte des lunettes.  Ses mains sont petites et ses pieds grands. Il est timide, réservé et sensible. Il est gentil et poli mais il parle peu et a l’air un peu triste. </a:t>
            </a:r>
            <a:endParaRPr lang="it-IT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  habite en banlieue, dans un quartier bruyant et mouvementé. Son appartement est petit mais confortable.  Il a un frère plus grand  et une sœur plus petite ; son père est plombier et sa mère ouvrière.</a:t>
            </a:r>
            <a:endParaRPr lang="it-IT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Jean Philippe est fils unique. Ses parents sont deux professeurs de lycée. Il habite près du centre-ville, dans une grande et belle maison à deux étages ; son quartier est silencieux, élégant et plein d’espaces verts.</a:t>
            </a:r>
            <a:endParaRPr lang="it-IT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 aime l’école, mais il n’aime pas beaucoup faire les devoirs à la maison : il préfère sortir et jouer avec ses amis. Ses matières préférées sont histoire et éducation physique. </a:t>
            </a:r>
            <a:endParaRPr lang="it-IT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Jean Philippe aussi aime l’école ; il a de bonnes notes en toutes les matières, sauf en éducation physique où il ne réussit pas du tout. Il souffre à cause de ça et de toutes les moqueries de ses copains de classe.  Mais il peut compter sur Marc qui l’ aime beaucoup et le défend toujours contre les harceleurs. </a:t>
            </a:r>
            <a:endParaRPr lang="it-IT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Malgré les différences ILS SONT DE BONS ET VRAIS AMIS !!!!                                                                   (classe 1A S. Vito)</a:t>
            </a:r>
            <a:endParaRPr lang="it-IT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84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7884597-5D18-4CEA-94A5-624146537E93}"/>
              </a:ext>
            </a:extLst>
          </p:cNvPr>
          <p:cNvSpPr/>
          <p:nvPr/>
        </p:nvSpPr>
        <p:spPr>
          <a:xfrm>
            <a:off x="2667785" y="131975"/>
            <a:ext cx="7202079" cy="644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Voilà notre PORTRAIT CHINOIS qui résume  nos impressions donnant une « image » du livre    (classe 1A)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A9C13E9D-64D4-4E50-A2AD-3042589F0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901741"/>
              </p:ext>
            </p:extLst>
          </p:nvPr>
        </p:nvGraphicFramePr>
        <p:xfrm>
          <a:off x="1674828" y="449843"/>
          <a:ext cx="8515547" cy="6276182"/>
        </p:xfrm>
        <a:graphic>
          <a:graphicData uri="http://schemas.openxmlformats.org/drawingml/2006/table">
            <a:tbl>
              <a:tblPr firstRow="1" firstCol="1" bandRow="1"/>
              <a:tblGrid>
                <a:gridCol w="2312710">
                  <a:extLst>
                    <a:ext uri="{9D8B030D-6E8A-4147-A177-3AD203B41FA5}">
                      <a16:colId xmlns:a16="http://schemas.microsoft.com/office/drawing/2014/main" val="2929170540"/>
                    </a:ext>
                  </a:extLst>
                </a:gridCol>
                <a:gridCol w="2328421">
                  <a:extLst>
                    <a:ext uri="{9D8B030D-6E8A-4147-A177-3AD203B41FA5}">
                      <a16:colId xmlns:a16="http://schemas.microsoft.com/office/drawing/2014/main" val="1353932278"/>
                    </a:ext>
                  </a:extLst>
                </a:gridCol>
                <a:gridCol w="3874416">
                  <a:extLst>
                    <a:ext uri="{9D8B030D-6E8A-4147-A177-3AD203B41FA5}">
                      <a16:colId xmlns:a16="http://schemas.microsoft.com/office/drawing/2014/main" val="802982425"/>
                    </a:ext>
                  </a:extLst>
                </a:gridCol>
              </a:tblGrid>
              <a:tr h="248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Pour moi, si ce livre était…..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 serait……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parce que....  /pour….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448336"/>
                  </a:ext>
                </a:extLst>
              </a:tr>
              <a:tr h="248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paysage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une montagne / la mer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pré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 on vit une vie tranquille, au contraire de l’école de Matilda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pour jouer librement sans Mlle Legourdin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819176"/>
                  </a:ext>
                </a:extLst>
              </a:tr>
              <a:tr h="248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Une couleur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noir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roman est un peu triste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à la fin  il y a l’espoir d’une vie meilleure pour Matilda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4097487"/>
                  </a:ext>
                </a:extLst>
              </a:tr>
              <a:tr h="8835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objet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couteau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une épée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ordinateur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une voiture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une calculette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une baguette magique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 blesse comme les mots des parents de Matilda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pour frapper la méchante Mlle Legourdin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 permet de lire librement tout ce qu’on veut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pour éloigner les enfants de cette école-là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Matilda est très bonne en Maths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pour faire dispara</a:t>
                      </a: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î</a:t>
                      </a: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 Mlle Legourdin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2791895"/>
                  </a:ext>
                </a:extLst>
              </a:tr>
              <a:tr h="629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sentiment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haine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tristesse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l’amitié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l’espoir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humilité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parents de Matilda  la détestent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parents de Matilda ne l’aiment pas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Matilda est prête à tout pour aider ses amis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 faut toujours espérer dans le futur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Matilda reste humble et simple malgré ses capacités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6801"/>
                  </a:ext>
                </a:extLst>
              </a:tr>
              <a:tr h="756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animal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lion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une coccinelle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chien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une tortue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chat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 est fort comme Matilda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elle porte bonheur et Matilda a besoin du bonheur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 est fidèle, comme Anémone avec Matilda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elle marche lentement mais rejoint son but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 est doux et tendre comme Mlle Candy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521346"/>
                  </a:ext>
                </a:extLst>
              </a:tr>
              <a:tr h="248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Une ville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Rome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Paris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 y a bien de musées, monuments, culture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c’est la ville de l’amour et Matilda en a besoin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7163871"/>
                  </a:ext>
                </a:extLst>
              </a:tr>
              <a:tr h="375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Une musique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musique classique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trap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rock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elle fait réfléchir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elle est violente comme Mlle </a:t>
                      </a:r>
                      <a:r>
                        <a:rPr lang="fr-FR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Legourdin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elle est entraînante comme les blagues de Matilda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02026"/>
                  </a:ext>
                </a:extLst>
              </a:tr>
              <a:tr h="1010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lieu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bibliothèque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théâtre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cirque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jungle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étouffoir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 chambre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 salle à manger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 y a beaucoup de livres à lire tranquillement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 on peut voir les œuvres des grands auteurs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Matilda est magicienne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Mlle </a:t>
                      </a:r>
                      <a:r>
                        <a:rPr lang="fr-FR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Legourdin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devrait vivre parmi les animaux sauvages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pour y enfermes les parents de Matilda et Mlle </a:t>
                      </a:r>
                      <a:r>
                        <a:rPr lang="fr-FR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legourdin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pour lire mes livres avec Matilda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pour permettre à Matilda de s’asseoir autour d’un table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299151"/>
                  </a:ext>
                </a:extLst>
              </a:tr>
              <a:tr h="248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aliment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une crêpe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repas chaud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elle peut etre sucrée ou salée comme la vie de Matilda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pour le donner à Matilda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2" marR="38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460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801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62D0032-7363-4557-A8FF-450A52B1D4FB}"/>
              </a:ext>
            </a:extLst>
          </p:cNvPr>
          <p:cNvSpPr txBox="1"/>
          <p:nvPr/>
        </p:nvSpPr>
        <p:spPr>
          <a:xfrm>
            <a:off x="1102936" y="1319753"/>
            <a:ext cx="10539167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/>
          </a:p>
          <a:p>
            <a:endParaRPr lang="it-IT" dirty="0"/>
          </a:p>
          <a:p>
            <a:pPr>
              <a:lnSpc>
                <a:spcPct val="150000"/>
              </a:lnSpc>
            </a:pPr>
            <a:r>
              <a:rPr lang="it-IT" dirty="0"/>
              <a:t>Le dernier travail à </a:t>
            </a:r>
            <a:r>
              <a:rPr lang="it-IT" dirty="0" err="1"/>
              <a:t>faire</a:t>
            </a:r>
            <a:r>
              <a:rPr lang="it-IT" dirty="0"/>
              <a:t> sur «Matilda» c’</a:t>
            </a:r>
            <a:r>
              <a:rPr lang="it-IT" dirty="0" err="1"/>
              <a:t>était</a:t>
            </a:r>
            <a:r>
              <a:rPr lang="it-IT" dirty="0"/>
              <a:t>: «</a:t>
            </a:r>
            <a:r>
              <a:rPr lang="it-IT" dirty="0" err="1"/>
              <a:t>Change</a:t>
            </a:r>
            <a:r>
              <a:rPr lang="it-IT" dirty="0"/>
              <a:t> la situation finale du </a:t>
            </a:r>
            <a:r>
              <a:rPr lang="it-IT" dirty="0" err="1"/>
              <a:t>roman</a:t>
            </a:r>
            <a:r>
              <a:rPr lang="it-IT" dirty="0"/>
              <a:t> et </a:t>
            </a:r>
            <a:r>
              <a:rPr lang="it-IT" dirty="0" err="1"/>
              <a:t>réécris</a:t>
            </a:r>
            <a:r>
              <a:rPr lang="it-IT" dirty="0"/>
              <a:t> une fin </a:t>
            </a:r>
            <a:r>
              <a:rPr lang="it-IT" dirty="0" err="1"/>
              <a:t>différente</a:t>
            </a:r>
            <a:r>
              <a:rPr lang="it-IT" dirty="0"/>
              <a:t>». </a:t>
            </a:r>
          </a:p>
          <a:p>
            <a:pPr>
              <a:lnSpc>
                <a:spcPct val="150000"/>
              </a:lnSpc>
            </a:pPr>
            <a:r>
              <a:rPr lang="it-IT" dirty="0" err="1"/>
              <a:t>Chacun</a:t>
            </a:r>
            <a:r>
              <a:rPr lang="it-IT" dirty="0"/>
              <a:t> de nous a </a:t>
            </a:r>
            <a:r>
              <a:rPr lang="it-IT" dirty="0" err="1"/>
              <a:t>choisi</a:t>
            </a:r>
            <a:r>
              <a:rPr lang="it-IT" dirty="0"/>
              <a:t> une fin </a:t>
            </a:r>
            <a:r>
              <a:rPr lang="it-IT" dirty="0" err="1"/>
              <a:t>heureuse</a:t>
            </a:r>
            <a:r>
              <a:rPr lang="it-IT" dirty="0"/>
              <a:t>  pour Matilda. En pratique:</a:t>
            </a:r>
          </a:p>
          <a:p>
            <a:pPr>
              <a:lnSpc>
                <a:spcPct val="150000"/>
              </a:lnSpc>
            </a:pPr>
            <a:r>
              <a:rPr lang="it-IT" b="1" i="1" dirty="0"/>
              <a:t>«… les </a:t>
            </a:r>
            <a:r>
              <a:rPr lang="it-IT" b="1" i="1" dirty="0" err="1"/>
              <a:t>parents</a:t>
            </a:r>
            <a:r>
              <a:rPr lang="it-IT" b="1" i="1" dirty="0"/>
              <a:t> de Matilda </a:t>
            </a:r>
            <a:r>
              <a:rPr lang="it-IT" b="1" i="1" dirty="0" err="1"/>
              <a:t>comprennent</a:t>
            </a:r>
            <a:r>
              <a:rPr lang="it-IT" b="1" i="1" dirty="0"/>
              <a:t> </a:t>
            </a:r>
            <a:r>
              <a:rPr lang="it-IT" b="1" i="1" dirty="0" err="1"/>
              <a:t>qu’ils</a:t>
            </a:r>
            <a:r>
              <a:rPr lang="it-IT" b="1" i="1" dirty="0"/>
              <a:t> </a:t>
            </a:r>
            <a:r>
              <a:rPr lang="it-IT" b="1" i="1" dirty="0" err="1"/>
              <a:t>aiment</a:t>
            </a:r>
            <a:r>
              <a:rPr lang="it-IT" b="1" i="1" dirty="0"/>
              <a:t> </a:t>
            </a:r>
            <a:r>
              <a:rPr lang="it-IT" b="1" i="1" dirty="0" err="1"/>
              <a:t>leur</a:t>
            </a:r>
            <a:r>
              <a:rPr lang="it-IT" b="1" i="1" dirty="0"/>
              <a:t> </a:t>
            </a:r>
            <a:r>
              <a:rPr lang="it-IT" b="1" i="1" dirty="0" err="1"/>
              <a:t>fille</a:t>
            </a:r>
            <a:r>
              <a:rPr lang="it-IT" b="1" i="1" dirty="0"/>
              <a:t>, ils l’</a:t>
            </a:r>
            <a:r>
              <a:rPr lang="it-IT" b="1" i="1" dirty="0" err="1"/>
              <a:t>acceptent</a:t>
            </a:r>
            <a:r>
              <a:rPr lang="it-IT" b="1" i="1" dirty="0"/>
              <a:t> </a:t>
            </a:r>
            <a:r>
              <a:rPr lang="it-IT" b="1" i="1" dirty="0" err="1"/>
              <a:t>telle</a:t>
            </a:r>
            <a:r>
              <a:rPr lang="it-IT" b="1" i="1" dirty="0"/>
              <a:t> </a:t>
            </a:r>
            <a:r>
              <a:rPr lang="it-IT" b="1" i="1" dirty="0" err="1"/>
              <a:t>qu’elle</a:t>
            </a:r>
            <a:r>
              <a:rPr lang="it-IT" b="1" i="1" dirty="0"/>
              <a:t> est et </a:t>
            </a:r>
            <a:r>
              <a:rPr lang="it-IT" b="1" i="1" dirty="0" err="1"/>
              <a:t>tous</a:t>
            </a:r>
            <a:r>
              <a:rPr lang="it-IT" b="1" i="1" dirty="0"/>
              <a:t> ensemble </a:t>
            </a:r>
            <a:r>
              <a:rPr lang="it-IT" b="1" i="1" dirty="0" err="1"/>
              <a:t>partent</a:t>
            </a:r>
            <a:r>
              <a:rPr lang="it-IT" b="1" i="1" dirty="0"/>
              <a:t> à la </a:t>
            </a:r>
            <a:r>
              <a:rPr lang="it-IT" b="1" i="1" dirty="0" err="1"/>
              <a:t>recherche</a:t>
            </a:r>
            <a:r>
              <a:rPr lang="it-IT" b="1" i="1" dirty="0"/>
              <a:t> d’une vie </a:t>
            </a:r>
            <a:r>
              <a:rPr lang="it-IT" b="1" i="1" dirty="0" err="1"/>
              <a:t>meilleure</a:t>
            </a:r>
            <a:r>
              <a:rPr lang="it-IT" b="1" i="1" dirty="0"/>
              <a:t> » .</a:t>
            </a:r>
          </a:p>
          <a:p>
            <a:pPr>
              <a:lnSpc>
                <a:spcPct val="150000"/>
              </a:lnSpc>
            </a:pPr>
            <a:endParaRPr lang="it-IT" dirty="0"/>
          </a:p>
          <a:p>
            <a:pPr>
              <a:lnSpc>
                <a:spcPct val="150000"/>
              </a:lnSpc>
            </a:pPr>
            <a:r>
              <a:rPr lang="it-IT" dirty="0"/>
              <a:t>Cela </a:t>
            </a:r>
            <a:r>
              <a:rPr lang="it-IT" dirty="0" err="1"/>
              <a:t>signifie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pour nous la </a:t>
            </a:r>
            <a:r>
              <a:rPr lang="it-IT" dirty="0" err="1"/>
              <a:t>famille</a:t>
            </a:r>
            <a:r>
              <a:rPr lang="it-IT" dirty="0"/>
              <a:t> est </a:t>
            </a:r>
            <a:r>
              <a:rPr lang="it-IT" dirty="0" err="1"/>
              <a:t>très</a:t>
            </a:r>
            <a:r>
              <a:rPr lang="it-IT" dirty="0"/>
              <a:t> importante et nous </a:t>
            </a:r>
            <a:r>
              <a:rPr lang="it-IT" dirty="0" err="1"/>
              <a:t>avons</a:t>
            </a:r>
            <a:r>
              <a:rPr lang="it-IT" dirty="0"/>
              <a:t> de la </a:t>
            </a:r>
            <a:r>
              <a:rPr lang="it-IT"/>
              <a:t>chance d’ </a:t>
            </a:r>
            <a:r>
              <a:rPr lang="it-IT" dirty="0" err="1"/>
              <a:t>avoir</a:t>
            </a:r>
            <a:r>
              <a:rPr lang="it-IT" dirty="0"/>
              <a:t> des </a:t>
            </a:r>
            <a:r>
              <a:rPr lang="it-IT" dirty="0" err="1"/>
              <a:t>parents</a:t>
            </a:r>
            <a:r>
              <a:rPr lang="it-IT" dirty="0"/>
              <a:t> </a:t>
            </a:r>
            <a:r>
              <a:rPr lang="it-IT" dirty="0" err="1"/>
              <a:t>affectueux</a:t>
            </a:r>
            <a:r>
              <a:rPr lang="it-IT" dirty="0"/>
              <a:t> et </a:t>
            </a:r>
            <a:r>
              <a:rPr lang="it-IT" dirty="0" err="1"/>
              <a:t>compréhensifs</a:t>
            </a:r>
            <a:r>
              <a:rPr lang="it-IT" dirty="0"/>
              <a:t>!                </a:t>
            </a:r>
          </a:p>
          <a:p>
            <a:pPr>
              <a:lnSpc>
                <a:spcPct val="150000"/>
              </a:lnSpc>
            </a:pPr>
            <a:r>
              <a:rPr lang="it-IT" dirty="0"/>
              <a:t>                                                                                                                         (classe 1A)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5808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reenshot&#10;&#10;Descrizione generata con affidabilità elevata">
            <a:extLst>
              <a:ext uri="{FF2B5EF4-FFF2-40B4-BE49-F238E27FC236}">
                <a16:creationId xmlns:a16="http://schemas.microsoft.com/office/drawing/2014/main" id="{8D295E20-D2E3-4FF7-B1B5-830ED98D0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90" y="1404594"/>
            <a:ext cx="5203596" cy="4579645"/>
          </a:xfrm>
          <a:prstGeom prst="rect">
            <a:avLst/>
          </a:prstGeom>
        </p:spPr>
      </p:pic>
      <p:pic>
        <p:nvPicPr>
          <p:cNvPr id="6" name="Immagine 5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BE5A74E6-1FD2-44CD-A484-143CDBA2D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594" y="1404594"/>
            <a:ext cx="5962900" cy="4579645"/>
          </a:xfrm>
          <a:prstGeom prst="rect">
            <a:avLst/>
          </a:prstGeom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DEDF2E6A-49A4-4FD0-91C2-A09D84E8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289" y="377072"/>
            <a:ext cx="9996323" cy="895547"/>
          </a:xfrm>
        </p:spPr>
        <p:txBody>
          <a:bodyPr/>
          <a:lstStyle/>
          <a:p>
            <a:r>
              <a:rPr lang="it-IT" dirty="0"/>
              <a:t>Brochure </a:t>
            </a:r>
            <a:r>
              <a:rPr lang="it-IT" dirty="0" err="1"/>
              <a:t>contre</a:t>
            </a:r>
            <a:r>
              <a:rPr lang="it-IT" dirty="0"/>
              <a:t> le </a:t>
            </a:r>
            <a:r>
              <a:rPr lang="it-IT" dirty="0" err="1"/>
              <a:t>harcèlement</a:t>
            </a:r>
            <a:r>
              <a:rPr lang="it-IT" dirty="0"/>
              <a:t>   </a:t>
            </a:r>
            <a:r>
              <a:rPr lang="it-IT" sz="1800" dirty="0"/>
              <a:t>(classe 3A)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190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8B1C27-9B0B-45E6-A67F-AEF086698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29"/>
            <a:ext cx="10515600" cy="886119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VOILÀ NOS DIALOGUES  LES PLUS BEAUX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(classe 3A)</a:t>
            </a:r>
            <a:b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50B335-D16C-4349-B1E0-A7BC5EEB5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520" y="1181284"/>
            <a:ext cx="10226040" cy="56767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i="1" dirty="0"/>
              <a:t>DIALOGUE 1. </a:t>
            </a:r>
          </a:p>
          <a:p>
            <a:pPr marL="0" indent="0">
              <a:buNone/>
            </a:pPr>
            <a:endParaRPr lang="fr-FR" sz="1050" i="1" dirty="0"/>
          </a:p>
          <a:p>
            <a:r>
              <a:rPr lang="fr-FR" sz="1600" i="1" dirty="0"/>
              <a:t>Matilda est dans sa chambre. Son père l’appelle</a:t>
            </a:r>
            <a:endParaRPr lang="it-IT" sz="1600" dirty="0"/>
          </a:p>
          <a:p>
            <a:r>
              <a:rPr lang="fr-FR" sz="1600" dirty="0"/>
              <a:t>Père: Matilda viens ici!</a:t>
            </a:r>
            <a:endParaRPr lang="it-IT" sz="1600" dirty="0"/>
          </a:p>
          <a:p>
            <a:r>
              <a:rPr lang="fr-FR" sz="1600" dirty="0"/>
              <a:t>Matilda: Non, Je dois lire mon livre. Il est fantastique. Je l’adore et je veux le terminer.</a:t>
            </a:r>
            <a:endParaRPr lang="it-IT" sz="1600" dirty="0"/>
          </a:p>
          <a:p>
            <a:r>
              <a:rPr lang="fr-FR" sz="1600" dirty="0"/>
              <a:t>Père: Non, viens ici ; nous t’attendons pour le dîner et pour regarder le télé</a:t>
            </a:r>
            <a:endParaRPr lang="it-IT" sz="1600" dirty="0"/>
          </a:p>
          <a:p>
            <a:r>
              <a:rPr lang="fr-FR" sz="1600" dirty="0"/>
              <a:t>Matilda: NON, NON , NON.  JE NE VIENS PAS !!!</a:t>
            </a:r>
            <a:endParaRPr lang="it-IT" sz="1600" dirty="0"/>
          </a:p>
          <a:p>
            <a:r>
              <a:rPr lang="fr-FR" sz="1600" dirty="0"/>
              <a:t>Père: Viens ici sur le sofa et arrête  de crier !  Le dîner est prêt </a:t>
            </a:r>
            <a:endParaRPr lang="it-IT" sz="1600" dirty="0"/>
          </a:p>
          <a:p>
            <a:pPr>
              <a:lnSpc>
                <a:spcPct val="120000"/>
              </a:lnSpc>
            </a:pPr>
            <a:r>
              <a:rPr lang="fr-FR" sz="1600" dirty="0"/>
              <a:t>Matilde: Non, je vais prendre mon dîner plus tard, maintenant je veux lire mon livre. En autre je déteste la télé et je n’aime pas manger sur mes genoux, je préférerais m’asseoir à table et parler un peu avec vous mais ça c’est impossible dans cette maison…</a:t>
            </a:r>
          </a:p>
          <a:p>
            <a:pPr marL="0" indent="0">
              <a:buNone/>
            </a:pPr>
            <a:r>
              <a:rPr lang="fr-FR" sz="1600" i="1" dirty="0"/>
              <a:t>Le père est très en colère mais il décide quand même de prendre son dîner avec sa femme et son fils en regardant la télé et ignorant sa fille.</a:t>
            </a:r>
            <a:endParaRPr lang="it-IT" sz="1600" dirty="0"/>
          </a:p>
          <a:p>
            <a:pPr marL="0" indent="0">
              <a:buNone/>
            </a:pPr>
            <a:r>
              <a:rPr lang="fr-FR" sz="1600" i="1" dirty="0"/>
              <a:t> Matilde continue à lire son livre da sa chambre , voyage avec la fantaisie et, grâce à la lecture, ne se sent plus seule.    </a:t>
            </a:r>
          </a:p>
          <a:p>
            <a:pPr marL="0" indent="0">
              <a:buNone/>
            </a:pPr>
            <a:r>
              <a:rPr lang="fr-FR" sz="1600" i="1" dirty="0"/>
              <a:t>                                                                                                                                               (Giorgia P. )</a:t>
            </a:r>
          </a:p>
          <a:p>
            <a:pPr marL="0" indent="0">
              <a:buNone/>
            </a:pPr>
            <a:r>
              <a:rPr lang="fr-FR" sz="1600" i="1" dirty="0"/>
              <a:t>        </a:t>
            </a:r>
            <a:endParaRPr lang="it-IT" sz="1600" dirty="0"/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707581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AADD34-40AD-4F72-BD95-F91B47EF4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7328"/>
            <a:ext cx="10515600" cy="56396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100"/>
              <a:t>DIALOGUE 2</a:t>
            </a:r>
          </a:p>
          <a:p>
            <a:pPr marL="0" indent="0">
              <a:buNone/>
            </a:pPr>
            <a:endParaRPr lang="fr-FR" sz="2100"/>
          </a:p>
          <a:p>
            <a:r>
              <a:rPr lang="fr-FR" sz="1700" i="1"/>
              <a:t>Matilda: </a:t>
            </a:r>
            <a:r>
              <a:rPr lang="fr-FR" sz="1700"/>
              <a:t>Papa, tu me  passes le livre, s’il te plait?</a:t>
            </a:r>
            <a:endParaRPr lang="it-IT" sz="1700"/>
          </a:p>
          <a:p>
            <a:r>
              <a:rPr lang="fr-FR" sz="1700" i="1"/>
              <a:t>Padre: </a:t>
            </a:r>
            <a:r>
              <a:rPr lang="fr-FR" sz="1700"/>
              <a:t>Le livre ? Quel livre ? </a:t>
            </a:r>
            <a:endParaRPr lang="it-IT" sz="1700"/>
          </a:p>
          <a:p>
            <a:r>
              <a:rPr lang="fr-FR" sz="1700" i="1"/>
              <a:t>Matilda: </a:t>
            </a:r>
            <a:r>
              <a:rPr lang="fr-FR" sz="1700"/>
              <a:t>C’est sur la table, derrière toi. Il a une couverture bleue.</a:t>
            </a:r>
            <a:endParaRPr lang="it-IT" sz="1700"/>
          </a:p>
          <a:p>
            <a:r>
              <a:rPr lang="fr-FR" sz="1700" i="1"/>
              <a:t>Padre: </a:t>
            </a:r>
            <a:r>
              <a:rPr lang="fr-FR" sz="1700"/>
              <a:t>Celui avec les pages jaunes? </a:t>
            </a:r>
            <a:endParaRPr lang="it-IT" sz="1700"/>
          </a:p>
          <a:p>
            <a:r>
              <a:rPr lang="fr-FR" sz="1700" i="1"/>
              <a:t>Matilda: </a:t>
            </a:r>
            <a:r>
              <a:rPr lang="fr-FR" sz="1700"/>
              <a:t>Oui! Celui que j’ai acheté avec mon argent de poche.</a:t>
            </a:r>
            <a:endParaRPr lang="it-IT" sz="1700"/>
          </a:p>
          <a:p>
            <a:r>
              <a:rPr lang="fr-FR" sz="1700" i="1"/>
              <a:t>Padre: </a:t>
            </a:r>
            <a:r>
              <a:rPr lang="fr-FR" sz="1700"/>
              <a:t>Bien! Il prendra feu tôt ou tard </a:t>
            </a:r>
            <a:endParaRPr lang="it-IT" sz="1700"/>
          </a:p>
          <a:p>
            <a:r>
              <a:rPr lang="fr-FR" sz="1700"/>
              <a:t>Matilda : Vos cerveaux ont déjà pris feu </a:t>
            </a:r>
            <a:endParaRPr lang="it-IT" sz="1700"/>
          </a:p>
          <a:p>
            <a:r>
              <a:rPr lang="fr-FR" sz="1700" i="1"/>
              <a:t>Madre: </a:t>
            </a:r>
            <a:r>
              <a:rPr lang="fr-FR" sz="1700"/>
              <a:t>Arrête d’être stupide, Matilda! Mais pourquoi tu n’es pas comme ton frère ?</a:t>
            </a:r>
            <a:endParaRPr lang="it-IT" sz="1700"/>
          </a:p>
          <a:p>
            <a:r>
              <a:rPr lang="fr-FR" sz="1700" i="1"/>
              <a:t>Padre: </a:t>
            </a:r>
            <a:r>
              <a:rPr lang="fr-FR" sz="1700"/>
              <a:t>Tu as raison, cette sale gamine est vraiment ridicule avec son amour pour les livres </a:t>
            </a:r>
            <a:endParaRPr lang="it-IT" sz="1700"/>
          </a:p>
          <a:p>
            <a:r>
              <a:rPr lang="fr-FR" sz="1700" i="1"/>
              <a:t>Matilda</a:t>
            </a:r>
            <a:r>
              <a:rPr lang="fr-FR" sz="1700"/>
              <a:t>: Je ne fais rien de mal,  je veux juste lire.</a:t>
            </a:r>
            <a:endParaRPr lang="it-IT" sz="1700"/>
          </a:p>
          <a:p>
            <a:r>
              <a:rPr lang="fr-FR" sz="1700" i="1"/>
              <a:t>Madre: </a:t>
            </a:r>
            <a:r>
              <a:rPr lang="fr-FR" sz="1700"/>
              <a:t>Lire?! Mais va nettoyer ta chambre! </a:t>
            </a:r>
            <a:endParaRPr lang="it-IT" sz="1700"/>
          </a:p>
          <a:p>
            <a:r>
              <a:rPr lang="fr-FR" sz="1700" i="1"/>
              <a:t>Padre: </a:t>
            </a:r>
            <a:r>
              <a:rPr lang="fr-FR" sz="1700"/>
              <a:t>Elle n’arrive même  pas  à faire ça .</a:t>
            </a:r>
            <a:endParaRPr lang="it-IT" sz="1700"/>
          </a:p>
          <a:p>
            <a:r>
              <a:rPr lang="fr-FR" sz="1700" i="1"/>
              <a:t>Madre: </a:t>
            </a:r>
            <a:r>
              <a:rPr lang="fr-FR" sz="1700"/>
              <a:t>Et oui, c’est vrai mon amour  </a:t>
            </a:r>
            <a:endParaRPr lang="it-IT" sz="1700"/>
          </a:p>
          <a:p>
            <a:r>
              <a:rPr lang="fr-FR" sz="1700" i="1"/>
              <a:t>Matilda: </a:t>
            </a:r>
            <a:r>
              <a:rPr lang="fr-FR" sz="1700"/>
              <a:t> Par dépit je vais ranger ma chambre mais… donnez-moi mon livre, s’il vous plaît  </a:t>
            </a:r>
            <a:endParaRPr lang="it-IT" sz="1700"/>
          </a:p>
          <a:p>
            <a:r>
              <a:rPr lang="fr-FR" sz="1700" i="1"/>
              <a:t>Padre: </a:t>
            </a:r>
            <a:r>
              <a:rPr lang="fr-FR" sz="1700"/>
              <a:t>Oui, oui, demain, peut-être.                                                                           </a:t>
            </a:r>
            <a:r>
              <a:rPr lang="fr-FR" sz="1700" i="1"/>
              <a:t>( Aurora M.)</a:t>
            </a:r>
            <a:r>
              <a:rPr lang="fr-FR" sz="1700"/>
              <a:t>                                                                </a:t>
            </a:r>
            <a:endParaRPr lang="it-IT" sz="170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227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96B39B-2AA2-4082-8772-74B114BAE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948163"/>
            <a:ext cx="10226040" cy="4961674"/>
          </a:xfrm>
        </p:spPr>
        <p:txBody>
          <a:bodyPr>
            <a:normAutofit fontScale="85000" lnSpcReduction="10000"/>
          </a:bodyPr>
          <a:lstStyle/>
          <a:p>
            <a:endParaRPr lang="it-IT" dirty="0"/>
          </a:p>
          <a:p>
            <a:pPr marL="0" indent="0">
              <a:buNone/>
            </a:pPr>
            <a:r>
              <a:rPr lang="it-IT" dirty="0"/>
              <a:t>DIALOGUE 3</a:t>
            </a:r>
          </a:p>
          <a:p>
            <a:pPr marL="0" indent="0">
              <a:buNone/>
            </a:pPr>
            <a:endParaRPr lang="it-IT" dirty="0"/>
          </a:p>
          <a:p>
            <a:r>
              <a:rPr lang="fr-FR" sz="1900" dirty="0"/>
              <a:t>Matilda: -Papa, tu peux m’acheter une trilogie de livres ?</a:t>
            </a:r>
            <a:endParaRPr lang="it-IT" sz="1900" dirty="0"/>
          </a:p>
          <a:p>
            <a:r>
              <a:rPr lang="fr-FR" sz="1900" dirty="0"/>
              <a:t>Papa: -Pourquoi?</a:t>
            </a:r>
            <a:endParaRPr lang="it-IT" sz="1900" dirty="0"/>
          </a:p>
          <a:p>
            <a:r>
              <a:rPr lang="fr-FR" sz="1900" dirty="0"/>
              <a:t>Matilda: -Parce que je veux lire, j'adore lire.</a:t>
            </a:r>
            <a:endParaRPr lang="it-IT" sz="1900" dirty="0"/>
          </a:p>
          <a:p>
            <a:r>
              <a:rPr lang="fr-FR" sz="1900" dirty="0"/>
              <a:t>Papa: -Non. Je n'ai jamais acheté un livre et jamais l’achèterai. C'est inutile.</a:t>
            </a:r>
            <a:endParaRPr lang="it-IT" sz="1900" dirty="0"/>
          </a:p>
          <a:p>
            <a:r>
              <a:rPr lang="fr-FR" sz="1900" dirty="0"/>
              <a:t>Matilda: -Mais papa...les livres sont importants.</a:t>
            </a:r>
            <a:endParaRPr lang="it-IT" sz="1900" dirty="0"/>
          </a:p>
          <a:p>
            <a:r>
              <a:rPr lang="fr-FR" sz="1900" dirty="0"/>
              <a:t>Papa: -NON. L’argent c’est important !!! La culture ne sert à rien. On ne gagne pas d’argent en</a:t>
            </a:r>
          </a:p>
          <a:p>
            <a:pPr marL="0" indent="0">
              <a:buNone/>
            </a:pPr>
            <a:r>
              <a:rPr lang="fr-FR" sz="1900" dirty="0"/>
              <a:t>                 lisant !</a:t>
            </a:r>
            <a:endParaRPr lang="it-IT" sz="1900" dirty="0"/>
          </a:p>
          <a:p>
            <a:r>
              <a:rPr lang="fr-FR" sz="1900" dirty="0"/>
              <a:t>Matilda : - C’est vrai, mais avec la lecture le cerveau devient plus créatif</a:t>
            </a:r>
            <a:endParaRPr lang="it-IT" sz="1900" dirty="0"/>
          </a:p>
          <a:p>
            <a:r>
              <a:rPr lang="fr-FR" sz="1900" dirty="0"/>
              <a:t>Papa : - Quelle sottise ! Le temps que tu passes à lire tu devrais le dédier à faire   des choses utiles</a:t>
            </a:r>
          </a:p>
          <a:p>
            <a:pPr marL="0" indent="0">
              <a:buNone/>
            </a:pPr>
            <a:r>
              <a:rPr lang="fr-FR" sz="1900" dirty="0"/>
              <a:t>               pour la vie. Donc : pas de livres, pour toi. C’est tout !</a:t>
            </a:r>
          </a:p>
          <a:p>
            <a:pPr marL="0" indent="0">
              <a:buNone/>
            </a:pPr>
            <a:r>
              <a:rPr lang="fr-FR" dirty="0"/>
              <a:t>                                                                                                                                        </a:t>
            </a:r>
            <a:r>
              <a:rPr lang="fr-FR" sz="1600" dirty="0"/>
              <a:t>(</a:t>
            </a:r>
            <a:r>
              <a:rPr lang="fr-FR" sz="1600" i="1" dirty="0"/>
              <a:t>Davide</a:t>
            </a:r>
            <a:r>
              <a:rPr lang="fr-FR" sz="1600" dirty="0"/>
              <a:t> </a:t>
            </a:r>
            <a:r>
              <a:rPr lang="fr-FR" sz="1600" i="1" dirty="0"/>
              <a:t>Mario P</a:t>
            </a:r>
            <a:r>
              <a:rPr lang="fr-FR" sz="1600" dirty="0"/>
              <a:t>. )</a:t>
            </a:r>
            <a:r>
              <a:rPr lang="fr-FR" dirty="0"/>
              <a:t>                                                                                                                                                            </a:t>
            </a:r>
            <a:endParaRPr lang="it-IT" dirty="0"/>
          </a:p>
          <a:p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59407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F857A0-CB66-4213-A1B8-D000C2CBE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920" y="452487"/>
            <a:ext cx="10215880" cy="5724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dirty="0"/>
              <a:t>DIALOGUE 4</a:t>
            </a:r>
          </a:p>
          <a:p>
            <a:pPr marL="0" indent="0">
              <a:buNone/>
            </a:pPr>
            <a:endParaRPr lang="it-IT" sz="1600" dirty="0"/>
          </a:p>
          <a:p>
            <a:r>
              <a:rPr lang="fr-FR" sz="1600" dirty="0"/>
              <a:t>-Papa peux-tu m’acheter un livre?</a:t>
            </a:r>
          </a:p>
          <a:p>
            <a:r>
              <a:rPr lang="fr-FR" sz="1600" dirty="0"/>
              <a:t>-Un livre? Et  pourquoi?  A quoi ça te sert?</a:t>
            </a:r>
          </a:p>
          <a:p>
            <a:r>
              <a:rPr lang="fr-FR" sz="1600" dirty="0"/>
              <a:t>- Mais pour le lire!</a:t>
            </a:r>
          </a:p>
          <a:p>
            <a:r>
              <a:rPr lang="fr-FR" sz="1600" dirty="0"/>
              <a:t>- Non, non et non ! Va plutôt voir la télé, nous avons une belle télévision 24 pouces et tu viens me demander un livre! Tu es gâté ma fille!</a:t>
            </a:r>
          </a:p>
          <a:p>
            <a:r>
              <a:rPr lang="fr-FR" sz="1600" dirty="0"/>
              <a:t>-Mais papa! Je veux aller á l’école, apprendre de nouvelles choses, connaître de nouveaux copains et suivre les leçons des instituteurs. </a:t>
            </a:r>
          </a:p>
          <a:p>
            <a:r>
              <a:rPr lang="fr-FR" sz="1600" dirty="0"/>
              <a:t>- Que dis- tu idiote! L’école est inutile et les livres aussi!  Moi, Je travaillais à ton âge! Je ne veux pas voir des livres chez moi! D’accord, gamin? Maintenant, va dans ta chambre!</a:t>
            </a:r>
          </a:p>
          <a:p>
            <a:r>
              <a:rPr lang="fr-FR" sz="1600" dirty="0"/>
              <a:t>-Mais papa!</a:t>
            </a:r>
          </a:p>
          <a:p>
            <a:r>
              <a:rPr lang="fr-FR" sz="1600" dirty="0"/>
              <a:t>- Tais-toi,  obéis et ne me dérange pas, car je dois regarder la télé</a:t>
            </a:r>
          </a:p>
          <a:p>
            <a:pPr marL="0" indent="0">
              <a:buNone/>
            </a:pPr>
            <a:r>
              <a:rPr lang="fr-FR" sz="1600" dirty="0"/>
              <a:t>                                                                                                                                         </a:t>
            </a:r>
            <a:r>
              <a:rPr lang="fr-FR" sz="1600" i="1" dirty="0"/>
              <a:t>(AZZURRA R.)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8243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3A5031-6603-40AD-B49B-C7D8C1FF4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0" y="546755"/>
            <a:ext cx="10165080" cy="56302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1700" dirty="0"/>
              <a:t>DIALOGUE 5 </a:t>
            </a:r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r>
              <a:rPr lang="fr-FR" sz="1600" dirty="0"/>
              <a:t> </a:t>
            </a:r>
            <a:r>
              <a:rPr lang="fr-FR" sz="1700" dirty="0"/>
              <a:t>Matilda -Salut maman et papa ! Aujourd’hui à l’école nous avons lu un livre très beau. </a:t>
            </a:r>
          </a:p>
          <a:p>
            <a:pPr marL="0" indent="0">
              <a:buNone/>
            </a:pPr>
            <a:r>
              <a:rPr lang="fr-FR" sz="1700" dirty="0"/>
              <a:t> Père - Mais tu ne t’ennuies pas à lire toujours ? </a:t>
            </a:r>
          </a:p>
          <a:p>
            <a:pPr marL="0" indent="0">
              <a:buNone/>
            </a:pPr>
            <a:r>
              <a:rPr lang="fr-FR" sz="1700" dirty="0"/>
              <a:t>Matilda -Non, papa, j’adore les livres.</a:t>
            </a:r>
          </a:p>
          <a:p>
            <a:pPr marL="0" indent="0">
              <a:buNone/>
            </a:pPr>
            <a:r>
              <a:rPr lang="fr-FR" sz="1700" dirty="0"/>
              <a:t> Mère - Ma fille, tu dois être folle ! Maintenant nous allons dîner ! </a:t>
            </a:r>
          </a:p>
          <a:p>
            <a:pPr marL="0" indent="0">
              <a:buNone/>
            </a:pPr>
            <a:r>
              <a:rPr lang="fr-FR" sz="1700" dirty="0"/>
              <a:t>Matilda - Non, Je préfère aller dans ma chambre et lire mon livre préféré. </a:t>
            </a:r>
          </a:p>
          <a:p>
            <a:pPr marL="0" indent="0">
              <a:buNone/>
            </a:pPr>
            <a:r>
              <a:rPr lang="fr-FR" sz="1700" dirty="0"/>
              <a:t>Mère - Matilda tu ne dois pas lire toujours ! Ce soir tu regarderas la télé avec nous tous ! </a:t>
            </a:r>
          </a:p>
          <a:p>
            <a:pPr marL="0" indent="0">
              <a:buNone/>
            </a:pPr>
            <a:r>
              <a:rPr lang="fr-FR" sz="1700" dirty="0"/>
              <a:t>Matilda – Mais je n’aime pas la télé, je préfère les livres</a:t>
            </a:r>
          </a:p>
          <a:p>
            <a:pPr marL="0" indent="0">
              <a:buNone/>
            </a:pPr>
            <a:r>
              <a:rPr lang="fr-FR" sz="1700" dirty="0"/>
              <a:t>Père - Ça suffit, tu ne dois plus lire. </a:t>
            </a:r>
          </a:p>
          <a:p>
            <a:pPr marL="0" indent="0">
              <a:buNone/>
            </a:pPr>
            <a:r>
              <a:rPr lang="fr-FR" sz="1700" dirty="0"/>
              <a:t>Matilda- Je vais dans ma chambre. Je n’ai pas faim.</a:t>
            </a:r>
          </a:p>
          <a:p>
            <a:pPr marL="0" indent="0">
              <a:buNone/>
            </a:pPr>
            <a:r>
              <a:rPr lang="fr-FR" sz="1700" dirty="0"/>
              <a:t>Père - Maintenant c’est assez !  Si tu continues, Je vais brûler tous tes livres. </a:t>
            </a:r>
          </a:p>
          <a:p>
            <a:pPr marL="0" indent="0">
              <a:buNone/>
            </a:pPr>
            <a:r>
              <a:rPr lang="fr-FR" sz="1700" dirty="0"/>
              <a:t>Matilda- Vous ne comprenez rien ….   Et je vous hais !</a:t>
            </a:r>
          </a:p>
          <a:p>
            <a:pPr marL="0" indent="0">
              <a:buNone/>
            </a:pPr>
            <a:r>
              <a:rPr lang="fr-FR" sz="1700" dirty="0"/>
              <a:t>Mère -  C’est trop !!! Matilda demain je vais parler à ton maître de ton mauvais comportement et je lui dirai que tu</a:t>
            </a:r>
          </a:p>
          <a:p>
            <a:pPr marL="0" indent="0">
              <a:buNone/>
            </a:pPr>
            <a:r>
              <a:rPr lang="fr-FR" sz="1700" dirty="0"/>
              <a:t>             n’iras plus  à l’école. </a:t>
            </a:r>
          </a:p>
          <a:p>
            <a:pPr marL="0" indent="0">
              <a:buNone/>
            </a:pPr>
            <a:r>
              <a:rPr lang="fr-FR" sz="1700" dirty="0"/>
              <a:t>Père – Oui, je suis d’accord avec ta mère, tu vas rester ici, tu ne liras plus de livres et tu feras le ménage pour nous.</a:t>
            </a:r>
          </a:p>
          <a:p>
            <a:pPr marL="0" indent="0">
              <a:buNone/>
            </a:pPr>
            <a:r>
              <a:rPr lang="fr-FR" sz="1700" dirty="0"/>
              <a:t>Matilda. Mais ce n’est pas juste, j’aime aller à l’école et je suis la meilleure de tous.</a:t>
            </a:r>
          </a:p>
          <a:p>
            <a:pPr marL="0" indent="0">
              <a:buNone/>
            </a:pPr>
            <a:r>
              <a:rPr lang="fr-FR" sz="1700" dirty="0"/>
              <a:t>Père – Ça n’importe pas, tu resteras à la maison.                                                                                      (</a:t>
            </a:r>
            <a:r>
              <a:rPr lang="fr-FR" sz="1700" i="1" dirty="0"/>
              <a:t>Daniela C.)</a:t>
            </a:r>
          </a:p>
          <a:p>
            <a:pPr marL="0" indent="0">
              <a:buNone/>
            </a:pPr>
            <a:endParaRPr lang="it-IT" sz="1600" dirty="0"/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964598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8DFF3B-2ED4-4AB0-BB86-989B682E6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960" y="405353"/>
            <a:ext cx="10276840" cy="5771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dirty="0"/>
              <a:t>DIALOGUE 6 </a:t>
            </a:r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r>
              <a:rPr lang="fr-FR" sz="1600" dirty="0"/>
              <a:t>Matilda: Maman, je peux aller à la bibliothèque?</a:t>
            </a:r>
          </a:p>
          <a:p>
            <a:pPr marL="0" indent="0">
              <a:buNone/>
            </a:pPr>
            <a:r>
              <a:rPr lang="fr-FR" sz="1600" dirty="0"/>
              <a:t>Mère: Non, tu ne peux pas!</a:t>
            </a:r>
          </a:p>
          <a:p>
            <a:pPr marL="0" indent="0">
              <a:buNone/>
            </a:pPr>
            <a:r>
              <a:rPr lang="fr-FR" sz="1600" dirty="0"/>
              <a:t>Matilda: Maman, je t'en prie!</a:t>
            </a:r>
          </a:p>
          <a:p>
            <a:pPr marL="0" indent="0">
              <a:buNone/>
            </a:pPr>
            <a:r>
              <a:rPr lang="fr-FR" sz="1600" dirty="0"/>
              <a:t>Mère:  Non ! Regarde la télé, nous en avons une énorme !</a:t>
            </a:r>
          </a:p>
          <a:p>
            <a:pPr marL="0" indent="0">
              <a:buNone/>
            </a:pPr>
            <a:r>
              <a:rPr lang="fr-FR" sz="1600" dirty="0"/>
              <a:t>Matilda: Mais je n'aime pas la télévision </a:t>
            </a:r>
          </a:p>
          <a:p>
            <a:pPr marL="0" indent="0">
              <a:buNone/>
            </a:pPr>
            <a:r>
              <a:rPr lang="fr-FR" sz="1600" dirty="0"/>
              <a:t>Mère: Tu n'aimes rien de  ce que j’aime!  Nous sommes vraiment différentes, ma fille ! Et comme je déteste les livres, je</a:t>
            </a:r>
          </a:p>
          <a:p>
            <a:pPr marL="0" indent="0">
              <a:buNone/>
            </a:pPr>
            <a:r>
              <a:rPr lang="fr-FR" sz="1600" dirty="0"/>
              <a:t>             t’interdis d’aller à la bibliothèque et de lire des livres dans cette maison.  C’est compris ? </a:t>
            </a:r>
          </a:p>
          <a:p>
            <a:pPr marL="0" indent="0">
              <a:buNone/>
            </a:pPr>
            <a:r>
              <a:rPr lang="fr-FR" sz="1600" dirty="0"/>
              <a:t>Matilda : Et qu’est-ce que je vais faire ici ? </a:t>
            </a:r>
          </a:p>
          <a:p>
            <a:pPr marL="0" indent="0">
              <a:buNone/>
            </a:pPr>
            <a:r>
              <a:rPr lang="fr-FR" sz="1600" dirty="0"/>
              <a:t>Mère : N’importe quoi, sauf lire ! </a:t>
            </a:r>
          </a:p>
          <a:p>
            <a:pPr marL="0" indent="0">
              <a:buNone/>
            </a:pPr>
            <a:r>
              <a:rPr lang="fr-FR" sz="1600" dirty="0"/>
              <a:t>Matilda : Eh oui, maman nous sommes vraiment différentes et je suis très fière de ne pas te ressembler.</a:t>
            </a:r>
          </a:p>
          <a:p>
            <a:pPr marL="0" indent="0">
              <a:buNone/>
            </a:pPr>
            <a:r>
              <a:rPr lang="fr-FR" sz="1600" dirty="0"/>
              <a:t>                                                                                                                                              (</a:t>
            </a:r>
            <a:r>
              <a:rPr lang="fr-FR" sz="1600" i="1" dirty="0"/>
              <a:t>Alessio M.)</a:t>
            </a:r>
            <a:endParaRPr lang="fr-FR" sz="1600" dirty="0"/>
          </a:p>
          <a:p>
            <a:pPr marL="0" indent="0">
              <a:buNone/>
            </a:pPr>
            <a:r>
              <a:rPr lang="fr-FR" sz="1600" dirty="0"/>
              <a:t>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945629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D400C2-571F-4300-A435-C7A1E6225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640" y="467360"/>
            <a:ext cx="10297160" cy="5709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dirty="0"/>
              <a:t>DIALOGUE 7    </a:t>
            </a:r>
            <a:r>
              <a:rPr lang="fr-FR" sz="1600" dirty="0"/>
              <a:t>Dialogue entre Mlle </a:t>
            </a:r>
            <a:r>
              <a:rPr lang="fr-FR" sz="1600" dirty="0" err="1"/>
              <a:t>Legourdin</a:t>
            </a:r>
            <a:r>
              <a:rPr lang="fr-FR" sz="1600" dirty="0"/>
              <a:t> et Mlle Candy  petite 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600" dirty="0"/>
              <a:t>-Tantine……? </a:t>
            </a:r>
          </a:p>
          <a:p>
            <a:pPr marL="0" indent="0">
              <a:buNone/>
            </a:pPr>
            <a:r>
              <a:rPr lang="fr-FR" sz="1600" dirty="0"/>
              <a:t>-Ne m’appelle pas “tantine”!!! </a:t>
            </a:r>
          </a:p>
          <a:p>
            <a:pPr marL="0" indent="0">
              <a:buNone/>
            </a:pPr>
            <a:r>
              <a:rPr lang="fr-FR" sz="1600" dirty="0"/>
              <a:t>-Mais pourquoi tu me traites toujours mal?</a:t>
            </a:r>
          </a:p>
          <a:p>
            <a:pPr marL="0" indent="0">
              <a:buNone/>
            </a:pPr>
            <a:r>
              <a:rPr lang="fr-FR" sz="1600" dirty="0"/>
              <a:t>-Parce que je ne te supporte pas, tu es seulement une petite fille   faible, capricieuse et gâtée . Tu ne mérites</a:t>
            </a:r>
          </a:p>
          <a:p>
            <a:pPr marL="0" indent="0">
              <a:buNone/>
            </a:pPr>
            <a:r>
              <a:rPr lang="fr-FR" sz="1600" dirty="0"/>
              <a:t>  pas de vivre dans cette belle maison.</a:t>
            </a:r>
          </a:p>
          <a:p>
            <a:pPr marL="0" indent="0">
              <a:buNone/>
            </a:pPr>
            <a:r>
              <a:rPr lang="fr-FR" sz="1600" dirty="0"/>
              <a:t>-Mais…c’est ma maison, mon père me l’a donnée. </a:t>
            </a:r>
          </a:p>
          <a:p>
            <a:pPr marL="0" indent="0">
              <a:buNone/>
            </a:pPr>
            <a:r>
              <a:rPr lang="fr-FR" sz="1600" dirty="0"/>
              <a:t>-Cela n’ importe pas, désormais elle est à moi, c’est MA maison et c’est déjà assez si je ne te lance pas dehors   (à voix basse: -pour l’instant) .</a:t>
            </a:r>
          </a:p>
          <a:p>
            <a:pPr marL="0" indent="0">
              <a:buNone/>
            </a:pPr>
            <a:r>
              <a:rPr lang="fr-FR" sz="1600" dirty="0"/>
              <a:t>                                                                                                                                        (</a:t>
            </a:r>
            <a:r>
              <a:rPr lang="fr-FR" sz="1600" i="1" dirty="0"/>
              <a:t>Gabriele D.P.)</a:t>
            </a:r>
          </a:p>
          <a:p>
            <a:pPr marL="0" indent="0">
              <a:buNone/>
            </a:pP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136442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0D6BE9-0578-4A84-9202-89B90059E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0" y="377072"/>
            <a:ext cx="9779000" cy="606143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it-IT" sz="2900" dirty="0"/>
              <a:t>DIALOGUE COMIQUE </a:t>
            </a:r>
          </a:p>
          <a:p>
            <a:pPr marL="0" indent="0">
              <a:buNone/>
            </a:pPr>
            <a:r>
              <a:rPr lang="fr-FR" sz="3200" dirty="0"/>
              <a:t>-(les élèves): Bonjour prof!</a:t>
            </a:r>
          </a:p>
          <a:p>
            <a:pPr marL="0" indent="0">
              <a:buNone/>
            </a:pPr>
            <a:r>
              <a:rPr lang="fr-FR" sz="3200" dirty="0"/>
              <a:t>-(prof): Levez vous quand j’arrive en classe et ne m’ appelez pas avec un diminutif! </a:t>
            </a:r>
          </a:p>
          <a:p>
            <a:pPr marL="0" indent="0">
              <a:buNone/>
            </a:pPr>
            <a:r>
              <a:rPr lang="fr-FR" sz="3200" dirty="0"/>
              <a:t>(deux garçons) : Oui professeur</a:t>
            </a:r>
          </a:p>
          <a:p>
            <a:pPr marL="0" indent="0">
              <a:buNone/>
            </a:pPr>
            <a:r>
              <a:rPr lang="fr-FR" sz="3200" dirty="0"/>
              <a:t>-(prof): OUI! OUI! mais vous êtes sérieux? Vous parlez toujours en paires?</a:t>
            </a:r>
          </a:p>
          <a:p>
            <a:pPr marL="0" indent="0">
              <a:buNone/>
            </a:pPr>
            <a:r>
              <a:rPr lang="fr-FR" sz="3200" dirty="0"/>
              <a:t>-(Valerio): Grand père? </a:t>
            </a:r>
          </a:p>
          <a:p>
            <a:pPr marL="0" indent="0">
              <a:buNone/>
            </a:pPr>
            <a:r>
              <a:rPr lang="fr-FR" sz="3200" dirty="0"/>
              <a:t>-(Alessio): Mais tu te laves les oreilles, le matin?  En paires et non  grand père !</a:t>
            </a:r>
          </a:p>
          <a:p>
            <a:pPr marL="0" indent="0">
              <a:buNone/>
            </a:pPr>
            <a:r>
              <a:rPr lang="fr-FR" sz="3200" dirty="0"/>
              <a:t>-(prof): Bonjour les enfants! commençons!</a:t>
            </a:r>
          </a:p>
          <a:p>
            <a:pPr marL="0" indent="0">
              <a:buNone/>
            </a:pPr>
            <a:r>
              <a:rPr lang="fr-FR" sz="3200" dirty="0"/>
              <a:t>- (Valerio): Prof, ma recherche parle du Burundi, en géographie je pourrais parler de l’ Everest; il se trouve en Burundi n’est-ce pas? </a:t>
            </a:r>
          </a:p>
          <a:p>
            <a:pPr marL="0" indent="0">
              <a:buNone/>
            </a:pPr>
            <a:r>
              <a:rPr lang="fr-FR" sz="3200" dirty="0"/>
              <a:t>-(Alessio): Mais il ne se trouvait pas en Asie une fois!? </a:t>
            </a:r>
          </a:p>
          <a:p>
            <a:pPr marL="0" indent="0">
              <a:buNone/>
            </a:pPr>
            <a:r>
              <a:rPr lang="fr-FR" sz="3200" dirty="0"/>
              <a:t>-(Davide): Oui, mais il a déménagé. (ironie)</a:t>
            </a:r>
          </a:p>
          <a:p>
            <a:pPr marL="0" indent="0">
              <a:buNone/>
            </a:pPr>
            <a:r>
              <a:rPr lang="fr-FR" sz="3200" dirty="0"/>
              <a:t>-(prof): C’est vous qui allez déménager maintenant. Valerio, viens au tableau…….. Dis-moi : où se trouve la mer noire?</a:t>
            </a:r>
          </a:p>
          <a:p>
            <a:pPr marL="0" indent="0">
              <a:buNone/>
            </a:pPr>
            <a:r>
              <a:rPr lang="fr-FR" sz="3200" dirty="0"/>
              <a:t>-(Valerio): En Afrique</a:t>
            </a:r>
          </a:p>
          <a:p>
            <a:pPr marL="0" indent="0">
              <a:buNone/>
            </a:pPr>
            <a:r>
              <a:rPr lang="fr-FR" sz="3200" dirty="0"/>
              <a:t>-(prof): bravo!!! (ironie). Et où se trouve la mer morte?</a:t>
            </a:r>
          </a:p>
          <a:p>
            <a:pPr marL="0" indent="0">
              <a:buNone/>
            </a:pPr>
            <a:r>
              <a:rPr lang="fr-FR" sz="3200" dirty="0"/>
              <a:t>-(Valerio): </a:t>
            </a:r>
            <a:r>
              <a:rPr lang="fr-FR" sz="3200" dirty="0" err="1"/>
              <a:t>Boh</a:t>
            </a:r>
            <a:r>
              <a:rPr lang="fr-FR" sz="3200" dirty="0"/>
              <a:t>… en ciel? en paradis? </a:t>
            </a:r>
          </a:p>
          <a:p>
            <a:pPr marL="0" indent="0">
              <a:buNone/>
            </a:pPr>
            <a:r>
              <a:rPr lang="fr-FR" sz="3200" dirty="0"/>
              <a:t>-(prof): Ca suffit!!  4 /10 . À ta place !</a:t>
            </a:r>
          </a:p>
          <a:p>
            <a:pPr marL="0" indent="0">
              <a:buNone/>
            </a:pPr>
            <a:r>
              <a:rPr lang="fr-FR" sz="3200" dirty="0"/>
              <a:t>-(prof): Luigi, c’est ton tour</a:t>
            </a:r>
          </a:p>
          <a:p>
            <a:pPr marL="0" indent="0">
              <a:buNone/>
            </a:pPr>
            <a:r>
              <a:rPr lang="fr-FR" sz="3200" dirty="0"/>
              <a:t>-(Luigi): Je regrette Madame, je n’ai pas étudié</a:t>
            </a:r>
          </a:p>
          <a:p>
            <a:pPr marL="0" indent="0">
              <a:buNone/>
            </a:pPr>
            <a:r>
              <a:rPr lang="fr-FR" sz="3200" dirty="0"/>
              <a:t>-(prof): Ah, oui? Alors pour la prochaine fois: contrôle écrit et pour lundi étudiez de page 106 à page 143. </a:t>
            </a:r>
          </a:p>
          <a:p>
            <a:pPr marL="0" indent="0">
              <a:buNone/>
            </a:pPr>
            <a:r>
              <a:rPr lang="fr-FR" sz="2600" dirty="0"/>
              <a:t>                                                                                                                                                                      </a:t>
            </a:r>
            <a:r>
              <a:rPr lang="fr-FR" sz="2600" i="1" dirty="0"/>
              <a:t>(Aurora, Alessio Marta, Valerio, Luigi, Davide Mario 3A)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8949288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1727</TotalTime>
  <Words>1596</Words>
  <Application>Microsoft Office PowerPoint</Application>
  <PresentationFormat>Widescreen</PresentationFormat>
  <Paragraphs>283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Filo</vt:lpstr>
      <vt:lpstr>  NOS TRAVAUX   APRÈS LA LECTURE DE MATILDA classi 1A e 3A  IC «Garibaldi»  di Genazzano , plesso San Vito Romano   </vt:lpstr>
      <vt:lpstr>VOILÀ NOS DIALOGUES  LES PLUS BEAUX (classe 3A)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Nos acrostiches sur le prénom MATILDA (classi 1 e 3) </vt:lpstr>
      <vt:lpstr>Presentazione standard di PowerPoint</vt:lpstr>
      <vt:lpstr>Presentazione standard di PowerPoint</vt:lpstr>
      <vt:lpstr>Presentazione standard di PowerPoint</vt:lpstr>
      <vt:lpstr>Brochure contre le harcèlement   (classe 3A)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 travaux  après la lecture de  Matilda   </dc:title>
  <dc:creator>L S</dc:creator>
  <cp:lastModifiedBy>L S</cp:lastModifiedBy>
  <cp:revision>60</cp:revision>
  <dcterms:created xsi:type="dcterms:W3CDTF">2018-03-07T19:51:07Z</dcterms:created>
  <dcterms:modified xsi:type="dcterms:W3CDTF">2018-06-26T04:58:47Z</dcterms:modified>
</cp:coreProperties>
</file>