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84" r:id="rId4"/>
    <p:sldId id="269" r:id="rId5"/>
    <p:sldId id="270" r:id="rId6"/>
    <p:sldId id="285" r:id="rId7"/>
    <p:sldId id="286" r:id="rId8"/>
    <p:sldId id="266" r:id="rId9"/>
    <p:sldId id="287" r:id="rId10"/>
    <p:sldId id="267" r:id="rId11"/>
    <p:sldId id="274" r:id="rId12"/>
    <p:sldId id="272" r:id="rId13"/>
    <p:sldId id="293" r:id="rId14"/>
    <p:sldId id="271" r:id="rId15"/>
    <p:sldId id="291" r:id="rId16"/>
    <p:sldId id="261" r:id="rId17"/>
    <p:sldId id="292" r:id="rId18"/>
    <p:sldId id="295" r:id="rId19"/>
    <p:sldId id="294"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p:scale>
          <a:sx n="75" d="100"/>
          <a:sy n="75" d="100"/>
        </p:scale>
        <p:origin x="-1230" y="36"/>
      </p:cViewPr>
      <p:guideLst>
        <p:guide orient="horz" pos="2160"/>
        <p:guide pos="2880"/>
      </p:guideLst>
    </p:cSldViewPr>
  </p:slideViewPr>
  <p:outlineViewPr>
    <p:cViewPr>
      <p:scale>
        <a:sx n="33" d="100"/>
        <a:sy n="33" d="100"/>
      </p:scale>
      <p:origin x="0" y="1944"/>
    </p:cViewPr>
  </p:outlineViewPr>
  <p:notesTextViewPr>
    <p:cViewPr>
      <p:scale>
        <a:sx n="100" d="100"/>
        <a:sy n="100" d="100"/>
      </p:scale>
      <p:origin x="0" y="0"/>
    </p:cViewPr>
  </p:notesTextViewPr>
  <p:sorterViewPr>
    <p:cViewPr>
      <p:scale>
        <a:sx n="80" d="100"/>
        <a:sy n="80" d="100"/>
      </p:scale>
      <p:origin x="0" y="-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B7F61-4C52-4BA5-A3D6-7C324DB5A536}" type="datetimeFigureOut">
              <a:rPr lang="it-IT" smtClean="0"/>
              <a:pPr/>
              <a:t>11/05/2018</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E9D87-3E0E-416A-85E2-23EB68EB080E}" type="slidenum">
              <a:rPr lang="it-IT" smtClean="0"/>
              <a:pPr/>
              <a:t>‹N›</a:t>
            </a:fld>
            <a:endParaRPr lang="it-IT" dirty="0"/>
          </a:p>
        </p:txBody>
      </p:sp>
    </p:spTree>
    <p:extLst>
      <p:ext uri="{BB962C8B-B14F-4D97-AF65-F5344CB8AC3E}">
        <p14:creationId xmlns:p14="http://schemas.microsoft.com/office/powerpoint/2010/main" val="2569823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B7E9D87-3E0E-416A-85E2-23EB68EB080E}" type="slidenum">
              <a:rPr lang="it-IT" smtClean="0"/>
              <a:pPr/>
              <a:t>1</a:t>
            </a:fld>
            <a:endParaRPr lang="it-IT" dirty="0"/>
          </a:p>
        </p:txBody>
      </p:sp>
    </p:spTree>
    <p:extLst>
      <p:ext uri="{BB962C8B-B14F-4D97-AF65-F5344CB8AC3E}">
        <p14:creationId xmlns:p14="http://schemas.microsoft.com/office/powerpoint/2010/main" val="413894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B7E9D87-3E0E-416A-85E2-23EB68EB080E}" type="slidenum">
              <a:rPr lang="it-IT" smtClean="0"/>
              <a:pPr/>
              <a:t>3</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11/05/2018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transition spd="slow" advTm="4265">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11/05/2018</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265">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858000"/>
          </a:xfrm>
        </p:spPr>
        <p:style>
          <a:lnRef idx="2">
            <a:schemeClr val="dk1"/>
          </a:lnRef>
          <a:fillRef idx="1">
            <a:schemeClr val="lt1"/>
          </a:fillRef>
          <a:effectRef idx="0">
            <a:schemeClr val="dk1"/>
          </a:effectRef>
          <a:fontRef idx="minor">
            <a:schemeClr val="dk1"/>
          </a:fontRef>
        </p:style>
        <p:txBody>
          <a:bodyPr>
            <a:normAutofit/>
          </a:bodyPr>
          <a:lstStyle/>
          <a:p>
            <a:r>
              <a:rPr lang="it-IT" sz="1600" b="1" dirty="0" smtClean="0"/>
              <a:t>Dirigente scolastico  Anna De Simone</a:t>
            </a:r>
            <a:br>
              <a:rPr lang="it-IT" sz="1600" b="1" dirty="0" smtClean="0"/>
            </a:br>
            <a:r>
              <a:rPr lang="it-IT" sz="1600" b="1" dirty="0"/>
              <a:t/>
            </a:r>
            <a:br>
              <a:rPr lang="it-IT" sz="1600" b="1" dirty="0"/>
            </a:br>
            <a:r>
              <a:rPr lang="it-IT" sz="1600" b="1" dirty="0" smtClean="0"/>
              <a:t/>
            </a:r>
            <a:br>
              <a:rPr lang="it-IT" sz="1600" b="1" dirty="0" smtClean="0"/>
            </a:br>
            <a:r>
              <a:rPr lang="it-IT" sz="2400" b="1" dirty="0"/>
              <a:t> </a:t>
            </a:r>
            <a:r>
              <a:rPr lang="it-IT" sz="4000" b="1" dirty="0" smtClean="0"/>
              <a:t>Villa Ravaschieri </a:t>
            </a:r>
            <a:br>
              <a:rPr lang="it-IT" sz="4000" b="1" dirty="0" smtClean="0"/>
            </a:br>
            <a:r>
              <a:rPr lang="it-IT" sz="4000" b="1" dirty="0" smtClean="0"/>
              <a:t/>
            </a:r>
            <a:br>
              <a:rPr lang="it-IT" sz="4000" b="1" dirty="0" smtClean="0"/>
            </a:br>
            <a:r>
              <a:rPr lang="it-IT" sz="1800" b="1" dirty="0" smtClean="0"/>
              <a:t>Consiglio  di classe e alunni I B</a:t>
            </a:r>
            <a:br>
              <a:rPr lang="it-IT" sz="1800" b="1" dirty="0" smtClean="0"/>
            </a:br>
            <a:r>
              <a:rPr lang="it-IT" sz="1800" b="1" dirty="0" smtClean="0"/>
              <a:t>A.S 2017/2018</a:t>
            </a:r>
            <a:br>
              <a:rPr lang="it-IT" sz="1800" b="1" dirty="0" smtClean="0"/>
            </a:br>
            <a:r>
              <a:rPr lang="it-IT" sz="1800" b="1" dirty="0" smtClean="0"/>
              <a:t>Coordinamento prof. Angela Rescigno</a:t>
            </a:r>
            <a:r>
              <a:rPr lang="it-IT" sz="4000" b="1" dirty="0" smtClean="0"/>
              <a:t>.</a:t>
            </a:r>
            <a:endParaRPr lang="it-IT" sz="4000" b="1" dirty="0"/>
          </a:p>
        </p:txBody>
      </p:sp>
      <p:pic>
        <p:nvPicPr>
          <p:cNvPr id="4" name="Picture 2" descr="ic rocca"/>
          <p:cNvPicPr>
            <a:picLocks noChangeAspect="1" noChangeArrowheads="1"/>
          </p:cNvPicPr>
          <p:nvPr/>
        </p:nvPicPr>
        <p:blipFill>
          <a:blip r:embed="rId3">
            <a:lum contrast="20000"/>
            <a:extLst>
              <a:ext uri="{28A0092B-C50C-407E-A947-70E740481C1C}">
                <a14:useLocalDpi xmlns:a14="http://schemas.microsoft.com/office/drawing/2010/main" val="0"/>
              </a:ext>
            </a:extLst>
          </a:blip>
          <a:srcRect/>
          <a:stretch>
            <a:fillRect/>
          </a:stretch>
        </p:blipFill>
        <p:spPr bwMode="auto">
          <a:xfrm>
            <a:off x="898097" y="188640"/>
            <a:ext cx="7414484" cy="1427490"/>
          </a:xfrm>
          <a:prstGeom prst="rect">
            <a:avLst/>
          </a:prstGeom>
          <a:noFill/>
          <a:ln>
            <a:noFill/>
          </a:ln>
          <a:effectLst/>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89671468"/>
      </p:ext>
    </p:extLst>
  </p:cSld>
  <p:clrMapOvr>
    <a:masterClrMapping/>
  </p:clrMapOvr>
  <p:transition spd="slow" advTm="4265">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32656"/>
            <a:ext cx="8733656" cy="5832648"/>
          </a:xfrm>
        </p:spPr>
        <p:txBody>
          <a:bodyPr>
            <a:normAutofit/>
          </a:bodyPr>
          <a:lstStyle/>
          <a:p>
            <a:pPr algn="l"/>
            <a:r>
              <a:rPr lang="it-IT" sz="3600" dirty="0" smtClean="0"/>
              <a:t>Per trasformazioni</a:t>
            </a:r>
            <a:r>
              <a:rPr lang="it-IT" sz="3600" b="1" dirty="0" smtClean="0"/>
              <a:t> </a:t>
            </a:r>
            <a:r>
              <a:rPr lang="it-IT" sz="3600" dirty="0" smtClean="0"/>
              <a:t>ottocentesche,oggi la chiesa ha una facciata neogotica.  </a:t>
            </a:r>
            <a:r>
              <a:rPr lang="it-IT" sz="3600" dirty="0"/>
              <a:t>N</a:t>
            </a:r>
            <a:r>
              <a:rPr lang="it-IT" sz="3600" dirty="0" smtClean="0"/>
              <a:t>on ha subito all’interno sostanziali mutazioni,  godibile  in razionalità e chiarezza compositiva,dove lo spazio sacro si anima in mistica scenografia.</a:t>
            </a:r>
            <a:endParaRPr lang="it-IT" sz="3600" dirty="0"/>
          </a:p>
        </p:txBody>
      </p:sp>
    </p:spTree>
    <p:extLst>
      <p:ext uri="{BB962C8B-B14F-4D97-AF65-F5344CB8AC3E}">
        <p14:creationId xmlns:p14="http://schemas.microsoft.com/office/powerpoint/2010/main" val="3021142643"/>
      </p:ext>
    </p:extLst>
  </p:cSld>
  <p:clrMapOvr>
    <a:masterClrMapping/>
  </p:clrMapOvr>
  <p:transition spd="slow" advTm="4265">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99392"/>
            <a:ext cx="8147248" cy="6840760"/>
          </a:xfrm>
        </p:spPr>
        <p:txBody>
          <a:bodyPr>
            <a:normAutofit fontScale="90000"/>
          </a:bodyPr>
          <a:lstStyle/>
          <a:p>
            <a:pPr algn="l"/>
            <a:r>
              <a:rPr lang="it-IT" sz="3200" dirty="0" smtClean="0"/>
              <a:t/>
            </a:r>
            <a:br>
              <a:rPr lang="it-IT" sz="3200" dirty="0" smtClean="0"/>
            </a:br>
            <a:r>
              <a:rPr lang="it-IT" sz="3200" dirty="0" smtClean="0"/>
              <a:t/>
            </a:r>
            <a:br>
              <a:rPr lang="it-IT" sz="3200" dirty="0" smtClean="0"/>
            </a:br>
            <a:r>
              <a:rPr lang="it-IT" sz="3200" dirty="0" smtClean="0"/>
              <a:t/>
            </a:r>
            <a:br>
              <a:rPr lang="it-IT" sz="3200" dirty="0" smtClean="0"/>
            </a:br>
            <a:r>
              <a:rPr lang="it-IT" sz="3200" dirty="0" smtClean="0"/>
              <a:t>La chiesa prima era pubblica, ma poi fu resa privata, di proprietà dei Ravaschieri che fecero costruire un  muro attorno alla villa, ancora oggi intatto, ma… storto. La Madonna che si trova oggi nella chiesa  non è quella che c’era un tempo, poiché  è stata donata alla parrocchia di San Potito .Nella chiesa si trova una piccola finestra,sempre aperta,dove si dice che una bambina malata ascoltasse la messa. </a:t>
            </a:r>
            <a:r>
              <a:rPr lang="it-IT" sz="3200" dirty="0"/>
              <a:t>All’interno ci sono due sarcofagi con le salme del duca di Roccapiemonte , Vincenzo </a:t>
            </a:r>
            <a:r>
              <a:rPr lang="it-IT" sz="3200" dirty="0" err="1"/>
              <a:t>Ravaschieri</a:t>
            </a:r>
            <a:r>
              <a:rPr lang="it-IT" sz="3200" dirty="0"/>
              <a:t>, e di sua </a:t>
            </a:r>
            <a:r>
              <a:rPr lang="it-IT" sz="3200" dirty="0" smtClean="0"/>
              <a:t>moglie Teresa. Teresa </a:t>
            </a:r>
            <a:r>
              <a:rPr lang="it-IT" sz="3200" dirty="0" err="1" smtClean="0"/>
              <a:t>Filangieri</a:t>
            </a:r>
            <a:r>
              <a:rPr lang="it-IT" sz="3200" dirty="0" smtClean="0"/>
              <a:t> nel 1880 fondò l’ospedale </a:t>
            </a:r>
            <a:r>
              <a:rPr lang="it-IT" sz="3200" dirty="0" err="1" smtClean="0"/>
              <a:t>Santobono</a:t>
            </a:r>
            <a:r>
              <a:rPr lang="it-IT" sz="3200" dirty="0"/>
              <a:t> </a:t>
            </a:r>
            <a:r>
              <a:rPr lang="it-IT" sz="3200" dirty="0" smtClean="0"/>
              <a:t>a Napoli,intitolato a sua figlia Lina,morta a soli 12 anni.</a:t>
            </a:r>
            <a:br>
              <a:rPr lang="it-IT" sz="3200" dirty="0" smtClean="0"/>
            </a:br>
            <a:r>
              <a:rPr lang="it-IT" sz="3200" dirty="0" smtClean="0"/>
              <a:t> </a:t>
            </a:r>
            <a:r>
              <a:rPr lang="it-IT" sz="3200" dirty="0"/>
              <a:t/>
            </a:r>
            <a:br>
              <a:rPr lang="it-IT" sz="3200" dirty="0"/>
            </a:br>
            <a:endParaRPr lang="it-IT" sz="3200" dirty="0"/>
          </a:p>
        </p:txBody>
      </p:sp>
    </p:spTree>
    <p:extLst>
      <p:ext uri="{BB962C8B-B14F-4D97-AF65-F5344CB8AC3E}">
        <p14:creationId xmlns:p14="http://schemas.microsoft.com/office/powerpoint/2010/main" val="1388361597"/>
      </p:ext>
    </p:extLst>
  </p:cSld>
  <p:clrMapOvr>
    <a:masterClrMapping/>
  </p:clrMapOvr>
  <p:transition spd="slow" advTm="4265">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18658"/>
          </a:xfrm>
        </p:spPr>
        <p:txBody>
          <a:bodyPr>
            <a:normAutofit/>
          </a:bodyPr>
          <a:lstStyle/>
          <a:p>
            <a:pPr algn="l"/>
            <a:r>
              <a:rPr lang="it-IT" sz="3200" dirty="0" smtClean="0"/>
              <a:t>Due luoghi</a:t>
            </a:r>
            <a:r>
              <a:rPr lang="it-IT" sz="3200" b="1" dirty="0" smtClean="0"/>
              <a:t> </a:t>
            </a:r>
            <a:r>
              <a:rPr lang="it-IT" sz="3200" dirty="0" smtClean="0"/>
              <a:t>della memoria! Un’antica epoca</a:t>
            </a:r>
            <a:r>
              <a:rPr lang="it-IT" sz="3200" b="1" dirty="0" smtClean="0"/>
              <a:t> </a:t>
            </a:r>
            <a:r>
              <a:rPr lang="it-IT" sz="3200" dirty="0" smtClean="0"/>
              <a:t>di lavoro. Emozioni di cultura contadina e potere feudale. Qualcosa di unico e suggestivo. Un’esperienza particolare. Percezioni inconsuete </a:t>
            </a:r>
            <a:r>
              <a:rPr lang="it-IT" sz="3200" dirty="0"/>
              <a:t>c</a:t>
            </a:r>
            <a:r>
              <a:rPr lang="it-IT" sz="3200" dirty="0" smtClean="0"/>
              <a:t>he svelano inesplorate simbiosi emozionali a Villa </a:t>
            </a:r>
            <a:r>
              <a:rPr lang="it-IT" sz="3200" dirty="0" err="1" smtClean="0"/>
              <a:t>Ravaschieri</a:t>
            </a:r>
            <a:r>
              <a:rPr lang="it-IT" sz="3200" dirty="0" smtClean="0"/>
              <a:t>!</a:t>
            </a:r>
            <a:br>
              <a:rPr lang="it-IT" sz="3200" dirty="0" smtClean="0"/>
            </a:br>
            <a:r>
              <a:rPr lang="it-IT" sz="3200" dirty="0" smtClean="0"/>
              <a:t> </a:t>
            </a:r>
            <a:br>
              <a:rPr lang="it-IT" sz="3200" dirty="0" smtClean="0"/>
            </a:br>
            <a:endParaRPr lang="it-IT" sz="3200" dirty="0"/>
          </a:p>
        </p:txBody>
      </p:sp>
    </p:spTree>
    <p:custDataLst>
      <p:tags r:id="rId1"/>
    </p:custDataLst>
    <p:extLst>
      <p:ext uri="{BB962C8B-B14F-4D97-AF65-F5344CB8AC3E}">
        <p14:creationId xmlns:p14="http://schemas.microsoft.com/office/powerpoint/2010/main" val="757542418"/>
      </p:ext>
    </p:extLst>
  </p:cSld>
  <p:clrMapOvr>
    <a:masterClrMapping/>
  </p:clrMapOvr>
  <p:transition spd="slow" advTm="4265">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s://tse4.mm.bing.net/th?id=OIP.eCSJNx9riN1fMq_tR-yXegHaIV&amp;pid=15.1&amp;P=0&amp;w=300&amp;h=300"/>
          <p:cNvPicPr>
            <a:picLocks noChangeAspect="1" noChangeArrowheads="1"/>
          </p:cNvPicPr>
          <p:nvPr/>
        </p:nvPicPr>
        <p:blipFill>
          <a:blip r:embed="rId2"/>
          <a:srcRect/>
          <a:stretch>
            <a:fillRect/>
          </a:stretch>
        </p:blipFill>
        <p:spPr bwMode="auto">
          <a:xfrm>
            <a:off x="1857356" y="357166"/>
            <a:ext cx="5500726" cy="6180591"/>
          </a:xfrm>
          <a:prstGeom prst="rect">
            <a:avLst/>
          </a:prstGeom>
          <a:noFill/>
        </p:spPr>
      </p:pic>
    </p:spTree>
  </p:cSld>
  <p:clrMapOvr>
    <a:masterClrMapping/>
  </p:clrMapOvr>
  <p:transition spd="slow" advTm="4265">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14290"/>
            <a:ext cx="8229600" cy="928694"/>
          </a:xfrm>
        </p:spPr>
        <p:txBody>
          <a:bodyPr/>
          <a:lstStyle/>
          <a:p>
            <a:r>
              <a:rPr lang="it-IT" dirty="0" smtClean="0"/>
              <a:t>Stalla e frantoio</a:t>
            </a:r>
            <a:endParaRPr lang="it-IT" dirty="0"/>
          </a:p>
        </p:txBody>
      </p:sp>
      <p:sp>
        <p:nvSpPr>
          <p:cNvPr id="4" name="Titolo 1"/>
          <p:cNvSpPr txBox="1">
            <a:spLocks/>
          </p:cNvSpPr>
          <p:nvPr/>
        </p:nvSpPr>
        <p:spPr>
          <a:xfrm>
            <a:off x="285720" y="357166"/>
            <a:ext cx="8858280" cy="5832648"/>
          </a:xfrm>
          <a:prstGeom prst="rect">
            <a:avLst/>
          </a:prstGeom>
        </p:spPr>
        <p:txBody>
          <a:bodyPr vert="horz" lIns="91440" tIns="45720" rIns="91440" bIns="45720" rtlCol="0" anchor="ctr">
            <a:normAutofit fontScale="97500"/>
          </a:bodyPr>
          <a:lstStyle/>
          <a:p>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smtClean="0">
              <a:ln>
                <a:noFill/>
              </a:ln>
              <a:solidFill>
                <a:schemeClr val="tx1"/>
              </a:solidFill>
              <a:effectLst/>
              <a:uLnTx/>
              <a:uFillTx/>
              <a:latin typeface="+mj-lt"/>
              <a:ea typeface="+mj-ea"/>
              <a:cs typeface="+mj-cs"/>
            </a:endParaRPr>
          </a:p>
          <a:p>
            <a:endParaRPr lang="it-IT" sz="36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olo 1"/>
          <p:cNvSpPr txBox="1">
            <a:spLocks/>
          </p:cNvSpPr>
          <p:nvPr/>
        </p:nvSpPr>
        <p:spPr>
          <a:xfrm>
            <a:off x="438120" y="509566"/>
            <a:ext cx="8858280" cy="5832648"/>
          </a:xfrm>
          <a:prstGeom prst="rect">
            <a:avLst/>
          </a:prstGeom>
        </p:spPr>
        <p:txBody>
          <a:bodyPr vert="horz" lIns="91440" tIns="45720" rIns="91440" bIns="45720" rtlCol="0" anchor="ctr">
            <a:normAutofit fontScale="97500"/>
          </a:bodyPr>
          <a:lstStyle/>
          <a:p>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smtClean="0">
              <a:ln>
                <a:noFill/>
              </a:ln>
              <a:solidFill>
                <a:schemeClr val="tx1"/>
              </a:solidFill>
              <a:effectLst/>
              <a:uLnTx/>
              <a:uFillTx/>
              <a:latin typeface="+mj-lt"/>
              <a:ea typeface="+mj-ea"/>
              <a:cs typeface="+mj-cs"/>
            </a:endParaRPr>
          </a:p>
          <a:p>
            <a:r>
              <a:rPr lang="it-IT" sz="3600" dirty="0" smtClean="0"/>
              <a:t> </a:t>
            </a:r>
          </a:p>
          <a:p>
            <a:endParaRPr lang="it-IT" sz="36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olo 1"/>
          <p:cNvSpPr txBox="1">
            <a:spLocks/>
          </p:cNvSpPr>
          <p:nvPr/>
        </p:nvSpPr>
        <p:spPr>
          <a:xfrm>
            <a:off x="590520" y="1071546"/>
            <a:ext cx="8339198" cy="5423068"/>
          </a:xfrm>
          <a:prstGeom prst="rect">
            <a:avLst/>
          </a:prstGeom>
        </p:spPr>
        <p:txBody>
          <a:bodyPr vert="horz" lIns="91440" tIns="45720" rIns="91440" bIns="45720" rtlCol="0" anchor="ctr">
            <a:normAutofit fontScale="90000" lnSpcReduction="10000"/>
          </a:bodyPr>
          <a:lstStyle/>
          <a:p>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smtClean="0">
              <a:ln>
                <a:noFill/>
              </a:ln>
              <a:solidFill>
                <a:schemeClr val="tx1"/>
              </a:solidFill>
              <a:effectLst/>
              <a:uLnTx/>
              <a:uFillTx/>
              <a:latin typeface="+mj-lt"/>
              <a:ea typeface="+mj-ea"/>
              <a:cs typeface="+mj-cs"/>
            </a:endParaRPr>
          </a:p>
          <a:p>
            <a:r>
              <a:rPr lang="it-IT" sz="3600" dirty="0" smtClean="0"/>
              <a:t> Il pavimento è tutto in pietra.</a:t>
            </a:r>
            <a:r>
              <a:rPr lang="it-IT" sz="3600" b="1" dirty="0" smtClean="0"/>
              <a:t> </a:t>
            </a:r>
            <a:r>
              <a:rPr lang="it-IT" sz="3600" dirty="0" smtClean="0"/>
              <a:t>Alle pareti ci sono anelli  per legare cavalli e animali, inoltre abbeveratoi</a:t>
            </a:r>
            <a:r>
              <a:rPr lang="it-IT" sz="3600" b="1" dirty="0" smtClean="0"/>
              <a:t> </a:t>
            </a:r>
            <a:r>
              <a:rPr lang="it-IT" sz="3600" dirty="0" smtClean="0"/>
              <a:t>e mangiatoie. C’è fresco! La luce filtra con incanto nella stalla ducale! Si trova </a:t>
            </a:r>
            <a:r>
              <a:rPr lang="it-IT" sz="3600" dirty="0"/>
              <a:t>r</a:t>
            </a:r>
            <a:r>
              <a:rPr lang="it-IT" sz="3600" dirty="0" smtClean="0"/>
              <a:t>istoro </a:t>
            </a:r>
            <a:r>
              <a:rPr lang="it-IT" sz="3600" dirty="0"/>
              <a:t>,</a:t>
            </a:r>
            <a:r>
              <a:rPr lang="it-IT" sz="3600" dirty="0" smtClean="0"/>
              <a:t> riposo</a:t>
            </a:r>
            <a:r>
              <a:rPr lang="it-IT" sz="3600" b="1" dirty="0" smtClean="0"/>
              <a:t> </a:t>
            </a:r>
            <a:r>
              <a:rPr lang="it-IT" sz="3600" dirty="0" smtClean="0"/>
              <a:t>per le bestie, e riparo</a:t>
            </a:r>
            <a:r>
              <a:rPr lang="it-IT" sz="3600" b="1" dirty="0" smtClean="0"/>
              <a:t> </a:t>
            </a:r>
            <a:r>
              <a:rPr lang="it-IT" sz="3600" dirty="0" smtClean="0"/>
              <a:t>per gli uomini che le accudivano con amore.</a:t>
            </a:r>
          </a:p>
          <a:p>
            <a:r>
              <a:rPr lang="it-IT" sz="3600" dirty="0" smtClean="0"/>
              <a:t>Poi c’è la macina</a:t>
            </a:r>
            <a:r>
              <a:rPr lang="it-IT" sz="3600" b="1" dirty="0" smtClean="0"/>
              <a:t> </a:t>
            </a:r>
            <a:r>
              <a:rPr lang="it-IT" sz="3600" dirty="0" smtClean="0"/>
              <a:t>delle olive, dove si trasformavano le olive in olio raffinato in differenti e specifici spazi.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528436735"/>
      </p:ext>
    </p:extLst>
  </p:cSld>
  <p:clrMapOvr>
    <a:masterClrMapping/>
  </p:clrMapOvr>
  <p:transition spd="slow" advTm="4265">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tse3.mm.bing.net/th?id=OIP.NBmtBlFXVqjWX2uwuq-_CAHaEK&amp;pid=15.1&amp;P=0&amp;w=283&amp;h=160"/>
          <p:cNvPicPr>
            <a:picLocks noChangeAspect="1" noChangeArrowheads="1"/>
          </p:cNvPicPr>
          <p:nvPr/>
        </p:nvPicPr>
        <p:blipFill>
          <a:blip r:embed="rId2"/>
          <a:srcRect/>
          <a:stretch>
            <a:fillRect/>
          </a:stretch>
        </p:blipFill>
        <p:spPr bwMode="auto">
          <a:xfrm>
            <a:off x="331350" y="642918"/>
            <a:ext cx="8519093" cy="4786346"/>
          </a:xfrm>
          <a:prstGeom prst="rect">
            <a:avLst/>
          </a:prstGeom>
          <a:noFill/>
        </p:spPr>
      </p:pic>
    </p:spTree>
  </p:cSld>
  <p:clrMapOvr>
    <a:masterClrMapping/>
  </p:clrMapOvr>
  <p:transition spd="slow" advTm="4265">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Il giardino incantato</a:t>
            </a:r>
            <a:endParaRPr lang="it-IT" dirty="0"/>
          </a:p>
        </p:txBody>
      </p:sp>
      <p:sp>
        <p:nvSpPr>
          <p:cNvPr id="4" name="Rettangolo 3"/>
          <p:cNvSpPr/>
          <p:nvPr/>
        </p:nvSpPr>
        <p:spPr>
          <a:xfrm>
            <a:off x="714348" y="1428736"/>
            <a:ext cx="7632848" cy="4154984"/>
          </a:xfrm>
          <a:prstGeom prst="rect">
            <a:avLst/>
          </a:prstGeom>
        </p:spPr>
        <p:txBody>
          <a:bodyPr wrap="square">
            <a:spAutoFit/>
          </a:bodyPr>
          <a:lstStyle/>
          <a:p>
            <a:r>
              <a:rPr lang="it-IT" sz="2200" dirty="0" smtClean="0"/>
              <a:t>Abbraccia </a:t>
            </a:r>
            <a:r>
              <a:rPr lang="it-IT" sz="2200" dirty="0"/>
              <a:t>il Palazzo Ducale in </a:t>
            </a:r>
            <a:r>
              <a:rPr lang="it-IT" sz="2200" dirty="0" smtClean="0"/>
              <a:t>una contemplazione attiva </a:t>
            </a:r>
            <a:r>
              <a:rPr lang="it-IT" sz="2200" dirty="0"/>
              <a:t>di verde e </a:t>
            </a:r>
            <a:r>
              <a:rPr lang="it-IT" sz="2200" dirty="0" smtClean="0"/>
              <a:t>ambiente, sussurrando </a:t>
            </a:r>
            <a:r>
              <a:rPr lang="it-IT" sz="2200" dirty="0"/>
              <a:t>con lieve </a:t>
            </a:r>
            <a:r>
              <a:rPr lang="it-IT" sz="2200" dirty="0" smtClean="0"/>
              <a:t>discrezione bellezza</a:t>
            </a:r>
            <a:r>
              <a:rPr lang="it-IT" sz="2200" b="1" dirty="0" smtClean="0"/>
              <a:t> </a:t>
            </a:r>
            <a:r>
              <a:rPr lang="it-IT" sz="2200" dirty="0" smtClean="0"/>
              <a:t>e natura.   Ci sono pini secolari, </a:t>
            </a:r>
            <a:r>
              <a:rPr lang="it-IT" sz="2200" dirty="0"/>
              <a:t>tassi e </a:t>
            </a:r>
            <a:r>
              <a:rPr lang="it-IT" sz="2200" dirty="0" smtClean="0"/>
              <a:t>lecci ,agrumeti</a:t>
            </a:r>
            <a:r>
              <a:rPr lang="it-IT" sz="2200" b="1" dirty="0" smtClean="0"/>
              <a:t> </a:t>
            </a:r>
            <a:r>
              <a:rPr lang="it-IT" sz="2200" dirty="0"/>
              <a:t>e alberi da </a:t>
            </a:r>
            <a:r>
              <a:rPr lang="it-IT" sz="2200" dirty="0" smtClean="0"/>
              <a:t>frutto , fiori</a:t>
            </a:r>
            <a:r>
              <a:rPr lang="it-IT" sz="2200" b="1" dirty="0" smtClean="0"/>
              <a:t> </a:t>
            </a:r>
            <a:r>
              <a:rPr lang="it-IT" sz="2200" dirty="0" smtClean="0"/>
              <a:t>delicati, essenze</a:t>
            </a:r>
            <a:r>
              <a:rPr lang="it-IT" sz="2200" b="1" dirty="0" smtClean="0"/>
              <a:t> </a:t>
            </a:r>
            <a:r>
              <a:rPr lang="it-IT" sz="2200" dirty="0"/>
              <a:t>mediterranee, </a:t>
            </a:r>
            <a:r>
              <a:rPr lang="it-IT" sz="2200" dirty="0" smtClean="0"/>
              <a:t>profumi</a:t>
            </a:r>
            <a:r>
              <a:rPr lang="it-IT" sz="2200" b="1" dirty="0" smtClean="0"/>
              <a:t> </a:t>
            </a:r>
            <a:r>
              <a:rPr lang="it-IT" sz="2200" dirty="0"/>
              <a:t>inconsueti </a:t>
            </a:r>
            <a:r>
              <a:rPr lang="it-IT" sz="2200" dirty="0" smtClean="0"/>
              <a:t>e meravigliosi.</a:t>
            </a:r>
            <a:endParaRPr lang="it-IT" sz="2200" dirty="0"/>
          </a:p>
          <a:p>
            <a:r>
              <a:rPr lang="it-IT" sz="2200" dirty="0" smtClean="0"/>
              <a:t>Il Giardino incantato </a:t>
            </a:r>
            <a:r>
              <a:rPr lang="it-IT" sz="2200" dirty="0"/>
              <a:t>ha una superficie </a:t>
            </a:r>
            <a:r>
              <a:rPr lang="it-IT" sz="2200" dirty="0" smtClean="0"/>
              <a:t>di venti ettari. Si incontrano percorsi </a:t>
            </a:r>
            <a:r>
              <a:rPr lang="it-IT" sz="2200" dirty="0"/>
              <a:t>emozionali e </a:t>
            </a:r>
            <a:r>
              <a:rPr lang="it-IT" sz="2200" dirty="0" smtClean="0"/>
              <a:t>narranti lungo antichi sentieri </a:t>
            </a:r>
            <a:r>
              <a:rPr lang="it-IT" sz="2200" dirty="0"/>
              <a:t>già esistenti, </a:t>
            </a:r>
            <a:r>
              <a:rPr lang="it-IT" sz="2200" dirty="0" smtClean="0"/>
              <a:t>arricchiti </a:t>
            </a:r>
            <a:r>
              <a:rPr lang="it-IT" sz="2200" dirty="0"/>
              <a:t>nel tempo con </a:t>
            </a:r>
            <a:r>
              <a:rPr lang="it-IT" sz="2200" dirty="0" smtClean="0"/>
              <a:t>nuove rarità botaniche: ninfee che danzano nell’acqua.</a:t>
            </a:r>
            <a:endParaRPr lang="it-IT" sz="2200" dirty="0"/>
          </a:p>
          <a:p>
            <a:r>
              <a:rPr lang="it-IT" sz="2200" dirty="0" smtClean="0"/>
              <a:t> </a:t>
            </a:r>
            <a:r>
              <a:rPr lang="it-IT" sz="2200" dirty="0"/>
              <a:t>Una </a:t>
            </a:r>
            <a:r>
              <a:rPr lang="it-IT" sz="2200" dirty="0" smtClean="0"/>
              <a:t>passeggiata particolare per sensazioni</a:t>
            </a:r>
            <a:r>
              <a:rPr lang="it-IT" sz="2200" b="1" dirty="0" smtClean="0"/>
              <a:t> </a:t>
            </a:r>
            <a:r>
              <a:rPr lang="it-IT" sz="2200" dirty="0" smtClean="0"/>
              <a:t>inconsuete… </a:t>
            </a:r>
            <a:r>
              <a:rPr lang="it-IT" sz="2200" dirty="0"/>
              <a:t>I</a:t>
            </a:r>
            <a:r>
              <a:rPr lang="it-IT" sz="2200" dirty="0" smtClean="0"/>
              <a:t>mmersi </a:t>
            </a:r>
            <a:r>
              <a:rPr lang="it-IT" sz="2200" dirty="0"/>
              <a:t>in un </a:t>
            </a:r>
            <a:r>
              <a:rPr lang="it-IT" sz="2200" dirty="0" smtClean="0"/>
              <a:t>magnifico parco  </a:t>
            </a:r>
            <a:r>
              <a:rPr lang="it-IT" sz="2200" dirty="0"/>
              <a:t>svettano, </a:t>
            </a:r>
            <a:r>
              <a:rPr lang="it-IT" sz="2200" dirty="0" smtClean="0"/>
              <a:t>imponenti </a:t>
            </a:r>
            <a:r>
              <a:rPr lang="it-IT" sz="2200" dirty="0"/>
              <a:t>e </a:t>
            </a:r>
            <a:r>
              <a:rPr lang="it-IT" sz="2200" dirty="0" smtClean="0"/>
              <a:t>maestosi: </a:t>
            </a:r>
            <a:r>
              <a:rPr lang="it-IT" sz="2200" dirty="0"/>
              <a:t>il </a:t>
            </a:r>
            <a:r>
              <a:rPr lang="it-IT" sz="2200" dirty="0" smtClean="0"/>
              <a:t>pino marittimo più grande d’ Italia, </a:t>
            </a:r>
            <a:r>
              <a:rPr lang="it-IT" sz="2200" dirty="0"/>
              <a:t>e il </a:t>
            </a:r>
            <a:r>
              <a:rPr lang="it-IT" sz="2200" dirty="0" smtClean="0"/>
              <a:t>pino delle Canarie </a:t>
            </a:r>
            <a:r>
              <a:rPr lang="it-IT" sz="2200" dirty="0"/>
              <a:t>classificato nel </a:t>
            </a:r>
            <a:r>
              <a:rPr lang="it-IT" sz="2200" dirty="0" smtClean="0"/>
              <a:t>2014 </a:t>
            </a:r>
            <a:r>
              <a:rPr lang="it-IT" sz="2200" dirty="0"/>
              <a:t>come </a:t>
            </a:r>
            <a:r>
              <a:rPr lang="it-IT" sz="2200" dirty="0" smtClean="0"/>
              <a:t>albero</a:t>
            </a:r>
            <a:r>
              <a:rPr lang="it-IT" sz="2200" b="1" dirty="0" smtClean="0"/>
              <a:t> </a:t>
            </a:r>
            <a:r>
              <a:rPr lang="it-IT" sz="2200" dirty="0" smtClean="0"/>
              <a:t>più bello d’Italia.</a:t>
            </a:r>
            <a:endParaRPr lang="it-IT" sz="2200" dirty="0"/>
          </a:p>
        </p:txBody>
      </p:sp>
    </p:spTree>
    <p:custDataLst>
      <p:tags r:id="rId1"/>
    </p:custDataLst>
    <p:extLst>
      <p:ext uri="{BB962C8B-B14F-4D97-AF65-F5344CB8AC3E}">
        <p14:creationId xmlns:p14="http://schemas.microsoft.com/office/powerpoint/2010/main" val="1820372822"/>
      </p:ext>
    </p:extLst>
  </p:cSld>
  <p:clrMapOvr>
    <a:masterClrMapping/>
  </p:clrMapOvr>
  <p:transition spd="slow" advTm="4265">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tse3.mm.bing.net/th?id=OIP.caVDz_iUprciaXPtoSKiSgHaFj&amp;pid=15.1&amp;P=0&amp;w=200&amp;h=150"/>
          <p:cNvPicPr>
            <a:picLocks noChangeAspect="1" noChangeArrowheads="1"/>
          </p:cNvPicPr>
          <p:nvPr/>
        </p:nvPicPr>
        <p:blipFill>
          <a:blip r:embed="rId2"/>
          <a:srcRect/>
          <a:stretch>
            <a:fillRect/>
          </a:stretch>
        </p:blipFill>
        <p:spPr bwMode="auto">
          <a:xfrm>
            <a:off x="1500166" y="857232"/>
            <a:ext cx="5905541" cy="4429156"/>
          </a:xfrm>
          <a:prstGeom prst="rect">
            <a:avLst/>
          </a:prstGeom>
          <a:noFill/>
        </p:spPr>
      </p:pic>
    </p:spTree>
  </p:cSld>
  <p:clrMapOvr>
    <a:masterClrMapping/>
  </p:clrMapOvr>
  <p:transition spd="slow" advTm="4265">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882996"/>
          </a:xfrm>
        </p:spPr>
        <p:txBody>
          <a:bodyPr>
            <a:normAutofit/>
          </a:bodyPr>
          <a:lstStyle/>
          <a:p>
            <a:r>
              <a:rPr lang="it-IT" dirty="0" smtClean="0"/>
              <a:t>  Villa </a:t>
            </a:r>
            <a:r>
              <a:rPr lang="it-IT" dirty="0" err="1" smtClean="0"/>
              <a:t>Ravaschieri</a:t>
            </a:r>
            <a:r>
              <a:rPr lang="it-IT" dirty="0" smtClean="0"/>
              <a:t> ha una  dimensione esistenziale silenziosa che lascia parlare la storia del luogo con poesia intensa.</a:t>
            </a:r>
            <a:endParaRPr lang="it-IT" dirty="0"/>
          </a:p>
        </p:txBody>
      </p:sp>
    </p:spTree>
    <p:extLst>
      <p:ext uri="{BB962C8B-B14F-4D97-AF65-F5344CB8AC3E}">
        <p14:creationId xmlns:p14="http://schemas.microsoft.com/office/powerpoint/2010/main" val="541556022"/>
      </p:ext>
    </p:extLst>
  </p:cSld>
  <p:clrMapOvr>
    <a:masterClrMapping/>
  </p:clrMapOvr>
  <p:transition spd="slow" advTm="4265">
    <p:wipe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s://tse1.mm.bing.net/th?id=OIP.OzLmOlV8FuwC7hwGcJFKdAHaE8&amp;pid=15.1&amp;P=0&amp;w=280&amp;h=187"/>
          <p:cNvPicPr>
            <a:picLocks noChangeAspect="1" noChangeArrowheads="1"/>
          </p:cNvPicPr>
          <p:nvPr/>
        </p:nvPicPr>
        <p:blipFill>
          <a:blip r:embed="rId2"/>
          <a:srcRect/>
          <a:stretch>
            <a:fillRect/>
          </a:stretch>
        </p:blipFill>
        <p:spPr bwMode="auto">
          <a:xfrm>
            <a:off x="782841" y="500042"/>
            <a:ext cx="7594581" cy="5072098"/>
          </a:xfrm>
          <a:prstGeom prst="rect">
            <a:avLst/>
          </a:prstGeom>
          <a:noFill/>
        </p:spPr>
      </p:pic>
    </p:spTree>
  </p:cSld>
  <p:clrMapOvr>
    <a:masterClrMapping/>
  </p:clrMapOvr>
  <p:transition spd="slow" advTm="4265">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643063"/>
            <a:ext cx="7143750"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1136355"/>
      </p:ext>
    </p:extLst>
  </p:cSld>
  <p:clrMapOvr>
    <a:masterClrMapping/>
  </p:clrMapOvr>
  <p:transition spd="slow" advTm="4265">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143000"/>
          </a:xfrm>
        </p:spPr>
        <p:txBody>
          <a:bodyPr/>
          <a:lstStyle/>
          <a:p>
            <a:r>
              <a:rPr lang="it-IT" dirty="0" smtClean="0"/>
              <a:t>Ravaschieri house </a:t>
            </a:r>
            <a:endParaRPr lang="it-IT" dirty="0"/>
          </a:p>
        </p:txBody>
      </p:sp>
      <p:sp>
        <p:nvSpPr>
          <p:cNvPr id="3" name="Segnaposto contenuto 2"/>
          <p:cNvSpPr>
            <a:spLocks noGrp="1"/>
          </p:cNvSpPr>
          <p:nvPr>
            <p:ph idx="1"/>
          </p:nvPr>
        </p:nvSpPr>
        <p:spPr>
          <a:xfrm>
            <a:off x="0" y="1124744"/>
            <a:ext cx="9144000" cy="5733256"/>
          </a:xfrm>
        </p:spPr>
        <p:txBody>
          <a:bodyPr>
            <a:normAutofit/>
          </a:bodyPr>
          <a:lstStyle/>
          <a:p>
            <a:pPr marL="0" indent="0">
              <a:buNone/>
            </a:pPr>
            <a:r>
              <a:rPr lang="it-IT" sz="3600" dirty="0" smtClean="0"/>
              <a:t>Ravaschieri  house is a huge noble residence. It’s in Roccapiemonte. It’s big enough. Upstair there are some large rooms, a large living room and a dining room. Downstairs there is a big garden, a church, a crusher</a:t>
            </a:r>
            <a:r>
              <a:rPr lang="it-IT" sz="3600" dirty="0"/>
              <a:t>, a big </a:t>
            </a:r>
            <a:r>
              <a:rPr lang="it-IT" sz="3600" dirty="0" smtClean="0"/>
              <a:t>courtyard and a stable for the horses. It isn’t open to the pubblic, it’s a private home. In the garden there is a big pine, it’s the most beautiful of the Italy. </a:t>
            </a:r>
          </a:p>
        </p:txBody>
      </p:sp>
    </p:spTree>
    <p:extLst>
      <p:ext uri="{BB962C8B-B14F-4D97-AF65-F5344CB8AC3E}">
        <p14:creationId xmlns:p14="http://schemas.microsoft.com/office/powerpoint/2010/main" val="3458121766"/>
      </p:ext>
    </p:extLst>
  </p:cSld>
  <p:clrMapOvr>
    <a:masterClrMapping/>
  </p:clrMapOvr>
  <p:transition spd="slow" advTm="4265">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a:spLocks noGrp="1"/>
          </p:cNvSpPr>
          <p:nvPr>
            <p:ph type="title"/>
          </p:nvPr>
        </p:nvSpPr>
        <p:spPr>
          <a:xfrm>
            <a:off x="285720" y="357166"/>
            <a:ext cx="8858280" cy="5832648"/>
          </a:xfrm>
        </p:spPr>
        <p:txBody>
          <a:bodyPr>
            <a:normAutofit fontScale="90000"/>
          </a:bodyPr>
          <a:lstStyle/>
          <a:p>
            <a:pPr algn="l"/>
            <a:r>
              <a:rPr lang="it-IT" sz="3600" dirty="0" smtClean="0"/>
              <a:t/>
            </a:r>
            <a:br>
              <a:rPr lang="it-IT" sz="3600" dirty="0" smtClean="0"/>
            </a:br>
            <a:r>
              <a:rPr lang="it-IT" sz="3600" dirty="0" smtClean="0"/>
              <a:t>                          </a:t>
            </a:r>
            <a:r>
              <a:rPr lang="it-IT" sz="4900" dirty="0" smtClean="0"/>
              <a:t>Villa </a:t>
            </a:r>
            <a:r>
              <a:rPr lang="it-IT" sz="4900" dirty="0" err="1" smtClean="0"/>
              <a:t>Ravaschieri</a:t>
            </a:r>
            <a:r>
              <a:rPr lang="it-IT" sz="3600" dirty="0" smtClean="0"/>
              <a:t/>
            </a:r>
            <a:br>
              <a:rPr lang="it-IT" sz="3600" dirty="0" smtClean="0"/>
            </a:br>
            <a:r>
              <a:rPr lang="it-IT" sz="3600" dirty="0" smtClean="0"/>
              <a:t>È una lunga storia da rendere viva nel tempo presente. Inizia dopo il 1200, con feudatari e vassalli che lasciano </a:t>
            </a:r>
            <a:r>
              <a:rPr lang="it-IT" sz="3600" b="1" dirty="0" smtClean="0"/>
              <a:t> </a:t>
            </a:r>
            <a:r>
              <a:rPr lang="it-IT" sz="3600" dirty="0" smtClean="0"/>
              <a:t>la Rocca di S. Quirico per stabilirsi nella  valle </a:t>
            </a:r>
            <a:r>
              <a:rPr lang="it-IT" sz="3600" b="1" dirty="0" smtClean="0"/>
              <a:t> </a:t>
            </a:r>
            <a:r>
              <a:rPr lang="it-IT" sz="3600" dirty="0" smtClean="0"/>
              <a:t>di Roccapiemonte, dove già c’erano chiese, santuari, caseggiati e villaggi. Ma</a:t>
            </a:r>
            <a:r>
              <a:rPr lang="it-IT" sz="3600" b="1" dirty="0" smtClean="0"/>
              <a:t> </a:t>
            </a:r>
            <a:r>
              <a:rPr lang="it-IT" sz="3600" dirty="0" smtClean="0"/>
              <a:t>ciò che oggi chiamiamo Palazzo </a:t>
            </a:r>
            <a:r>
              <a:rPr lang="it-IT" sz="3600" dirty="0" err="1" smtClean="0"/>
              <a:t>Ravaschieri</a:t>
            </a:r>
            <a:r>
              <a:rPr lang="it-IT" sz="3600" b="1" dirty="0" smtClean="0"/>
              <a:t> </a:t>
            </a:r>
            <a:r>
              <a:rPr lang="it-IT" sz="3600" dirty="0" smtClean="0"/>
              <a:t>è citato per la prima volta soltanto nel 1500</a:t>
            </a:r>
            <a:r>
              <a:rPr lang="it-IT" sz="3600" b="1" dirty="0" smtClean="0"/>
              <a:t> </a:t>
            </a:r>
            <a:r>
              <a:rPr lang="it-IT" sz="3600" dirty="0" smtClean="0"/>
              <a:t>in un documento del </a:t>
            </a:r>
            <a:r>
              <a:rPr lang="it-IT" sz="3600" dirty="0" err="1" smtClean="0"/>
              <a:t>Viceregno</a:t>
            </a:r>
            <a:r>
              <a:rPr lang="it-IT" sz="3600" dirty="0" smtClean="0"/>
              <a:t> spagnolo dove si notifica un </a:t>
            </a:r>
            <a:r>
              <a:rPr lang="it-IT" sz="3600" dirty="0" err="1" smtClean="0"/>
              <a:t>palacio</a:t>
            </a:r>
            <a:r>
              <a:rPr lang="it-IT" sz="3600" dirty="0" smtClean="0"/>
              <a:t> con su </a:t>
            </a:r>
            <a:r>
              <a:rPr lang="it-IT" sz="3600" dirty="0" err="1" smtClean="0"/>
              <a:t>jardin</a:t>
            </a:r>
            <a:r>
              <a:rPr lang="it-IT" sz="3600" b="1" dirty="0" smtClean="0"/>
              <a:t> </a:t>
            </a:r>
            <a:r>
              <a:rPr lang="it-IT" sz="3600" dirty="0" smtClean="0"/>
              <a:t>nella pianura dei </a:t>
            </a:r>
            <a:r>
              <a:rPr lang="it-IT" sz="3600" dirty="0" err="1" smtClean="0"/>
              <a:t>los</a:t>
            </a:r>
            <a:r>
              <a:rPr lang="it-IT" sz="3600" dirty="0" smtClean="0"/>
              <a:t> </a:t>
            </a:r>
            <a:r>
              <a:rPr lang="it-IT" sz="3600" dirty="0" err="1" smtClean="0"/>
              <a:t>casales</a:t>
            </a:r>
            <a:r>
              <a:rPr lang="it-IT" sz="3600" b="1" dirty="0" smtClean="0"/>
              <a:t> </a:t>
            </a:r>
            <a:r>
              <a:rPr lang="it-IT" sz="3600" dirty="0" smtClean="0"/>
              <a:t>dominata da la </a:t>
            </a:r>
            <a:r>
              <a:rPr lang="it-IT" sz="3600" dirty="0" err="1" smtClean="0"/>
              <a:t>Roqueta</a:t>
            </a:r>
            <a:r>
              <a:rPr lang="it-IT" sz="3600" dirty="0" smtClean="0"/>
              <a:t>, il castello sul Solano!</a:t>
            </a:r>
            <a:br>
              <a:rPr lang="it-IT" sz="3600" dirty="0" smtClean="0"/>
            </a:br>
            <a:endParaRPr lang="it-IT" sz="3600" dirty="0"/>
          </a:p>
        </p:txBody>
      </p:sp>
    </p:spTree>
    <p:extLst>
      <p:ext uri="{BB962C8B-B14F-4D97-AF65-F5344CB8AC3E}">
        <p14:creationId xmlns:p14="http://schemas.microsoft.com/office/powerpoint/2010/main" val="3441362563"/>
      </p:ext>
    </p:extLst>
  </p:cSld>
  <p:clrMapOvr>
    <a:masterClrMapping/>
  </p:clrMapOvr>
  <p:transition spd="slow" advTm="4265">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571480"/>
            <a:ext cx="8229600" cy="5746650"/>
          </a:xfrm>
        </p:spPr>
        <p:txBody>
          <a:bodyPr>
            <a:normAutofit/>
          </a:bodyPr>
          <a:lstStyle/>
          <a:p>
            <a:r>
              <a:rPr lang="it-IT" dirty="0" smtClean="0"/>
              <a:t/>
            </a:r>
            <a:br>
              <a:rPr lang="it-IT" dirty="0" smtClean="0"/>
            </a:br>
            <a:endParaRPr lang="it-IT" dirty="0"/>
          </a:p>
        </p:txBody>
      </p:sp>
      <p:sp>
        <p:nvSpPr>
          <p:cNvPr id="3" name="Titolo 1"/>
          <p:cNvSpPr txBox="1">
            <a:spLocks/>
          </p:cNvSpPr>
          <p:nvPr/>
        </p:nvSpPr>
        <p:spPr>
          <a:xfrm>
            <a:off x="285720" y="357166"/>
            <a:ext cx="8858280" cy="5832648"/>
          </a:xfrm>
          <a:prstGeom prst="rect">
            <a:avLst/>
          </a:prstGeom>
        </p:spPr>
        <p:txBody>
          <a:bodyPr vert="horz" lIns="91440" tIns="45720" rIns="91440" bIns="45720" rtlCol="0" anchor="ctr">
            <a:normAutofit fontScale="52500" lnSpcReduction="20000"/>
          </a:bodyPr>
          <a:lstStyle/>
          <a:p>
            <a:pPr>
              <a:lnSpc>
                <a:spcPct val="120000"/>
              </a:lnSpc>
            </a:pPr>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r>
              <a:rPr lang="it-IT" sz="5300" dirty="0" smtClean="0">
                <a:latin typeface="+mj-lt"/>
                <a:ea typeface="+mj-ea"/>
                <a:cs typeface="+mj-cs"/>
              </a:rPr>
              <a:t>Baroni, conti e una dinastia di cinque duchi. Il palazzo è stato il simbolo del potere feudale ed aristocratico dei </a:t>
            </a:r>
            <a:r>
              <a:rPr lang="it-IT" sz="5300" dirty="0" err="1" smtClean="0">
                <a:latin typeface="+mj-lt"/>
                <a:ea typeface="+mj-ea"/>
                <a:cs typeface="+mj-cs"/>
              </a:rPr>
              <a:t>Ravaschieri-Fieschi</a:t>
            </a:r>
            <a:r>
              <a:rPr lang="it-IT" sz="5300" dirty="0">
                <a:latin typeface="+mj-lt"/>
                <a:ea typeface="+mj-ea"/>
                <a:cs typeface="+mj-cs"/>
              </a:rPr>
              <a:t> </a:t>
            </a:r>
            <a:r>
              <a:rPr lang="it-IT" sz="5300" dirty="0" smtClean="0">
                <a:latin typeface="+mj-lt"/>
                <a:ea typeface="+mj-ea"/>
                <a:cs typeface="+mj-cs"/>
              </a:rPr>
              <a:t>nel Seicento, Settecento, Ottocento e Novecento ,fino all’ultimo duca di Roccapiemonte.</a:t>
            </a:r>
          </a:p>
          <a:p>
            <a:pPr>
              <a:lnSpc>
                <a:spcPct val="120000"/>
              </a:lnSpc>
            </a:pPr>
            <a:r>
              <a:rPr lang="it-IT" sz="5300" dirty="0" smtClean="0">
                <a:latin typeface="+mj-lt"/>
                <a:ea typeface="+mj-ea"/>
                <a:cs typeface="+mj-cs"/>
              </a:rPr>
              <a:t>Questo palazzo ha osservato nobili, poeti, letterati e contadini. Il poeta Gabriele D’Annunzio si è ispirato al duca Vincenzo </a:t>
            </a:r>
            <a:r>
              <a:rPr lang="it-IT" sz="5300" dirty="0" err="1" smtClean="0">
                <a:latin typeface="+mj-lt"/>
                <a:ea typeface="+mj-ea"/>
                <a:cs typeface="+mj-cs"/>
              </a:rPr>
              <a:t>Fieschi</a:t>
            </a:r>
            <a:r>
              <a:rPr lang="it-IT" sz="5300" dirty="0" smtClean="0">
                <a:latin typeface="+mj-lt"/>
                <a:ea typeface="+mj-ea"/>
                <a:cs typeface="+mj-cs"/>
              </a:rPr>
              <a:t>  </a:t>
            </a:r>
            <a:r>
              <a:rPr lang="it-IT" sz="5300" dirty="0" err="1" smtClean="0">
                <a:latin typeface="+mj-lt"/>
                <a:ea typeface="+mj-ea"/>
                <a:cs typeface="+mj-cs"/>
              </a:rPr>
              <a:t>Ravaschieri</a:t>
            </a:r>
            <a:r>
              <a:rPr lang="it-IT" sz="5300" dirty="0" smtClean="0">
                <a:latin typeface="+mj-lt"/>
                <a:ea typeface="+mj-ea"/>
                <a:cs typeface="+mj-cs"/>
              </a:rPr>
              <a:t> per il protagonista del suo romanzo “Il Piacere”.Il palazzo ha vissuto magnificenza e decadenza. È stato testimone di vicende di potere controverse e talvolta crude. Ma è soprattutto incanto, bellezza e cultura. Tutte tracce emozionali indelebili!</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1637416175"/>
      </p:ext>
    </p:extLst>
  </p:cSld>
  <p:clrMapOvr>
    <a:masterClrMapping/>
  </p:clrMapOvr>
  <p:transition spd="slow" advTm="4265">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285720" y="785794"/>
            <a:ext cx="8858280" cy="5404020"/>
          </a:xfrm>
          <a:prstGeom prst="rect">
            <a:avLst/>
          </a:prstGeom>
        </p:spPr>
        <p:txBody>
          <a:bodyPr vert="horz" lIns="91440" tIns="45720" rIns="91440" bIns="45720" rtlCol="0" anchor="ctr">
            <a:normAutofit fontScale="90000" lnSpcReduction="10000"/>
          </a:bodyPr>
          <a:lstStyle/>
          <a:p>
            <a:pPr algn="ctr"/>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smtClean="0">
              <a:ln>
                <a:noFill/>
              </a:ln>
              <a:solidFill>
                <a:schemeClr val="tx1"/>
              </a:solidFill>
              <a:effectLst/>
              <a:uLnTx/>
              <a:uFillTx/>
              <a:latin typeface="+mj-lt"/>
              <a:ea typeface="+mj-ea"/>
              <a:cs typeface="+mj-cs"/>
            </a:endParaRPr>
          </a:p>
          <a:p>
            <a:r>
              <a:rPr lang="it-IT" sz="3600" dirty="0" smtClean="0"/>
              <a:t> C’è un luogo di magica accoglienza in Villa </a:t>
            </a:r>
            <a:r>
              <a:rPr lang="it-IT" sz="3600" dirty="0" err="1" smtClean="0"/>
              <a:t>Ravaschieri</a:t>
            </a:r>
            <a:r>
              <a:rPr lang="it-IT" sz="3600" dirty="0" smtClean="0"/>
              <a:t>. È la vasta corte rivolta al palazzo ducale! Trasuda storia e vita. Un tempo era percezione immediata di grandezza e maestosità del nobile casato dei </a:t>
            </a:r>
            <a:r>
              <a:rPr lang="it-IT" sz="3600" dirty="0" err="1" smtClean="0"/>
              <a:t>Ravaschieri-Fieschi</a:t>
            </a:r>
            <a:r>
              <a:rPr lang="it-IT" sz="3600" dirty="0" smtClean="0"/>
              <a:t>.</a:t>
            </a:r>
          </a:p>
          <a:p>
            <a:r>
              <a:rPr lang="it-IT" sz="3600" dirty="0" smtClean="0"/>
              <a:t>Era accessibile dal perimetro murario, dal portone principale sulla strada per Lanzara e con un piccolo ingresso dalla via per S. </a:t>
            </a:r>
            <a:r>
              <a:rPr lang="it-IT" sz="3600" dirty="0" err="1" smtClean="0"/>
              <a:t>Potito</a:t>
            </a:r>
            <a:r>
              <a:rPr lang="it-IT" sz="3600" dirty="0" smtClean="0"/>
              <a:t>. Tutto si intersecava con curati viali,  che portavano d’incanto al grande cortile del palazzo.</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slow" advTm="4265">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1472" y="1000108"/>
            <a:ext cx="8215370" cy="369332"/>
          </a:xfrm>
          <a:prstGeom prst="rect">
            <a:avLst/>
          </a:prstGeom>
          <a:noFill/>
        </p:spPr>
        <p:txBody>
          <a:bodyPr wrap="square" rtlCol="0">
            <a:spAutoFit/>
          </a:bodyPr>
          <a:lstStyle/>
          <a:p>
            <a:endParaRPr lang="it-IT" dirty="0"/>
          </a:p>
        </p:txBody>
      </p:sp>
      <p:sp>
        <p:nvSpPr>
          <p:cNvPr id="5" name="Titolo 1"/>
          <p:cNvSpPr txBox="1">
            <a:spLocks/>
          </p:cNvSpPr>
          <p:nvPr/>
        </p:nvSpPr>
        <p:spPr>
          <a:xfrm>
            <a:off x="285720" y="357166"/>
            <a:ext cx="8858280" cy="5832648"/>
          </a:xfrm>
          <a:prstGeom prst="rect">
            <a:avLst/>
          </a:prstGeom>
        </p:spPr>
        <p:txBody>
          <a:bodyPr vert="horz" lIns="91440" tIns="45720" rIns="91440" bIns="45720" rtlCol="0" anchor="ctr">
            <a:normAutofit fontScale="97500"/>
          </a:bodyPr>
          <a:lstStyle/>
          <a:p>
            <a:r>
              <a:rPr kumimoji="0" lang="it-IT" sz="3600" b="0" i="0" u="none" strike="noStrike" kern="1200" cap="none" spc="0" normalizeH="0" baseline="0" noProof="0" dirty="0" smtClean="0">
                <a:ln>
                  <a:noFill/>
                </a:ln>
                <a:solidFill>
                  <a:schemeClr val="tx1"/>
                </a:solidFill>
                <a:effectLst/>
                <a:uLnTx/>
                <a:uFillTx/>
                <a:latin typeface="+mj-lt"/>
                <a:ea typeface="+mj-ea"/>
                <a:cs typeface="+mj-cs"/>
              </a:rPr>
              <a:t/>
            </a:r>
            <a:br>
              <a:rPr kumimoji="0" lang="it-IT" sz="3600" b="0" i="0" u="none" strike="noStrike" kern="1200" cap="none" spc="0" normalizeH="0" baseline="0" noProof="0" dirty="0" smtClean="0">
                <a:ln>
                  <a:noFill/>
                </a:ln>
                <a:solidFill>
                  <a:schemeClr val="tx1"/>
                </a:solidFill>
                <a:effectLst/>
                <a:uLnTx/>
                <a:uFillTx/>
                <a:latin typeface="+mj-lt"/>
                <a:ea typeface="+mj-ea"/>
                <a:cs typeface="+mj-cs"/>
              </a:rPr>
            </a:br>
            <a:endParaRPr kumimoji="0" lang="it-IT" sz="3600" b="0" i="0" u="none" strike="noStrike" kern="1200" cap="none" spc="0" normalizeH="0" baseline="0" noProof="0" dirty="0" smtClean="0">
              <a:ln>
                <a:noFill/>
              </a:ln>
              <a:solidFill>
                <a:schemeClr val="tx1"/>
              </a:solidFill>
              <a:effectLst/>
              <a:uLnTx/>
              <a:uFillTx/>
              <a:latin typeface="+mj-lt"/>
              <a:ea typeface="+mj-ea"/>
              <a:cs typeface="+mj-cs"/>
            </a:endParaRPr>
          </a:p>
          <a:p>
            <a:r>
              <a:rPr lang="it-IT" sz="3600" dirty="0" smtClean="0"/>
              <a:t> Adesso questa corte è un leggero attimo di percezione insolita. È un’agorà di iniziazione! Prepara a momenti suggestivi. Trasmette poeticamente misteri e fascino, </a:t>
            </a:r>
            <a:r>
              <a:rPr lang="it-IT" sz="3600" dirty="0"/>
              <a:t>p</a:t>
            </a:r>
            <a:r>
              <a:rPr lang="it-IT" sz="3600" dirty="0" smtClean="0"/>
              <a:t>er condivisioni emozionali, in attesa di  svelamenti ed esperienze uniche.</a:t>
            </a:r>
          </a:p>
          <a:p>
            <a:endParaRPr lang="it-IT" sz="36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it-IT"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slow" advTm="4265">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
            </a:r>
            <a:br>
              <a:rPr lang="it-IT" smtClean="0"/>
            </a:br>
            <a:r>
              <a:rPr lang="it-IT" smtClean="0"/>
              <a:t/>
            </a:r>
            <a:br>
              <a:rPr lang="it-IT" smtClean="0"/>
            </a:br>
            <a:r>
              <a:rPr lang="it-IT" smtClean="0"/>
              <a:t/>
            </a:r>
            <a:br>
              <a:rPr lang="it-IT" smtClean="0"/>
            </a:br>
            <a:r>
              <a:rPr lang="it-IT" smtClean="0"/>
              <a:t/>
            </a:r>
            <a:br>
              <a:rPr lang="it-IT" smtClean="0"/>
            </a:br>
            <a:r>
              <a:rPr lang="it-IT" smtClean="0"/>
              <a:t/>
            </a:r>
            <a:br>
              <a:rPr lang="it-IT" smtClean="0"/>
            </a:br>
            <a:r>
              <a:rPr lang="it-IT" smtClean="0"/>
              <a:t/>
            </a:r>
            <a:br>
              <a:rPr lang="it-IT" smtClean="0"/>
            </a:br>
            <a:r>
              <a:rPr lang="it-IT" smtClean="0"/>
              <a:t/>
            </a:r>
            <a:br>
              <a:rPr lang="it-IT" smtClean="0"/>
            </a:br>
            <a:endParaRPr lang="it-IT" dirty="0"/>
          </a:p>
        </p:txBody>
      </p:sp>
      <p:graphicFrame>
        <p:nvGraphicFramePr>
          <p:cNvPr id="12290" name="Object 2"/>
          <p:cNvGraphicFramePr>
            <a:graphicFrameLocks noChangeAspect="1"/>
          </p:cNvGraphicFramePr>
          <p:nvPr>
            <p:extLst>
              <p:ext uri="{D42A27DB-BD31-4B8C-83A1-F6EECF244321}">
                <p14:modId xmlns:p14="http://schemas.microsoft.com/office/powerpoint/2010/main" val="1473082271"/>
              </p:ext>
            </p:extLst>
          </p:nvPr>
        </p:nvGraphicFramePr>
        <p:xfrm>
          <a:off x="431800" y="1498600"/>
          <a:ext cx="7759700" cy="4902200"/>
        </p:xfrm>
        <a:graphic>
          <a:graphicData uri="http://schemas.openxmlformats.org/presentationml/2006/ole">
            <mc:AlternateContent xmlns:mc="http://schemas.openxmlformats.org/markup-compatibility/2006">
              <mc:Choice xmlns:v="urn:schemas-microsoft-com:vml" Requires="v">
                <p:oleObj spid="_x0000_s12324" name="Documento" r:id="rId4" imgW="8441223" imgH="5335060" progId="Word.Document.12">
                  <p:embed/>
                </p:oleObj>
              </mc:Choice>
              <mc:Fallback>
                <p:oleObj name="Documento" r:id="rId4" imgW="8441223" imgH="5335060" progId="Word.Document.12">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 y="1498600"/>
                        <a:ext cx="7759700"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CasellaDiTesto 4"/>
          <p:cNvSpPr txBox="1"/>
          <p:nvPr/>
        </p:nvSpPr>
        <p:spPr>
          <a:xfrm>
            <a:off x="1500166" y="357166"/>
            <a:ext cx="6072230" cy="769441"/>
          </a:xfrm>
          <a:prstGeom prst="rect">
            <a:avLst/>
          </a:prstGeom>
          <a:noFill/>
        </p:spPr>
        <p:txBody>
          <a:bodyPr wrap="square" rtlCol="0">
            <a:spAutoFit/>
          </a:bodyPr>
          <a:lstStyle/>
          <a:p>
            <a:r>
              <a:rPr lang="it-IT" sz="4400" dirty="0" smtClean="0"/>
              <a:t>               La chiesa</a:t>
            </a:r>
            <a:endParaRPr lang="it-IT" sz="4400" dirty="0"/>
          </a:p>
        </p:txBody>
      </p:sp>
    </p:spTree>
    <p:custDataLst>
      <p:tags r:id="rId2"/>
    </p:custDataLst>
    <p:extLst>
      <p:ext uri="{BB962C8B-B14F-4D97-AF65-F5344CB8AC3E}">
        <p14:creationId xmlns:p14="http://schemas.microsoft.com/office/powerpoint/2010/main" val="829526017"/>
      </p:ext>
    </p:extLst>
  </p:cSld>
  <p:clrMapOvr>
    <a:masterClrMapping/>
  </p:clrMapOvr>
  <p:transition spd="slow" advTm="4265">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p:cNvSpPr txBox="1">
            <a:spLocks/>
          </p:cNvSpPr>
          <p:nvPr/>
        </p:nvSpPr>
        <p:spPr>
          <a:xfrm>
            <a:off x="0" y="1124744"/>
            <a:ext cx="9144000" cy="5733256"/>
          </a:xfrm>
          <a:prstGeom prst="rect">
            <a:avLst/>
          </a:prstGeom>
        </p:spPr>
        <p:txBody>
          <a:bodyPr>
            <a:normAutofit/>
          </a:bodyPr>
          <a:lstStyle/>
          <a:p>
            <a:pPr>
              <a:spcBef>
                <a:spcPct val="20000"/>
              </a:spcBef>
            </a:pPr>
            <a:r>
              <a:rPr lang="it-IT" sz="3600" dirty="0" smtClean="0"/>
              <a:t>L’architetto Ferdinando </a:t>
            </a:r>
            <a:r>
              <a:rPr lang="it-IT" sz="3600" dirty="0" err="1" smtClean="0"/>
              <a:t>Sanfelice</a:t>
            </a:r>
            <a:r>
              <a:rPr lang="it-IT" sz="3600" dirty="0" smtClean="0"/>
              <a:t> ebbe relazione diretta con i </a:t>
            </a:r>
            <a:r>
              <a:rPr lang="it-IT" sz="3600" dirty="0" err="1" smtClean="0"/>
              <a:t>Ravaschieri</a:t>
            </a:r>
            <a:r>
              <a:rPr lang="it-IT" sz="3600" dirty="0" smtClean="0"/>
              <a:t> avendo sposato nel 1698 donna Agata,sorella del primo duca di </a:t>
            </a:r>
            <a:r>
              <a:rPr lang="it-IT" sz="3600" dirty="0" err="1" smtClean="0"/>
              <a:t>Roccapiemonte</a:t>
            </a:r>
            <a:r>
              <a:rPr lang="it-IT" sz="3600" dirty="0" smtClean="0"/>
              <a:t> . La costruzione della chiesa è del periodo 1717-1720 e rientra ,quindi tra le opere giovanili</a:t>
            </a:r>
            <a:r>
              <a:rPr lang="it-IT" sz="3600" b="1" dirty="0" smtClean="0"/>
              <a:t> </a:t>
            </a:r>
            <a:r>
              <a:rPr lang="it-IT" sz="3600" dirty="0" smtClean="0"/>
              <a:t>dell’artista.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advTm="4265">
    <p:wipe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
</p:tagLst>
</file>

<file path=ppt/tags/tag2.xml><?xml version="1.0" encoding="utf-8"?>
<p:tagLst xmlns:a="http://schemas.openxmlformats.org/drawingml/2006/main" xmlns:r="http://schemas.openxmlformats.org/officeDocument/2006/relationships" xmlns:p="http://schemas.openxmlformats.org/presentationml/2006/main">
  <p:tag name="TIMING" val="|0.7"/>
</p:tagLst>
</file>

<file path=ppt/tags/tag3.xml><?xml version="1.0" encoding="utf-8"?>
<p:tagLst xmlns:a="http://schemas.openxmlformats.org/drawingml/2006/main" xmlns:r="http://schemas.openxmlformats.org/officeDocument/2006/relationships" xmlns:p="http://schemas.openxmlformats.org/presentationml/2006/main">
  <p:tag name="TIMING" val="|0.6"/>
</p:tagLst>
</file>

<file path=ppt/tags/tag4.xml><?xml version="1.0" encoding="utf-8"?>
<p:tagLst xmlns:a="http://schemas.openxmlformats.org/drawingml/2006/main" xmlns:r="http://schemas.openxmlformats.org/officeDocument/2006/relationships" xmlns:p="http://schemas.openxmlformats.org/presentationml/2006/main">
  <p:tag name="TIMING" val="|0.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354</Words>
  <Application>Microsoft Office PowerPoint</Application>
  <PresentationFormat>Presentazione su schermo (4:3)</PresentationFormat>
  <Paragraphs>33</Paragraphs>
  <Slides>19</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Tema di Office</vt:lpstr>
      <vt:lpstr>Documento</vt:lpstr>
      <vt:lpstr>Dirigente scolastico  Anna De Simone    Villa Ravaschieri   Consiglio  di classe e alunni I B A.S 2017/2018 Coordinamento prof. Angela Rescigno.</vt:lpstr>
      <vt:lpstr>Presentazione standard di PowerPoint</vt:lpstr>
      <vt:lpstr>Ravaschieri house </vt:lpstr>
      <vt:lpstr>                           Villa Ravaschieri È una lunga storia da rendere viva nel tempo presente. Inizia dopo il 1200, con feudatari e vassalli che lasciano  la Rocca di S. Quirico per stabilirsi nella  valle  di Roccapiemonte, dove già c’erano chiese, santuari, caseggiati e villaggi. Ma ciò che oggi chiamiamo Palazzo Ravaschieri è citato per la prima volta soltanto nel 1500 in un documento del Viceregno spagnolo dove si notifica un palacio con su jardin nella pianura dei los casales dominata da la Roqueta, il castello sul Solano! </vt:lpstr>
      <vt:lpstr> </vt:lpstr>
      <vt:lpstr>Presentazione standard di PowerPoint</vt:lpstr>
      <vt:lpstr>Presentazione standard di PowerPoint</vt:lpstr>
      <vt:lpstr>       </vt:lpstr>
      <vt:lpstr>Presentazione standard di PowerPoint</vt:lpstr>
      <vt:lpstr>Per trasformazioni ottocentesche,oggi la chiesa ha una facciata neogotica.  Non ha subito all’interno sostanziali mutazioni,  godibile  in razionalità e chiarezza compositiva,dove lo spazio sacro si anima in mistica scenografia.</vt:lpstr>
      <vt:lpstr>   La chiesa prima era pubblica, ma poi fu resa privata, di proprietà dei Ravaschieri che fecero costruire un  muro attorno alla villa, ancora oggi intatto, ma… storto. La Madonna che si trova oggi nella chiesa  non è quella che c’era un tempo, poiché  è stata donata alla parrocchia di San Potito .Nella chiesa si trova una piccola finestra,sempre aperta,dove si dice che una bambina malata ascoltasse la messa. All’interno ci sono due sarcofagi con le salme del duca di Roccapiemonte , Vincenzo Ravaschieri, e di sua moglie Teresa. Teresa Filangieri nel 1880 fondò l’ospedale Santobono a Napoli,intitolato a sua figlia Lina,morta a soli 12 anni.   </vt:lpstr>
      <vt:lpstr>Due luoghi della memoria! Un’antica epoca di lavoro. Emozioni di cultura contadina e potere feudale. Qualcosa di unico e suggestivo. Un’esperienza particolare. Percezioni inconsuete che svelano inesplorate simbiosi emozionali a Villa Ravaschieri!   </vt:lpstr>
      <vt:lpstr>Presentazione standard di PowerPoint</vt:lpstr>
      <vt:lpstr>Stalla e frantoio</vt:lpstr>
      <vt:lpstr>Presentazione standard di PowerPoint</vt:lpstr>
      <vt:lpstr>Il giardino incantato</vt:lpstr>
      <vt:lpstr>Presentazione standard di PowerPoint</vt:lpstr>
      <vt:lpstr>  Villa Ravaschieri ha una  dimensione esistenziale silenziosa che lascia parlare la storia del luogo con poesia intensa.</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 MONS. MARIO VASSALLUZZO ROCCAPIEMONTE CLASSE II E  Alunni: De Martino Antonia  Sellitto Ivana Rispoli Caterina Mariniello Aurora Sellitto Annalisa.</dc:title>
  <dc:creator>Utente</dc:creator>
  <cp:lastModifiedBy>Utente04</cp:lastModifiedBy>
  <cp:revision>106</cp:revision>
  <dcterms:created xsi:type="dcterms:W3CDTF">2017-06-02T06:47:39Z</dcterms:created>
  <dcterms:modified xsi:type="dcterms:W3CDTF">2018-05-11T07:58:55Z</dcterms:modified>
</cp:coreProperties>
</file>