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Lst>
  <p:notesMasterIdLst>
    <p:notesMasterId r:id="rId55"/>
  </p:notesMasterIdLst>
  <p:sldIdLst>
    <p:sldId id="256" r:id="rId6"/>
    <p:sldId id="257" r:id="rId7"/>
    <p:sldId id="258" r:id="rId8"/>
    <p:sldId id="299" r:id="rId9"/>
    <p:sldId id="293" r:id="rId10"/>
    <p:sldId id="289" r:id="rId11"/>
    <p:sldId id="294" r:id="rId12"/>
    <p:sldId id="295" r:id="rId13"/>
    <p:sldId id="290" r:id="rId14"/>
    <p:sldId id="292" r:id="rId15"/>
    <p:sldId id="291" r:id="rId16"/>
    <p:sldId id="286" r:id="rId17"/>
    <p:sldId id="259" r:id="rId18"/>
    <p:sldId id="300" r:id="rId19"/>
    <p:sldId id="272" r:id="rId20"/>
    <p:sldId id="260" r:id="rId21"/>
    <p:sldId id="273" r:id="rId22"/>
    <p:sldId id="261" r:id="rId23"/>
    <p:sldId id="274" r:id="rId24"/>
    <p:sldId id="275" r:id="rId25"/>
    <p:sldId id="276" r:id="rId26"/>
    <p:sldId id="277" r:id="rId27"/>
    <p:sldId id="263" r:id="rId28"/>
    <p:sldId id="301" r:id="rId29"/>
    <p:sldId id="278" r:id="rId30"/>
    <p:sldId id="265" r:id="rId31"/>
    <p:sldId id="279" r:id="rId32"/>
    <p:sldId id="280" r:id="rId33"/>
    <p:sldId id="267" r:id="rId34"/>
    <p:sldId id="302" r:id="rId35"/>
    <p:sldId id="281" r:id="rId36"/>
    <p:sldId id="282" r:id="rId37"/>
    <p:sldId id="270" r:id="rId38"/>
    <p:sldId id="304" r:id="rId39"/>
    <p:sldId id="296" r:id="rId40"/>
    <p:sldId id="307" r:id="rId41"/>
    <p:sldId id="305" r:id="rId42"/>
    <p:sldId id="297" r:id="rId43"/>
    <p:sldId id="306" r:id="rId44"/>
    <p:sldId id="303" r:id="rId45"/>
    <p:sldId id="283" r:id="rId46"/>
    <p:sldId id="285" r:id="rId47"/>
    <p:sldId id="271" r:id="rId48"/>
    <p:sldId id="284" r:id="rId49"/>
    <p:sldId id="298" r:id="rId50"/>
    <p:sldId id="309" r:id="rId51"/>
    <p:sldId id="310" r:id="rId52"/>
    <p:sldId id="308" r:id="rId53"/>
    <p:sldId id="311" r:id="rId54"/>
  </p:sldIdLst>
  <p:sldSz cx="9144000" cy="5143500" type="screen16x9"/>
  <p:notesSz cx="6858000" cy="9144000"/>
  <p:embeddedFontLst>
    <p:embeddedFont>
      <p:font typeface="Roboto" panose="020B0604020202020204" charset="0"/>
      <p:regular r:id="rId56"/>
      <p:bold r:id="rId57"/>
      <p:italic r:id="rId58"/>
      <p:boldItalic r:id="rId59"/>
    </p:embeddedFont>
    <p:embeddedFont>
      <p:font typeface="Cambria" panose="02040503050406030204" pitchFamily="18" charset="0"/>
      <p:regular r:id="rId60"/>
      <p:bold r:id="rId61"/>
      <p:italic r:id="rId62"/>
      <p:boldItalic r:id="rId63"/>
    </p:embeddedFont>
    <p:embeddedFont>
      <p:font typeface="Roboto Slab" panose="020B0604020202020204" charset="0"/>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2321" autoAdjust="0"/>
  </p:normalViewPr>
  <p:slideViewPr>
    <p:cSldViewPr>
      <p:cViewPr varScale="1">
        <p:scale>
          <a:sx n="91" d="100"/>
          <a:sy n="91" d="100"/>
        </p:scale>
        <p:origin x="77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3.fntdata"/><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7.fntdata"/><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3-22T11:02:05.853" idx="1">
    <p:pos x="6000" y="0"/>
    <p:text>Indice
-Maria Torres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623321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2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87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69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526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37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326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10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925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0036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522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40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635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47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601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2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548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813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083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40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10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23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74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02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22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59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Shape 14"/>
          <p:cNvSpPr txBox="1">
            <a:spLocks noGrp="1"/>
          </p:cNvSpPr>
          <p:nvPr>
            <p:ph type="subTitle" idx="1"/>
          </p:nvPr>
        </p:nvSpPr>
        <p:spPr>
          <a:xfrm>
            <a:off x="457200" y="1203480"/>
            <a:ext cx="8229240" cy="29829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4" name="Shape 44"/>
          <p:cNvSpPr txBox="1">
            <a:spLocks noGrp="1"/>
          </p:cNvSpPr>
          <p:nvPr>
            <p:ph type="body" idx="1"/>
          </p:nvPr>
        </p:nvSpPr>
        <p:spPr>
          <a:xfrm>
            <a:off x="457200" y="120348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5" name="Shape 45"/>
          <p:cNvSpPr txBox="1">
            <a:spLocks noGrp="1"/>
          </p:cNvSpPr>
          <p:nvPr>
            <p:ph type="body" idx="2"/>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8" name="Shape 48"/>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9" name="Shape 49"/>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0" name="Shape 50"/>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1" name="Shape 51"/>
          <p:cNvSpPr txBox="1">
            <a:spLocks noGrp="1"/>
          </p:cNvSpPr>
          <p:nvPr>
            <p:ph type="body" idx="4"/>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4" name="Shape 54"/>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5" name="Shape 55"/>
          <p:cNvSpPr txBox="1">
            <a:spLocks noGrp="1"/>
          </p:cNvSpPr>
          <p:nvPr>
            <p:ph type="body" idx="2"/>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6" name="Shape 56"/>
          <p:cNvSpPr/>
          <p:nvPr/>
        </p:nvSpPr>
        <p:spPr>
          <a:xfrm>
            <a:off x="457200" y="1203480"/>
            <a:ext cx="8229240" cy="2982960"/>
          </a:xfrm>
          <a:prstGeom prst="rect">
            <a:avLst/>
          </a:prstGeom>
          <a:noFill/>
          <a:ln>
            <a:noFill/>
          </a:ln>
        </p:spPr>
      </p:sp>
      <p:sp>
        <p:nvSpPr>
          <p:cNvPr id="57" name="Shape 57"/>
          <p:cNvSpPr/>
          <p:nvPr/>
        </p:nvSpPr>
        <p:spPr>
          <a:xfrm>
            <a:off x="457200" y="1203480"/>
            <a:ext cx="8229240" cy="298296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7" name="Shape 67"/>
          <p:cNvSpPr txBox="1">
            <a:spLocks noGrp="1"/>
          </p:cNvSpPr>
          <p:nvPr>
            <p:ph type="subTitle" idx="1"/>
          </p:nvPr>
        </p:nvSpPr>
        <p:spPr>
          <a:xfrm>
            <a:off x="457200" y="1203480"/>
            <a:ext cx="8229240" cy="29829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Shape 70"/>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3" name="Shape 73"/>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4" name="Shape 74"/>
          <p:cNvSpPr txBox="1">
            <a:spLocks noGrp="1"/>
          </p:cNvSpPr>
          <p:nvPr>
            <p:ph type="body" idx="2"/>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7"/>
        <p:cNvGrpSpPr/>
        <p:nvPr/>
      </p:nvGrpSpPr>
      <p:grpSpPr>
        <a:xfrm>
          <a:off x="0" y="0"/>
          <a:ext cx="0" cy="0"/>
          <a:chOff x="0" y="0"/>
          <a:chExt cx="0" cy="0"/>
        </a:xfrm>
      </p:grpSpPr>
      <p:sp>
        <p:nvSpPr>
          <p:cNvPr id="78" name="Shape 78"/>
          <p:cNvSpPr txBox="1">
            <a:spLocks noGrp="1"/>
          </p:cNvSpPr>
          <p:nvPr>
            <p:ph type="subTitle" idx="1"/>
          </p:nvPr>
        </p:nvSpPr>
        <p:spPr>
          <a:xfrm>
            <a:off x="388080" y="457920"/>
            <a:ext cx="8367840" cy="31802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1" name="Shape 81"/>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2" name="Shape 82"/>
          <p:cNvSpPr txBox="1">
            <a:spLocks noGrp="1"/>
          </p:cNvSpPr>
          <p:nvPr>
            <p:ph type="body" idx="2"/>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3" name="Shape 83"/>
          <p:cNvSpPr txBox="1">
            <a:spLocks noGrp="1"/>
          </p:cNvSpPr>
          <p:nvPr>
            <p:ph type="body" idx="3"/>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6" name="Shape 86"/>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7" name="Shape 87"/>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8" name="Shape 88"/>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1" name="Shape 91"/>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2" name="Shape 92"/>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3" name="Shape 93"/>
          <p:cNvSpPr txBox="1">
            <a:spLocks noGrp="1"/>
          </p:cNvSpPr>
          <p:nvPr>
            <p:ph type="body" idx="3"/>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6" name="Shape 96"/>
          <p:cNvSpPr txBox="1">
            <a:spLocks noGrp="1"/>
          </p:cNvSpPr>
          <p:nvPr>
            <p:ph type="body" idx="1"/>
          </p:nvPr>
        </p:nvSpPr>
        <p:spPr>
          <a:xfrm>
            <a:off x="457200" y="120348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7" name="Shape 97"/>
          <p:cNvSpPr txBox="1">
            <a:spLocks noGrp="1"/>
          </p:cNvSpPr>
          <p:nvPr>
            <p:ph type="body" idx="2"/>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0" name="Shape 100"/>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1" name="Shape 101"/>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2" name="Shape 102"/>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3" name="Shape 103"/>
          <p:cNvSpPr txBox="1">
            <a:spLocks noGrp="1"/>
          </p:cNvSpPr>
          <p:nvPr>
            <p:ph type="body" idx="4"/>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6" name="Shape 106"/>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7" name="Shape 107"/>
          <p:cNvSpPr txBox="1">
            <a:spLocks noGrp="1"/>
          </p:cNvSpPr>
          <p:nvPr>
            <p:ph type="body" idx="2"/>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8" name="Shape 108"/>
          <p:cNvSpPr/>
          <p:nvPr/>
        </p:nvSpPr>
        <p:spPr>
          <a:xfrm>
            <a:off x="457200" y="1203480"/>
            <a:ext cx="8229240" cy="2982960"/>
          </a:xfrm>
          <a:prstGeom prst="rect">
            <a:avLst/>
          </a:prstGeom>
          <a:noFill/>
          <a:ln>
            <a:noFill/>
          </a:ln>
        </p:spPr>
      </p:sp>
      <p:sp>
        <p:nvSpPr>
          <p:cNvPr id="109" name="Shape 109"/>
          <p:cNvSpPr/>
          <p:nvPr/>
        </p:nvSpPr>
        <p:spPr>
          <a:xfrm>
            <a:off x="457200" y="1203480"/>
            <a:ext cx="8229240" cy="298296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7" name="Shape 117"/>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8"/>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1" name="Shape 121"/>
          <p:cNvSpPr txBox="1">
            <a:spLocks noGrp="1"/>
          </p:cNvSpPr>
          <p:nvPr>
            <p:ph type="subTitle" idx="1"/>
          </p:nvPr>
        </p:nvSpPr>
        <p:spPr>
          <a:xfrm>
            <a:off x="457200" y="1203480"/>
            <a:ext cx="8229240" cy="29829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4" name="Shape 124"/>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5" name="Shape 125"/>
          <p:cNvSpPr txBox="1">
            <a:spLocks noGrp="1"/>
          </p:cNvSpPr>
          <p:nvPr>
            <p:ph type="body" idx="2"/>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 name="Shape 18"/>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8"/>
        <p:cNvGrpSpPr/>
        <p:nvPr/>
      </p:nvGrpSpPr>
      <p:grpSpPr>
        <a:xfrm>
          <a:off x="0" y="0"/>
          <a:ext cx="0" cy="0"/>
          <a:chOff x="0" y="0"/>
          <a:chExt cx="0" cy="0"/>
        </a:xfrm>
      </p:grpSpPr>
      <p:sp>
        <p:nvSpPr>
          <p:cNvPr id="129" name="Shape 129"/>
          <p:cNvSpPr txBox="1">
            <a:spLocks noGrp="1"/>
          </p:cNvSpPr>
          <p:nvPr>
            <p:ph type="subTitle" idx="1"/>
          </p:nvPr>
        </p:nvSpPr>
        <p:spPr>
          <a:xfrm>
            <a:off x="388080" y="457920"/>
            <a:ext cx="8367840" cy="31802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2" name="Shape 132"/>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3" name="Shape 133"/>
          <p:cNvSpPr txBox="1">
            <a:spLocks noGrp="1"/>
          </p:cNvSpPr>
          <p:nvPr>
            <p:ph type="body" idx="2"/>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4" name="Shape 134"/>
          <p:cNvSpPr txBox="1">
            <a:spLocks noGrp="1"/>
          </p:cNvSpPr>
          <p:nvPr>
            <p:ph type="body" idx="3"/>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7" name="Shape 137"/>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8" name="Shape 138"/>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9" name="Shape 139"/>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2" name="Shape 142"/>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3" name="Shape 143"/>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4" name="Shape 144"/>
          <p:cNvSpPr txBox="1">
            <a:spLocks noGrp="1"/>
          </p:cNvSpPr>
          <p:nvPr>
            <p:ph type="body" idx="3"/>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7" name="Shape 147"/>
          <p:cNvSpPr txBox="1">
            <a:spLocks noGrp="1"/>
          </p:cNvSpPr>
          <p:nvPr>
            <p:ph type="body" idx="1"/>
          </p:nvPr>
        </p:nvSpPr>
        <p:spPr>
          <a:xfrm>
            <a:off x="457200" y="120348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8" name="Shape 148"/>
          <p:cNvSpPr txBox="1">
            <a:spLocks noGrp="1"/>
          </p:cNvSpPr>
          <p:nvPr>
            <p:ph type="body" idx="2"/>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1" name="Shape 151"/>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2" name="Shape 152"/>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3" name="Shape 153"/>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4" name="Shape 154"/>
          <p:cNvSpPr txBox="1">
            <a:spLocks noGrp="1"/>
          </p:cNvSpPr>
          <p:nvPr>
            <p:ph type="body" idx="4"/>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7" name="Shape 157"/>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8" name="Shape 158"/>
          <p:cNvSpPr txBox="1">
            <a:spLocks noGrp="1"/>
          </p:cNvSpPr>
          <p:nvPr>
            <p:ph type="body" idx="2"/>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9" name="Shape 159"/>
          <p:cNvSpPr/>
          <p:nvPr/>
        </p:nvSpPr>
        <p:spPr>
          <a:xfrm>
            <a:off x="457200" y="1203480"/>
            <a:ext cx="8229240" cy="2982960"/>
          </a:xfrm>
          <a:prstGeom prst="rect">
            <a:avLst/>
          </a:prstGeom>
          <a:noFill/>
          <a:ln>
            <a:noFill/>
          </a:ln>
        </p:spPr>
      </p:sp>
      <p:sp>
        <p:nvSpPr>
          <p:cNvPr id="160" name="Shape 160"/>
          <p:cNvSpPr/>
          <p:nvPr/>
        </p:nvSpPr>
        <p:spPr>
          <a:xfrm>
            <a:off x="457200" y="1203480"/>
            <a:ext cx="8229240" cy="298296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8" name="Shape 168"/>
          <p:cNvSpPr txBox="1">
            <a:spLocks noGrp="1"/>
          </p:cNvSpPr>
          <p:nvPr>
            <p:ph type="subTitle" idx="1"/>
          </p:nvPr>
        </p:nvSpPr>
        <p:spPr>
          <a:xfrm>
            <a:off x="457200" y="1203480"/>
            <a:ext cx="8229240" cy="29829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1" name="Shape 171"/>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1" name="Shape 21"/>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2" name="Shape 22"/>
          <p:cNvSpPr txBox="1">
            <a:spLocks noGrp="1"/>
          </p:cNvSpPr>
          <p:nvPr>
            <p:ph type="body" idx="2"/>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4" name="Shape 174"/>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75" name="Shape 175"/>
          <p:cNvSpPr txBox="1">
            <a:spLocks noGrp="1"/>
          </p:cNvSpPr>
          <p:nvPr>
            <p:ph type="body" idx="2"/>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78"/>
        <p:cNvGrpSpPr/>
        <p:nvPr/>
      </p:nvGrpSpPr>
      <p:grpSpPr>
        <a:xfrm>
          <a:off x="0" y="0"/>
          <a:ext cx="0" cy="0"/>
          <a:chOff x="0" y="0"/>
          <a:chExt cx="0" cy="0"/>
        </a:xfrm>
      </p:grpSpPr>
      <p:sp>
        <p:nvSpPr>
          <p:cNvPr id="179" name="Shape 179"/>
          <p:cNvSpPr txBox="1">
            <a:spLocks noGrp="1"/>
          </p:cNvSpPr>
          <p:nvPr>
            <p:ph type="subTitle" idx="1"/>
          </p:nvPr>
        </p:nvSpPr>
        <p:spPr>
          <a:xfrm>
            <a:off x="388080" y="457920"/>
            <a:ext cx="8367840" cy="31802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2" name="Shape 182"/>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3" name="Shape 183"/>
          <p:cNvSpPr txBox="1">
            <a:spLocks noGrp="1"/>
          </p:cNvSpPr>
          <p:nvPr>
            <p:ph type="body" idx="2"/>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4" name="Shape 184"/>
          <p:cNvSpPr txBox="1">
            <a:spLocks noGrp="1"/>
          </p:cNvSpPr>
          <p:nvPr>
            <p:ph type="body" idx="3"/>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Shape 187"/>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8" name="Shape 188"/>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9" name="Shape 189"/>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2" name="Shape 192"/>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3" name="Shape 193"/>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4" name="Shape 194"/>
          <p:cNvSpPr txBox="1">
            <a:spLocks noGrp="1"/>
          </p:cNvSpPr>
          <p:nvPr>
            <p:ph type="body" idx="3"/>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7" name="Shape 197"/>
          <p:cNvSpPr txBox="1">
            <a:spLocks noGrp="1"/>
          </p:cNvSpPr>
          <p:nvPr>
            <p:ph type="body" idx="1"/>
          </p:nvPr>
        </p:nvSpPr>
        <p:spPr>
          <a:xfrm>
            <a:off x="457200" y="120348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8" name="Shape 198"/>
          <p:cNvSpPr txBox="1">
            <a:spLocks noGrp="1"/>
          </p:cNvSpPr>
          <p:nvPr>
            <p:ph type="body" idx="2"/>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01" name="Shape 201"/>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2" name="Shape 202"/>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3" name="Shape 203"/>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4" name="Shape 204"/>
          <p:cNvSpPr txBox="1">
            <a:spLocks noGrp="1"/>
          </p:cNvSpPr>
          <p:nvPr>
            <p:ph type="body" idx="4"/>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07" name="Shape 207"/>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8" name="Shape 208"/>
          <p:cNvSpPr txBox="1">
            <a:spLocks noGrp="1"/>
          </p:cNvSpPr>
          <p:nvPr>
            <p:ph type="body" idx="2"/>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9" name="Shape 209"/>
          <p:cNvSpPr/>
          <p:nvPr/>
        </p:nvSpPr>
        <p:spPr>
          <a:xfrm>
            <a:off x="457200" y="1203480"/>
            <a:ext cx="8229240" cy="2982960"/>
          </a:xfrm>
          <a:prstGeom prst="rect">
            <a:avLst/>
          </a:prstGeom>
          <a:noFill/>
          <a:ln>
            <a:noFill/>
          </a:ln>
        </p:spPr>
      </p:sp>
      <p:sp>
        <p:nvSpPr>
          <p:cNvPr id="210" name="Shape 210"/>
          <p:cNvSpPr/>
          <p:nvPr/>
        </p:nvSpPr>
        <p:spPr>
          <a:xfrm>
            <a:off x="457200" y="1203480"/>
            <a:ext cx="8229240" cy="298296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0" name="Shape 220"/>
          <p:cNvSpPr txBox="1">
            <a:spLocks noGrp="1"/>
          </p:cNvSpPr>
          <p:nvPr>
            <p:ph type="subTitle" idx="1"/>
          </p:nvPr>
        </p:nvSpPr>
        <p:spPr>
          <a:xfrm>
            <a:off x="457200" y="1203480"/>
            <a:ext cx="8229240" cy="29829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3" name="Shape 223"/>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6" name="Shape 226"/>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27" name="Shape 227"/>
          <p:cNvSpPr txBox="1">
            <a:spLocks noGrp="1"/>
          </p:cNvSpPr>
          <p:nvPr>
            <p:ph type="body" idx="2"/>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28"/>
        <p:cNvGrpSpPr/>
        <p:nvPr/>
      </p:nvGrpSpPr>
      <p:grpSpPr>
        <a:xfrm>
          <a:off x="0" y="0"/>
          <a:ext cx="0" cy="0"/>
          <a:chOff x="0" y="0"/>
          <a:chExt cx="0" cy="0"/>
        </a:xfrm>
      </p:grpSpPr>
      <p:sp>
        <p:nvSpPr>
          <p:cNvPr id="229" name="Shape 229"/>
          <p:cNvSpPr txBox="1">
            <a:spLocks noGrp="1"/>
          </p:cNvSpPr>
          <p:nvPr>
            <p:ph type="subTitle" idx="1"/>
          </p:nvPr>
        </p:nvSpPr>
        <p:spPr>
          <a:xfrm>
            <a:off x="388080" y="457920"/>
            <a:ext cx="8367840" cy="31802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32" name="Shape 232"/>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3" name="Shape 233"/>
          <p:cNvSpPr txBox="1">
            <a:spLocks noGrp="1"/>
          </p:cNvSpPr>
          <p:nvPr>
            <p:ph type="body" idx="2"/>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4" name="Shape 234"/>
          <p:cNvSpPr txBox="1">
            <a:spLocks noGrp="1"/>
          </p:cNvSpPr>
          <p:nvPr>
            <p:ph type="body" idx="3"/>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37" name="Shape 237"/>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8" name="Shape 238"/>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9" name="Shape 239"/>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2" name="Shape 242"/>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3" name="Shape 243"/>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4" name="Shape 244"/>
          <p:cNvSpPr txBox="1">
            <a:spLocks noGrp="1"/>
          </p:cNvSpPr>
          <p:nvPr>
            <p:ph type="body" idx="3"/>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7" name="Shape 247"/>
          <p:cNvSpPr txBox="1">
            <a:spLocks noGrp="1"/>
          </p:cNvSpPr>
          <p:nvPr>
            <p:ph type="body" idx="1"/>
          </p:nvPr>
        </p:nvSpPr>
        <p:spPr>
          <a:xfrm>
            <a:off x="457200" y="120348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8" name="Shape 248"/>
          <p:cNvSpPr txBox="1">
            <a:spLocks noGrp="1"/>
          </p:cNvSpPr>
          <p:nvPr>
            <p:ph type="body" idx="2"/>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51" name="Shape 251"/>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2" name="Shape 252"/>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3" name="Shape 253"/>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4" name="Shape 254"/>
          <p:cNvSpPr txBox="1">
            <a:spLocks noGrp="1"/>
          </p:cNvSpPr>
          <p:nvPr>
            <p:ph type="body" idx="4"/>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Shape 26"/>
          <p:cNvSpPr txBox="1">
            <a:spLocks noGrp="1"/>
          </p:cNvSpPr>
          <p:nvPr>
            <p:ph type="subTitle" idx="1"/>
          </p:nvPr>
        </p:nvSpPr>
        <p:spPr>
          <a:xfrm>
            <a:off x="388080" y="457920"/>
            <a:ext cx="8367840" cy="31802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57" name="Shape 257"/>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8" name="Shape 258"/>
          <p:cNvSpPr txBox="1">
            <a:spLocks noGrp="1"/>
          </p:cNvSpPr>
          <p:nvPr>
            <p:ph type="body" idx="2"/>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9" name="Shape 259"/>
          <p:cNvSpPr/>
          <p:nvPr/>
        </p:nvSpPr>
        <p:spPr>
          <a:xfrm>
            <a:off x="457200" y="1203480"/>
            <a:ext cx="8229240" cy="2982960"/>
          </a:xfrm>
          <a:prstGeom prst="rect">
            <a:avLst/>
          </a:prstGeom>
          <a:noFill/>
          <a:ln>
            <a:noFill/>
          </a:ln>
        </p:spPr>
      </p:sp>
      <p:sp>
        <p:nvSpPr>
          <p:cNvPr id="260" name="Shape 260"/>
          <p:cNvSpPr/>
          <p:nvPr/>
        </p:nvSpPr>
        <p:spPr>
          <a:xfrm>
            <a:off x="457200" y="1203480"/>
            <a:ext cx="8229240" cy="298296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 name="Shape 29"/>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0" name="Shape 30"/>
          <p:cNvSpPr txBox="1">
            <a:spLocks noGrp="1"/>
          </p:cNvSpPr>
          <p:nvPr>
            <p:ph type="body" idx="2"/>
          </p:nvPr>
        </p:nvSpPr>
        <p:spPr>
          <a:xfrm>
            <a:off x="45720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1" name="Shape 31"/>
          <p:cNvSpPr txBox="1">
            <a:spLocks noGrp="1"/>
          </p:cNvSpPr>
          <p:nvPr>
            <p:ph type="body" idx="3"/>
          </p:nvPr>
        </p:nvSpPr>
        <p:spPr>
          <a:xfrm>
            <a:off x="467424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4" name="Shape 34"/>
          <p:cNvSpPr txBox="1">
            <a:spLocks noGrp="1"/>
          </p:cNvSpPr>
          <p:nvPr>
            <p:ph type="body" idx="1"/>
          </p:nvPr>
        </p:nvSpPr>
        <p:spPr>
          <a:xfrm>
            <a:off x="457200" y="1203480"/>
            <a:ext cx="401580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5" name="Shape 35"/>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6" name="Shape 36"/>
          <p:cNvSpPr txBox="1">
            <a:spLocks noGrp="1"/>
          </p:cNvSpPr>
          <p:nvPr>
            <p:ph type="body" idx="3"/>
          </p:nvPr>
        </p:nvSpPr>
        <p:spPr>
          <a:xfrm>
            <a:off x="4674240" y="276192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9" name="Shape 39"/>
          <p:cNvSpPr txBox="1">
            <a:spLocks noGrp="1"/>
          </p:cNvSpPr>
          <p:nvPr>
            <p:ph type="body" idx="1"/>
          </p:nvPr>
        </p:nvSpPr>
        <p:spPr>
          <a:xfrm>
            <a:off x="45720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0" name="Shape 40"/>
          <p:cNvSpPr txBox="1">
            <a:spLocks noGrp="1"/>
          </p:cNvSpPr>
          <p:nvPr>
            <p:ph type="body" idx="2"/>
          </p:nvPr>
        </p:nvSpPr>
        <p:spPr>
          <a:xfrm>
            <a:off x="4674240" y="1203480"/>
            <a:ext cx="401580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1" name="Shape 41"/>
          <p:cNvSpPr txBox="1">
            <a:spLocks noGrp="1"/>
          </p:cNvSpPr>
          <p:nvPr>
            <p:ph type="body" idx="3"/>
          </p:nvPr>
        </p:nvSpPr>
        <p:spPr>
          <a:xfrm>
            <a:off x="457200" y="2761920"/>
            <a:ext cx="8229240" cy="1422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7C"/>
        </a:solidFill>
        <a:effectLst/>
      </p:bgPr>
    </p:bg>
    <p:spTree>
      <p:nvGrpSpPr>
        <p:cNvPr id="1" name="Shape 5"/>
        <p:cNvGrpSpPr/>
        <p:nvPr/>
      </p:nvGrpSpPr>
      <p:grpSpPr>
        <a:xfrm>
          <a:off x="0" y="0"/>
          <a:ext cx="0" cy="0"/>
          <a:chOff x="0" y="0"/>
          <a:chExt cx="0" cy="0"/>
        </a:xfrm>
      </p:grpSpPr>
      <p:sp>
        <p:nvSpPr>
          <p:cNvPr id="6" name="Shape 6"/>
          <p:cNvSpPr/>
          <p:nvPr/>
        </p:nvSpPr>
        <p:spPr>
          <a:xfrm>
            <a:off x="1524960" y="672480"/>
            <a:ext cx="1081440" cy="1124640"/>
          </a:xfrm>
          <a:custGeom>
            <a:avLst/>
            <a:gdLst/>
            <a:ahLst/>
            <a:cxnLst/>
            <a:rect l="0" t="0" r="0" b="0"/>
            <a:pathLst>
              <a:path w="43265" h="44998" extrusionOk="0">
                <a:moveTo>
                  <a:pt x="0" y="44998"/>
                </a:moveTo>
                <a:lnTo>
                  <a:pt x="0" y="0"/>
                </a:lnTo>
                <a:lnTo>
                  <a:pt x="43265" y="0"/>
                </a:lnTo>
              </a:path>
            </a:pathLst>
          </a:custGeom>
          <a:noFill/>
          <a:ln w="28425" cap="flat" cmpd="sng">
            <a:solidFill>
              <a:srgbClr val="8BC34A"/>
            </a:solidFill>
            <a:prstDash val="solid"/>
            <a:miter lim="8000"/>
            <a:headEnd type="none" w="sm" len="sm"/>
            <a:tailEnd type="none" w="sm" len="sm"/>
          </a:ln>
        </p:spPr>
      </p:sp>
      <p:sp>
        <p:nvSpPr>
          <p:cNvPr id="7" name="Shape 7"/>
          <p:cNvSpPr/>
          <p:nvPr/>
        </p:nvSpPr>
        <p:spPr>
          <a:xfrm rot="10800000">
            <a:off x="7619040" y="4467960"/>
            <a:ext cx="1081440" cy="1124640"/>
          </a:xfrm>
          <a:custGeom>
            <a:avLst/>
            <a:gdLst/>
            <a:ahLst/>
            <a:cxnLst/>
            <a:rect l="0" t="0" r="0" b="0"/>
            <a:pathLst>
              <a:path w="43265" h="44998" extrusionOk="0">
                <a:moveTo>
                  <a:pt x="0" y="44998"/>
                </a:moveTo>
                <a:lnTo>
                  <a:pt x="0" y="0"/>
                </a:lnTo>
                <a:lnTo>
                  <a:pt x="43265" y="0"/>
                </a:lnTo>
              </a:path>
            </a:pathLst>
          </a:custGeom>
          <a:noFill/>
          <a:ln w="28425" cap="flat" cmpd="sng">
            <a:solidFill>
              <a:srgbClr val="8BC34A"/>
            </a:solidFill>
            <a:prstDash val="solid"/>
            <a:miter lim="8000"/>
            <a:headEnd type="none" w="sm" len="sm"/>
            <a:tailEnd type="none" w="sm" len="sm"/>
          </a:ln>
        </p:spPr>
      </p:sp>
      <p:sp>
        <p:nvSpPr>
          <p:cNvPr id="8" name="Shape 8"/>
          <p:cNvSpPr/>
          <p:nvPr/>
        </p:nvSpPr>
        <p:spPr>
          <a:xfrm>
            <a:off x="4359600" y="2817360"/>
            <a:ext cx="424440" cy="360"/>
          </a:xfrm>
          <a:custGeom>
            <a:avLst/>
            <a:gdLst/>
            <a:ahLst/>
            <a:cxnLst/>
            <a:rect l="0" t="0" r="0" b="0"/>
            <a:pathLst>
              <a:path w="21600" h="21600" extrusionOk="0">
                <a:moveTo>
                  <a:pt x="0" y="0"/>
                </a:moveTo>
                <a:lnTo>
                  <a:pt x="21600" y="21600"/>
                </a:lnTo>
              </a:path>
            </a:pathLst>
          </a:custGeom>
          <a:noFill/>
          <a:ln w="38150" cap="flat" cmpd="sng">
            <a:solidFill>
              <a:srgbClr val="039BE5"/>
            </a:solidFill>
            <a:prstDash val="solid"/>
            <a:round/>
            <a:headEnd type="none" w="sm" len="sm"/>
            <a:tailEnd type="none" w="sm" len="sm"/>
          </a:ln>
        </p:spPr>
      </p:sp>
      <p:sp>
        <p:nvSpPr>
          <p:cNvPr id="9" name="Shape 9"/>
          <p:cNvSpPr txBox="1">
            <a:spLocks noGrp="1"/>
          </p:cNvSpPr>
          <p:nvPr>
            <p:ph type="title"/>
          </p:nvPr>
        </p:nvSpPr>
        <p:spPr>
          <a:xfrm>
            <a:off x="1680480" y="1189080"/>
            <a:ext cx="5783040" cy="145692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Shape 10"/>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buNone/>
              <a:defRPr sz="1000" b="0" i="0" u="none" strike="noStrike" cap="none">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s-ES"/>
              <a:pPr marL="0" lvl="0" indent="0">
                <a:spcBef>
                  <a:spcPts val="0"/>
                </a:spcBef>
                <a:spcAft>
                  <a:spcPts val="0"/>
                </a:spcAft>
                <a:buNone/>
              </a:pPr>
              <a:t>‹Nº›</a:t>
            </a:fld>
            <a:endParaRPr>
              <a:solidFill>
                <a:srgbClr val="000000"/>
              </a:solidFill>
              <a:latin typeface="Times New Roman"/>
              <a:ea typeface="Times New Roman"/>
              <a:cs typeface="Times New Roman"/>
              <a:sym typeface="Times New Roman"/>
            </a:endParaRPr>
          </a:p>
        </p:txBody>
      </p:sp>
      <p:sp>
        <p:nvSpPr>
          <p:cNvPr id="11" name="Shape 11"/>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517C"/>
        </a:solidFill>
        <a:effectLst/>
      </p:bgPr>
    </p:bg>
    <p:spTree>
      <p:nvGrpSpPr>
        <p:cNvPr id="1" name="Shape 58"/>
        <p:cNvGrpSpPr/>
        <p:nvPr/>
      </p:nvGrpSpPr>
      <p:grpSpPr>
        <a:xfrm>
          <a:off x="0" y="0"/>
          <a:ext cx="0" cy="0"/>
          <a:chOff x="0" y="0"/>
          <a:chExt cx="0" cy="0"/>
        </a:xfrm>
      </p:grpSpPr>
      <p:sp>
        <p:nvSpPr>
          <p:cNvPr id="59" name="Shape 59"/>
          <p:cNvSpPr/>
          <p:nvPr/>
        </p:nvSpPr>
        <p:spPr>
          <a:xfrm>
            <a:off x="4572000" y="0"/>
            <a:ext cx="4571640" cy="5143320"/>
          </a:xfrm>
          <a:prstGeom prst="rect">
            <a:avLst/>
          </a:prstGeom>
          <a:solidFill>
            <a:srgbClr val="00406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5029560" y="4495680"/>
            <a:ext cx="540720" cy="360"/>
          </a:xfrm>
          <a:custGeom>
            <a:avLst/>
            <a:gdLst/>
            <a:ahLst/>
            <a:cxnLst/>
            <a:rect l="0" t="0" r="0" b="0"/>
            <a:pathLst>
              <a:path w="21600" h="21600" extrusionOk="0">
                <a:moveTo>
                  <a:pt x="0" y="0"/>
                </a:moveTo>
                <a:lnTo>
                  <a:pt x="21600" y="21600"/>
                </a:lnTo>
              </a:path>
            </a:pathLst>
          </a:custGeom>
          <a:noFill/>
          <a:ln w="38150" cap="flat" cmpd="sng">
            <a:solidFill>
              <a:srgbClr val="8BC34A"/>
            </a:solidFill>
            <a:prstDash val="solid"/>
            <a:round/>
            <a:headEnd type="none" w="sm" len="sm"/>
            <a:tailEnd type="none" w="sm" len="sm"/>
          </a:ln>
        </p:spPr>
      </p:sp>
      <p:sp>
        <p:nvSpPr>
          <p:cNvPr id="61" name="Shape 61"/>
          <p:cNvSpPr txBox="1">
            <a:spLocks noGrp="1"/>
          </p:cNvSpPr>
          <p:nvPr>
            <p:ph type="title"/>
          </p:nvPr>
        </p:nvSpPr>
        <p:spPr>
          <a:xfrm>
            <a:off x="265680" y="1209240"/>
            <a:ext cx="4044960" cy="150588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2" name="Shape 62"/>
          <p:cNvSpPr txBox="1">
            <a:spLocks noGrp="1"/>
          </p:cNvSpPr>
          <p:nvPr>
            <p:ph type="body" idx="1"/>
          </p:nvPr>
        </p:nvSpPr>
        <p:spPr>
          <a:xfrm>
            <a:off x="4939560" y="724320"/>
            <a:ext cx="3836520" cy="36946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3" name="Shape 63"/>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buNone/>
              <a:defRPr sz="1000" b="0" i="0" u="none" strike="noStrike" cap="none">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s-ES"/>
              <a:pPr marL="0" lvl="0" indent="0">
                <a:spcBef>
                  <a:spcPts val="0"/>
                </a:spcBef>
                <a:spcAft>
                  <a:spcPts val="0"/>
                </a:spcAft>
                <a:buNone/>
              </a:pPr>
              <a:t>‹Nº›</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517C"/>
        </a:solidFill>
        <a:effectLst/>
      </p:bgPr>
    </p:bg>
    <p:spTree>
      <p:nvGrpSpPr>
        <p:cNvPr id="1" name="Shape 110"/>
        <p:cNvGrpSpPr/>
        <p:nvPr/>
      </p:nvGrpSpPr>
      <p:grpSpPr>
        <a:xfrm>
          <a:off x="0" y="0"/>
          <a:ext cx="0" cy="0"/>
          <a:chOff x="0" y="0"/>
          <a:chExt cx="0" cy="0"/>
        </a:xfrm>
      </p:grpSpPr>
      <p:sp>
        <p:nvSpPr>
          <p:cNvPr id="111" name="Shape 111"/>
          <p:cNvSpPr/>
          <p:nvPr/>
        </p:nvSpPr>
        <p:spPr>
          <a:xfrm>
            <a:off x="492480" y="1260360"/>
            <a:ext cx="424440" cy="360"/>
          </a:xfrm>
          <a:custGeom>
            <a:avLst/>
            <a:gdLst/>
            <a:ahLst/>
            <a:cxnLst/>
            <a:rect l="0" t="0" r="0" b="0"/>
            <a:pathLst>
              <a:path w="21600" h="21600" extrusionOk="0">
                <a:moveTo>
                  <a:pt x="0" y="0"/>
                </a:moveTo>
                <a:lnTo>
                  <a:pt x="21600" y="21600"/>
                </a:lnTo>
              </a:path>
            </a:pathLst>
          </a:custGeom>
          <a:noFill/>
          <a:ln w="38150" cap="flat" cmpd="sng">
            <a:solidFill>
              <a:srgbClr val="039BE5"/>
            </a:solidFill>
            <a:prstDash val="solid"/>
            <a:round/>
            <a:headEnd type="none" w="sm" len="sm"/>
            <a:tailEnd type="none" w="sm" len="sm"/>
          </a:ln>
        </p:spPr>
      </p:sp>
      <p:sp>
        <p:nvSpPr>
          <p:cNvPr id="112" name="Shape 112"/>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3" name="Shape 113"/>
          <p:cNvSpPr txBox="1">
            <a:spLocks noGrp="1"/>
          </p:cNvSpPr>
          <p:nvPr>
            <p:ph type="body" idx="1"/>
          </p:nvPr>
        </p:nvSpPr>
        <p:spPr>
          <a:xfrm>
            <a:off x="388080" y="1489680"/>
            <a:ext cx="8367840" cy="307872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14" name="Shape 114"/>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buNone/>
              <a:defRPr sz="1000" b="0" i="0" u="none" strike="noStrike" cap="none">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s-ES"/>
              <a:pPr marL="0" lvl="0" indent="0">
                <a:spcBef>
                  <a:spcPts val="0"/>
                </a:spcBef>
                <a:spcAft>
                  <a:spcPts val="0"/>
                </a:spcAft>
                <a:buNone/>
              </a:pPr>
              <a:t>‹Nº›</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517C"/>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buNone/>
              <a:defRPr sz="1000" b="0" i="0" u="none" strike="noStrike" cap="none">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s-ES"/>
              <a:pPr marL="0" lvl="0" indent="0">
                <a:spcBef>
                  <a:spcPts val="0"/>
                </a:spcBef>
                <a:spcAft>
                  <a:spcPts val="0"/>
                </a:spcAft>
                <a:buNone/>
              </a:pPr>
              <a:t>‹Nº›</a:t>
            </a:fld>
            <a:endParaRPr>
              <a:solidFill>
                <a:srgbClr val="000000"/>
              </a:solidFill>
              <a:latin typeface="Times New Roman"/>
              <a:ea typeface="Times New Roman"/>
              <a:cs typeface="Times New Roman"/>
              <a:sym typeface="Times New Roman"/>
            </a:endParaRPr>
          </a:p>
        </p:txBody>
      </p:sp>
      <p:sp>
        <p:nvSpPr>
          <p:cNvPr id="163" name="Shape 163"/>
          <p:cNvSpPr txBox="1">
            <a:spLocks noGrp="1"/>
          </p:cNvSpPr>
          <p:nvPr>
            <p:ph type="title"/>
          </p:nvPr>
        </p:nvSpPr>
        <p:spPr>
          <a:xfrm>
            <a:off x="457200" y="205200"/>
            <a:ext cx="8229240" cy="858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4" name="Shape 164"/>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517C"/>
        </a:solid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88080" y="457920"/>
            <a:ext cx="8367840" cy="685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13" name="Shape 213"/>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buNone/>
              <a:defRPr sz="1000" b="0" i="0" u="none" strike="noStrike" cap="none">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s-ES"/>
              <a:pPr marL="0" lvl="0" indent="0">
                <a:spcBef>
                  <a:spcPts val="0"/>
                </a:spcBef>
                <a:spcAft>
                  <a:spcPts val="0"/>
                </a:spcAft>
                <a:buNone/>
              </a:pPr>
              <a:t>‹Nº›</a:t>
            </a:fld>
            <a:endParaRPr>
              <a:solidFill>
                <a:srgbClr val="000000"/>
              </a:solidFill>
              <a:latin typeface="Times New Roman"/>
              <a:ea typeface="Times New Roman"/>
              <a:cs typeface="Times New Roman"/>
              <a:sym typeface="Times New Roman"/>
            </a:endParaRPr>
          </a:p>
        </p:txBody>
      </p:sp>
      <p:sp>
        <p:nvSpPr>
          <p:cNvPr id="214" name="Shape 214"/>
          <p:cNvSpPr txBox="1">
            <a:spLocks noGrp="1"/>
          </p:cNvSpPr>
          <p:nvPr>
            <p:ph type="body" idx="1"/>
          </p:nvPr>
        </p:nvSpPr>
        <p:spPr>
          <a:xfrm>
            <a:off x="457200" y="1203480"/>
            <a:ext cx="8229240" cy="298296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9.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a:stretch/>
        </p:blipFill>
        <p:spPr>
          <a:xfrm>
            <a:off x="0" y="-144000"/>
            <a:ext cx="9288000" cy="6006240"/>
          </a:xfrm>
          <a:prstGeom prst="rect">
            <a:avLst/>
          </a:prstGeom>
          <a:noFill/>
          <a:ln>
            <a:noFill/>
          </a:ln>
        </p:spPr>
      </p:pic>
      <p:sp>
        <p:nvSpPr>
          <p:cNvPr id="266" name="Shape 266"/>
          <p:cNvSpPr/>
          <p:nvPr/>
        </p:nvSpPr>
        <p:spPr>
          <a:xfrm>
            <a:off x="1613160" y="2314800"/>
            <a:ext cx="7314840" cy="8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3500" b="0" i="0" u="none" strike="noStrike" cap="none">
                <a:solidFill>
                  <a:srgbClr val="000000"/>
                </a:solidFill>
                <a:latin typeface="Arial"/>
                <a:ea typeface="Arial"/>
                <a:cs typeface="Arial"/>
                <a:sym typeface="Arial"/>
              </a:rPr>
              <a:t>PATRIMOINE DE L’UNESCO</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ES" sz="3500" b="0" i="0" u="none" strike="noStrike" cap="none">
                <a:solidFill>
                  <a:srgbClr val="000000"/>
                </a:solidFill>
                <a:latin typeface="Arial"/>
                <a:ea typeface="Arial"/>
                <a:cs typeface="Arial"/>
                <a:sym typeface="Arial"/>
              </a:rPr>
              <a:t>EN ANDALOUSIE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sultado de imagen de albaicin patrimoine de l'humanité"/>
          <p:cNvPicPr>
            <a:picLocks noChangeAspect="1" noChangeArrowheads="1"/>
          </p:cNvPicPr>
          <p:nvPr/>
        </p:nvPicPr>
        <p:blipFill>
          <a:blip r:embed="rId2"/>
          <a:srcRect/>
          <a:stretch>
            <a:fillRect/>
          </a:stretch>
        </p:blipFill>
        <p:spPr bwMode="auto">
          <a:xfrm>
            <a:off x="838200" y="438150"/>
            <a:ext cx="7543800" cy="44910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Shape 279"/>
          <p:cNvSpPr/>
          <p:nvPr/>
        </p:nvSpPr>
        <p:spPr>
          <a:xfrm>
            <a:off x="457200" y="438150"/>
            <a:ext cx="7314840" cy="8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3800" b="0" i="0" u="none" strike="noStrike" cap="none" dirty="0" smtClean="0">
                <a:solidFill>
                  <a:srgbClr val="FFFFFF"/>
                </a:solidFill>
                <a:latin typeface="Arial"/>
                <a:ea typeface="Arial"/>
                <a:cs typeface="Arial"/>
                <a:sym typeface="Arial"/>
              </a:rPr>
              <a:t>ALBAICÍN</a:t>
            </a: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280" name="Shape 280"/>
          <p:cNvSpPr/>
          <p:nvPr/>
        </p:nvSpPr>
        <p:spPr>
          <a:xfrm>
            <a:off x="457200" y="1695960"/>
            <a:ext cx="8229240" cy="28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4" name="3 Rectángulo"/>
          <p:cNvSpPr/>
          <p:nvPr/>
        </p:nvSpPr>
        <p:spPr>
          <a:xfrm>
            <a:off x="762000" y="1657350"/>
            <a:ext cx="6858000" cy="2246769"/>
          </a:xfrm>
          <a:prstGeom prst="rect">
            <a:avLst/>
          </a:prstGeom>
        </p:spPr>
        <p:txBody>
          <a:bodyPr wrap="square">
            <a:spAutoFit/>
          </a:bodyPr>
          <a:lstStyle/>
          <a:p>
            <a:r>
              <a:rPr lang="fr-FR" sz="2000" dirty="0" smtClean="0">
                <a:solidFill>
                  <a:schemeClr val="bg1"/>
                </a:solidFill>
              </a:rPr>
              <a:t>Le quartier de l’</a:t>
            </a:r>
            <a:r>
              <a:rPr lang="fr-FR" sz="2000" dirty="0" err="1" smtClean="0">
                <a:solidFill>
                  <a:schemeClr val="bg1"/>
                </a:solidFill>
              </a:rPr>
              <a:t>Albaicin</a:t>
            </a:r>
            <a:r>
              <a:rPr lang="fr-FR" sz="2000" dirty="0" smtClean="0">
                <a:solidFill>
                  <a:schemeClr val="bg1"/>
                </a:solidFill>
              </a:rPr>
              <a:t> est l’illustration la mieux préservée de ce qu’a pu être une ville hispano-musulmane dans le sud de l’Espagne, en particulier formée sous la dynastie des Nasrides. L’</a:t>
            </a:r>
            <a:r>
              <a:rPr lang="fr-FR" sz="2000" dirty="0" err="1" smtClean="0">
                <a:solidFill>
                  <a:schemeClr val="bg1"/>
                </a:solidFill>
              </a:rPr>
              <a:t>Albaicin</a:t>
            </a:r>
            <a:r>
              <a:rPr lang="fr-FR" sz="2000" dirty="0" smtClean="0">
                <a:solidFill>
                  <a:schemeClr val="bg1"/>
                </a:solidFill>
              </a:rPr>
              <a:t>, enrichi des contributions de la renaissance chrétienne et du baroque espagnol, est une fusion exceptionnelle et harmonieuse de deux traditions, créant une forme et un style uniques</a:t>
            </a:r>
            <a:r>
              <a:rPr lang="fr-FR" dirty="0" smtClean="0">
                <a:solidFill>
                  <a:schemeClr val="bg1"/>
                </a:solidFill>
              </a:rPr>
              <a:t>.</a:t>
            </a:r>
            <a:endParaRPr lang="es-E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sultado de imagen de albaicin patrimoine de l'humanité"/>
          <p:cNvPicPr>
            <a:picLocks noChangeAspect="1" noChangeArrowheads="1"/>
          </p:cNvPicPr>
          <p:nvPr/>
        </p:nvPicPr>
        <p:blipFill>
          <a:blip r:embed="rId2"/>
          <a:srcRect/>
          <a:stretch>
            <a:fillRect/>
          </a:stretch>
        </p:blipFill>
        <p:spPr bwMode="auto">
          <a:xfrm>
            <a:off x="609600" y="361950"/>
            <a:ext cx="7866136" cy="4495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418680" y="1811880"/>
            <a:ext cx="270720" cy="360"/>
          </a:xfrm>
          <a:custGeom>
            <a:avLst/>
            <a:gdLst/>
            <a:ahLst/>
            <a:cxnLst/>
            <a:rect l="0" t="0" r="0" b="0"/>
            <a:pathLst>
              <a:path w="21600" h="21600" extrusionOk="0">
                <a:moveTo>
                  <a:pt x="0" y="0"/>
                </a:moveTo>
                <a:lnTo>
                  <a:pt x="21600" y="21600"/>
                </a:lnTo>
              </a:path>
            </a:pathLst>
          </a:custGeom>
          <a:noFill/>
          <a:ln w="9525" cap="flat" cmpd="sng">
            <a:solidFill>
              <a:srgbClr val="CFD8DC"/>
            </a:solidFill>
            <a:prstDash val="solid"/>
            <a:round/>
            <a:headEnd type="none" w="sm" len="sm"/>
            <a:tailEnd type="none" w="sm" len="sm"/>
          </a:ln>
        </p:spPr>
      </p:sp>
      <p:sp>
        <p:nvSpPr>
          <p:cNvPr id="286" name="Shape 286"/>
          <p:cNvSpPr/>
          <p:nvPr/>
        </p:nvSpPr>
        <p:spPr>
          <a:xfrm>
            <a:off x="418680" y="334800"/>
            <a:ext cx="7314840" cy="8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3800" b="0" i="0" u="none" strike="noStrike" cap="none">
                <a:solidFill>
                  <a:srgbClr val="FFFFFF"/>
                </a:solidFill>
                <a:latin typeface="Arial"/>
                <a:ea typeface="Arial"/>
                <a:cs typeface="Arial"/>
                <a:sym typeface="Arial"/>
              </a:rPr>
              <a:t>CORDUE</a:t>
            </a:r>
            <a:endParaRPr sz="1800" b="0" i="0" u="none" strike="noStrike" cap="none">
              <a:solidFill>
                <a:srgbClr val="000000"/>
              </a:solidFill>
              <a:latin typeface="Arial"/>
              <a:ea typeface="Arial"/>
              <a:cs typeface="Arial"/>
              <a:sym typeface="Arial"/>
            </a:endParaRPr>
          </a:p>
        </p:txBody>
      </p:sp>
      <p:sp>
        <p:nvSpPr>
          <p:cNvPr id="287" name="Shape 287"/>
          <p:cNvSpPr/>
          <p:nvPr/>
        </p:nvSpPr>
        <p:spPr>
          <a:xfrm>
            <a:off x="109440" y="1188360"/>
            <a:ext cx="8924760" cy="3297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1800" b="0" i="0" u="none" strike="noStrike" cap="none" dirty="0">
                <a:solidFill>
                  <a:srgbClr val="FFFFFF"/>
                </a:solidFill>
                <a:latin typeface="Arial"/>
                <a:ea typeface="Arial"/>
                <a:cs typeface="Arial"/>
                <a:sym typeface="Arial"/>
              </a:rPr>
              <a:t>				</a:t>
            </a: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t>
            </a:r>
            <a:br>
              <a:rPr lang="es-ES" sz="1400" b="0" i="0" u="none" strike="noStrike" cap="none" dirty="0" smtClean="0">
                <a:solidFill>
                  <a:srgbClr val="000000"/>
                </a:solidFill>
                <a:latin typeface="Arial"/>
                <a:ea typeface="Arial"/>
                <a:cs typeface="Arial"/>
                <a:sym typeface="Arial"/>
              </a:rPr>
            </a:br>
            <a:r>
              <a:rPr lang="es-ES" sz="1400" b="0" i="0" u="none" strike="noStrike" cap="none" dirty="0" smtClean="0">
                <a:solidFill>
                  <a:srgbClr val="000000"/>
                </a:solidFill>
                <a:latin typeface="Arial"/>
                <a:ea typeface="Arial"/>
                <a:cs typeface="Arial"/>
                <a:sym typeface="Arial"/>
              </a:rPr>
              <a:t/>
            </a:r>
            <a:br>
              <a:rPr lang="es-ES" sz="1400" b="0" i="0" u="none" strike="noStrike" cap="none" dirty="0" smtClean="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p:txBody>
      </p:sp>
      <p:pic>
        <p:nvPicPr>
          <p:cNvPr id="6" name="Shape 288"/>
          <p:cNvPicPr preferRelativeResize="0"/>
          <p:nvPr/>
        </p:nvPicPr>
        <p:blipFill rotWithShape="1">
          <a:blip r:embed="rId3">
            <a:alphaModFix/>
          </a:blip>
          <a:srcRect l="4184" t="36230" r="6467" b="30629"/>
          <a:stretch/>
        </p:blipFill>
        <p:spPr>
          <a:xfrm>
            <a:off x="0" y="-476250"/>
            <a:ext cx="9677400" cy="5619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3200" y="1885950"/>
            <a:ext cx="3276600" cy="685800"/>
          </a:xfrm>
        </p:spPr>
        <p:txBody>
          <a:bodyPr/>
          <a:lstStyle/>
          <a:p>
            <a:r>
              <a:rPr lang="es-ES_tradnl" sz="4400" dirty="0" smtClean="0">
                <a:solidFill>
                  <a:schemeClr val="bg1"/>
                </a:solidFill>
                <a:latin typeface="Roboto Slab" charset="0"/>
                <a:ea typeface="Roboto Slab" charset="0"/>
              </a:rPr>
              <a:t>CÓRDOBA</a:t>
            </a:r>
            <a:r>
              <a:rPr lang="es-ES_tradnl" sz="4400" dirty="0" smtClean="0">
                <a:latin typeface="Roboto Slab" charset="0"/>
                <a:ea typeface="Roboto Slab" charset="0"/>
              </a:rPr>
              <a:t/>
            </a:r>
            <a:br>
              <a:rPr lang="es-ES_tradnl" sz="4400" dirty="0" smtClean="0">
                <a:latin typeface="Roboto Slab" charset="0"/>
                <a:ea typeface="Roboto Slab" charset="0"/>
              </a:rPr>
            </a:br>
            <a:r>
              <a:rPr lang="es-ES_tradnl" sz="4400" dirty="0" smtClean="0">
                <a:solidFill>
                  <a:schemeClr val="bg1"/>
                </a:solidFill>
                <a:latin typeface="Roboto Slab" charset="0"/>
                <a:ea typeface="Roboto Slab" charset="0"/>
              </a:rPr>
              <a:t>CORDUE</a:t>
            </a:r>
            <a:endParaRPr lang="es-ES" sz="4400" dirty="0">
              <a:solidFill>
                <a:schemeClr val="bg1"/>
              </a:solidFill>
              <a:latin typeface="Roboto Slab" charset="0"/>
              <a:ea typeface="Roboto Slab"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Shape 279"/>
          <p:cNvSpPr/>
          <p:nvPr/>
        </p:nvSpPr>
        <p:spPr>
          <a:xfrm>
            <a:off x="348840" y="362880"/>
            <a:ext cx="7314840" cy="8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280" name="Shape 280"/>
          <p:cNvSpPr/>
          <p:nvPr/>
        </p:nvSpPr>
        <p:spPr>
          <a:xfrm>
            <a:off x="457200" y="1695960"/>
            <a:ext cx="990600" cy="1137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4" name="3 Rectángulo"/>
          <p:cNvSpPr/>
          <p:nvPr/>
        </p:nvSpPr>
        <p:spPr>
          <a:xfrm>
            <a:off x="381000" y="1047750"/>
            <a:ext cx="8458200" cy="4162678"/>
          </a:xfrm>
          <a:prstGeom prst="rect">
            <a:avLst/>
          </a:prstGeom>
        </p:spPr>
        <p:txBody>
          <a:bodyPr wrap="square">
            <a:spAutoFit/>
          </a:bodyPr>
          <a:lstStyle/>
          <a:p>
            <a:pPr lvl="0" algn="ctr"/>
            <a:r>
              <a:rPr lang="fr-FR" sz="2800" u="sng" dirty="0" smtClean="0">
                <a:solidFill>
                  <a:srgbClr val="FFFFFF"/>
                </a:solidFill>
                <a:latin typeface="+mj-lt"/>
              </a:rPr>
              <a:t>MOSQUÉE-CATHEDRALE DE CORDUE</a:t>
            </a:r>
          </a:p>
          <a:p>
            <a:pPr lvl="0"/>
            <a:r>
              <a:rPr lang="fr-FR" sz="1200" dirty="0" smtClean="0">
                <a:solidFill>
                  <a:srgbClr val="FFFFFF"/>
                </a:solidFill>
              </a:rPr>
              <a:t/>
            </a:r>
            <a:br>
              <a:rPr lang="fr-FR" sz="1200" dirty="0" smtClean="0">
                <a:solidFill>
                  <a:srgbClr val="FFFFFF"/>
                </a:solidFill>
              </a:rPr>
            </a:br>
            <a:r>
              <a:rPr lang="fr-FR" sz="2000" dirty="0" smtClean="0">
                <a:solidFill>
                  <a:srgbClr val="FFFFFF"/>
                </a:solidFill>
                <a:latin typeface="+mj-lt"/>
              </a:rPr>
              <a:t/>
            </a:r>
            <a:br>
              <a:rPr lang="fr-FR" sz="2000" dirty="0" smtClean="0">
                <a:solidFill>
                  <a:srgbClr val="FFFFFF"/>
                </a:solidFill>
                <a:latin typeface="+mj-lt"/>
              </a:rPr>
            </a:br>
            <a:r>
              <a:rPr lang="fr-FR" sz="2000" dirty="0" smtClean="0">
                <a:solidFill>
                  <a:srgbClr val="FFFFFF"/>
                </a:solidFill>
                <a:latin typeface="+mj-lt"/>
              </a:rPr>
              <a:t>La Mosquée-Cathédrale de </a:t>
            </a:r>
            <a:r>
              <a:rPr lang="fr-FR" sz="2000" dirty="0" err="1" smtClean="0">
                <a:solidFill>
                  <a:srgbClr val="FFFFFF"/>
                </a:solidFill>
                <a:latin typeface="+mj-lt"/>
              </a:rPr>
              <a:t>Cordue</a:t>
            </a:r>
            <a:r>
              <a:rPr lang="fr-FR" sz="2000" dirty="0" smtClean="0">
                <a:solidFill>
                  <a:srgbClr val="FFFFFF"/>
                </a:solidFill>
                <a:latin typeface="+mj-lt"/>
              </a:rPr>
              <a:t> fait partie du patrimoine mondial de l'Unesco à partir de 1985.</a:t>
            </a:r>
            <a:endParaRPr lang="fr-FR" sz="2000" dirty="0" smtClean="0">
              <a:latin typeface="+mj-lt"/>
            </a:endParaRPr>
          </a:p>
          <a:p>
            <a:pPr lvl="0"/>
            <a:r>
              <a:rPr lang="fr-FR" sz="2000" dirty="0" smtClean="0">
                <a:solidFill>
                  <a:srgbClr val="FFFFFF"/>
                </a:solidFill>
                <a:latin typeface="+mj-lt"/>
              </a:rPr>
              <a:t/>
            </a:r>
            <a:br>
              <a:rPr lang="fr-FR" sz="2000" dirty="0" smtClean="0">
                <a:solidFill>
                  <a:srgbClr val="FFFFFF"/>
                </a:solidFill>
                <a:latin typeface="+mj-lt"/>
              </a:rPr>
            </a:br>
            <a:r>
              <a:rPr lang="fr-FR" sz="2000" dirty="0" smtClean="0">
                <a:solidFill>
                  <a:srgbClr val="FFFFFF"/>
                </a:solidFill>
                <a:latin typeface="+mj-lt"/>
              </a:rPr>
              <a:t>C'est un monument majeur de l'architecture islamique. Il s'agit du monument le plus accompli de l'art des </a:t>
            </a:r>
            <a:r>
              <a:rPr lang="fr-FR" sz="2000" dirty="0" err="1" smtClean="0">
                <a:solidFill>
                  <a:srgbClr val="FFFFFF"/>
                </a:solidFill>
                <a:latin typeface="+mj-lt"/>
              </a:rPr>
              <a:t>Omayyades</a:t>
            </a:r>
            <a:r>
              <a:rPr lang="fr-FR" sz="2000" dirty="0" smtClean="0">
                <a:solidFill>
                  <a:srgbClr val="FFFFFF"/>
                </a:solidFill>
                <a:latin typeface="+mj-lt"/>
              </a:rPr>
              <a:t> de </a:t>
            </a:r>
            <a:r>
              <a:rPr lang="fr-FR" sz="2000" dirty="0" err="1" smtClean="0">
                <a:solidFill>
                  <a:srgbClr val="FFFFFF"/>
                </a:solidFill>
                <a:latin typeface="+mj-lt"/>
              </a:rPr>
              <a:t>Cordue</a:t>
            </a:r>
            <a:r>
              <a:rPr lang="fr-FR" sz="2000" dirty="0" smtClean="0">
                <a:solidFill>
                  <a:srgbClr val="FFFFFF"/>
                </a:solidFill>
                <a:latin typeface="+mj-lt"/>
              </a:rPr>
              <a:t>.</a:t>
            </a:r>
            <a:br>
              <a:rPr lang="fr-FR" sz="2000" dirty="0" smtClean="0">
                <a:solidFill>
                  <a:srgbClr val="FFFFFF"/>
                </a:solidFill>
                <a:latin typeface="+mj-lt"/>
              </a:rPr>
            </a:br>
            <a:r>
              <a:rPr lang="fr-FR" sz="2000" dirty="0" smtClean="0">
                <a:solidFill>
                  <a:srgbClr val="FFFFFF"/>
                </a:solidFill>
                <a:latin typeface="+mj-lt"/>
              </a:rPr>
              <a:t/>
            </a:r>
            <a:br>
              <a:rPr lang="fr-FR" sz="2000" dirty="0" smtClean="0">
                <a:solidFill>
                  <a:srgbClr val="FFFFFF"/>
                </a:solidFill>
                <a:latin typeface="+mj-lt"/>
              </a:rPr>
            </a:br>
            <a:r>
              <a:rPr lang="fr-FR" sz="2000" dirty="0" smtClean="0">
                <a:solidFill>
                  <a:srgbClr val="FFFFFF"/>
                </a:solidFill>
                <a:latin typeface="+mj-lt"/>
              </a:rPr>
              <a:t>Convertie en église au XIII siècle après la </a:t>
            </a:r>
            <a:r>
              <a:rPr lang="fr-FR" sz="2000" dirty="0" err="1" smtClean="0">
                <a:solidFill>
                  <a:srgbClr val="FFFFFF"/>
                </a:solidFill>
                <a:latin typeface="+mj-lt"/>
              </a:rPr>
              <a:t>Reconquista</a:t>
            </a:r>
            <a:r>
              <a:rPr lang="fr-FR" sz="2000" dirty="0" smtClean="0">
                <a:solidFill>
                  <a:srgbClr val="FFFFFF"/>
                </a:solidFill>
                <a:latin typeface="+mj-lt"/>
              </a:rPr>
              <a:t> par le roi Ferdinand III de Castille, elle est depuis lors l'église cathédrale du diocèse de Cordoue en Espagne.</a:t>
            </a:r>
            <a:r>
              <a:rPr lang="fr-FR" dirty="0" smtClean="0">
                <a:latin typeface="+mj-lt"/>
              </a:rPr>
              <a:t/>
            </a:r>
            <a:br>
              <a:rPr lang="fr-FR" dirty="0" smtClean="0">
                <a:latin typeface="+mj-lt"/>
              </a:rPr>
            </a:br>
            <a:r>
              <a:rPr lang="fr-FR" sz="1050" dirty="0" smtClean="0"/>
              <a:t/>
            </a:r>
            <a:br>
              <a:rPr lang="fr-FR" sz="1050" dirty="0" smtClean="0"/>
            </a:b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p:nvPr/>
        </p:nvSpPr>
        <p:spPr>
          <a:xfrm>
            <a:off x="272150" y="328675"/>
            <a:ext cx="8367900" cy="3115200"/>
          </a:xfrm>
          <a:prstGeom prst="rect">
            <a:avLst/>
          </a:prstGeom>
          <a:noFill/>
          <a:ln>
            <a:noFill/>
          </a:ln>
        </p:spPr>
        <p:txBody>
          <a:bodyPr spcFirstLastPara="1" wrap="square" lIns="91425" tIns="91425" rIns="91425" bIns="91425" anchor="b" anchorCtr="0">
            <a:noAutofit/>
          </a:bodyPr>
          <a:lstStyle/>
          <a:p>
            <a:pPr marL="0" marR="0" lvl="0" indent="0" rtl="0">
              <a:lnSpc>
                <a:spcPct val="100000"/>
              </a:lnSpc>
              <a:spcBef>
                <a:spcPts val="0"/>
              </a:spcBef>
              <a:spcAft>
                <a:spcPts val="0"/>
              </a:spcAft>
              <a:buNone/>
            </a:pPr>
            <a:r>
              <a:rPr lang="es-ES" sz="1800" b="1" i="0" u="none" strike="noStrike" cap="none" dirty="0">
                <a:solidFill>
                  <a:srgbClr val="FFFFFF"/>
                </a:solidFill>
                <a:latin typeface="Arial"/>
                <a:ea typeface="Arial"/>
                <a:cs typeface="Arial"/>
                <a:sym typeface="Arial"/>
              </a:rPr>
              <a:t>	</a:t>
            </a:r>
            <a:r>
              <a:rPr lang="es-ES" sz="1800" b="0" i="0" u="none" strike="noStrike" cap="none" dirty="0">
                <a:solidFill>
                  <a:srgbClr val="FFFFFF"/>
                </a:solidFill>
                <a:latin typeface="Arial"/>
                <a:ea typeface="Arial"/>
                <a:cs typeface="Arial"/>
                <a:sym typeface="Arial"/>
              </a:rPr>
              <a:t/>
            </a:r>
            <a:br>
              <a:rPr lang="es-ES" sz="1800" b="0" i="0" u="none" strike="noStrike" cap="none" dirty="0">
                <a:solidFill>
                  <a:srgbClr val="FFFFFF"/>
                </a:solidFill>
                <a:latin typeface="Arial"/>
                <a:ea typeface="Arial"/>
                <a:cs typeface="Arial"/>
                <a:sym typeface="Arial"/>
              </a:rPr>
            </a:br>
            <a:r>
              <a:rPr lang="es-ES" sz="1800" b="0" i="0" u="none" strike="noStrike" cap="none" dirty="0">
                <a:solidFill>
                  <a:srgbClr val="FFFFFF"/>
                </a:solidFill>
                <a:latin typeface="Arial"/>
                <a:ea typeface="Arial"/>
                <a:cs typeface="Arial"/>
                <a:sym typeface="Arial"/>
              </a:rPr>
              <a:t/>
            </a:r>
            <a:br>
              <a:rPr lang="es-ES" sz="1800" b="0" i="0" u="none" strike="noStrike" cap="none" dirty="0">
                <a:solidFill>
                  <a:srgbClr val="FFFFFF"/>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294" name="Shape 294"/>
          <p:cNvPicPr preferRelativeResize="0"/>
          <p:nvPr/>
        </p:nvPicPr>
        <p:blipFill rotWithShape="1">
          <a:blip r:embed="rId3">
            <a:alphaModFix/>
          </a:blip>
          <a:srcRect l="6093" t="46594" r="5948" b="16275"/>
          <a:stretch/>
        </p:blipFill>
        <p:spPr>
          <a:xfrm>
            <a:off x="762000" y="514350"/>
            <a:ext cx="7772400" cy="4191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p:nvPr/>
        </p:nvSpPr>
        <p:spPr>
          <a:xfrm>
            <a:off x="609600" y="1504950"/>
            <a:ext cx="8367900" cy="3115200"/>
          </a:xfrm>
          <a:prstGeom prst="rect">
            <a:avLst/>
          </a:prstGeom>
          <a:noFill/>
          <a:ln>
            <a:noFill/>
          </a:ln>
        </p:spPr>
        <p:txBody>
          <a:bodyPr spcFirstLastPara="1" wrap="square" lIns="91425" tIns="91425" rIns="91425" bIns="91425" anchor="b" anchorCtr="0">
            <a:noAutofit/>
          </a:bodyPr>
          <a:lstStyle/>
          <a:p>
            <a:pPr marL="0" marR="0" lvl="0" indent="0" rtl="0">
              <a:lnSpc>
                <a:spcPct val="100000"/>
              </a:lnSpc>
              <a:spcBef>
                <a:spcPts val="0"/>
              </a:spcBef>
              <a:spcAft>
                <a:spcPts val="0"/>
              </a:spcAft>
              <a:buNone/>
            </a:pPr>
            <a:r>
              <a:rPr lang="es-ES" sz="1800" b="1" i="0" u="none" strike="noStrike" cap="none" dirty="0" smtClean="0">
                <a:solidFill>
                  <a:srgbClr val="FFFFFF"/>
                </a:solidFill>
                <a:latin typeface="Arial"/>
                <a:ea typeface="Arial"/>
                <a:cs typeface="Arial"/>
                <a:sym typeface="Arial"/>
              </a:rPr>
              <a:t>				</a:t>
            </a:r>
            <a:r>
              <a:rPr lang="es-ES" sz="2200" b="1" i="0" u="none" strike="noStrike" cap="none" dirty="0" smtClean="0">
                <a:solidFill>
                  <a:srgbClr val="FFFFFF"/>
                </a:solidFill>
                <a:latin typeface="Arial"/>
                <a:ea typeface="Arial"/>
                <a:cs typeface="Arial"/>
                <a:sym typeface="Arial"/>
              </a:rPr>
              <a:t>HISTOIRE</a:t>
            </a:r>
          </a:p>
          <a:p>
            <a:pPr marL="0" marR="0" lvl="0" indent="0" rtl="0">
              <a:lnSpc>
                <a:spcPct val="100000"/>
              </a:lnSpc>
              <a:spcBef>
                <a:spcPts val="0"/>
              </a:spcBef>
              <a:spcAft>
                <a:spcPts val="0"/>
              </a:spcAft>
              <a:buNone/>
            </a:pPr>
            <a:endParaRPr lang="es-ES" sz="2200" b="1" dirty="0" smtClean="0">
              <a:solidFill>
                <a:srgbClr val="FFFFFF"/>
              </a:solidFill>
            </a:endParaRPr>
          </a:p>
          <a:p>
            <a:pPr marL="0" marR="0" lvl="0" indent="0" rtl="0">
              <a:lnSpc>
                <a:spcPct val="100000"/>
              </a:lnSpc>
              <a:spcBef>
                <a:spcPts val="0"/>
              </a:spcBef>
              <a:spcAft>
                <a:spcPts val="0"/>
              </a:spcAft>
              <a:buNone/>
            </a:pPr>
            <a:r>
              <a:rPr lang="es-ES" sz="1800" b="0" i="0" u="none" strike="noStrike" cap="none" dirty="0" smtClean="0">
                <a:solidFill>
                  <a:srgbClr val="FFFFFF"/>
                </a:solidFill>
                <a:latin typeface="Arial"/>
                <a:ea typeface="Arial"/>
                <a:cs typeface="Arial"/>
                <a:sym typeface="Arial"/>
              </a:rPr>
              <a:t/>
            </a:r>
            <a:br>
              <a:rPr lang="es-ES" sz="1800" b="0" i="0" u="none" strike="noStrike" cap="none" dirty="0" smtClean="0">
                <a:solidFill>
                  <a:srgbClr val="FFFFFF"/>
                </a:solidFill>
                <a:latin typeface="Arial"/>
                <a:ea typeface="Arial"/>
                <a:cs typeface="Arial"/>
                <a:sym typeface="Arial"/>
              </a:rPr>
            </a:br>
            <a:r>
              <a:rPr lang="es-ES" sz="2000" b="0" i="0" u="none" strike="noStrike" cap="none" dirty="0" err="1" smtClean="0">
                <a:solidFill>
                  <a:srgbClr val="FFFFFF"/>
                </a:solidFill>
                <a:latin typeface="Arial"/>
                <a:ea typeface="Arial"/>
                <a:cs typeface="Arial"/>
                <a:sym typeface="Arial"/>
              </a:rPr>
              <a:t>Cordue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étant</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capitale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d'une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province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romaine</a:t>
            </a:r>
            <a:r>
              <a:rPr lang="es-ES" sz="2000" b="0" i="0" u="none" strike="noStrike" cap="none" dirty="0" smtClean="0">
                <a:solidFill>
                  <a:srgbClr val="FFFFFF"/>
                </a:solidFill>
                <a:latin typeface="Arial"/>
                <a:ea typeface="Arial"/>
                <a:cs typeface="Arial"/>
                <a:sym typeface="Arial"/>
              </a:rPr>
              <a:t>, la </a:t>
            </a:r>
            <a:r>
              <a:rPr lang="es-ES" sz="2000" b="0" i="0" u="none" strike="noStrike" cap="none" dirty="0" err="1" smtClean="0">
                <a:solidFill>
                  <a:srgbClr val="FFFFFF"/>
                </a:solidFill>
                <a:latin typeface="Arial"/>
                <a:ea typeface="Arial"/>
                <a:cs typeface="Arial"/>
                <a:sym typeface="Arial"/>
              </a:rPr>
              <a:t>bétique</a:t>
            </a:r>
            <a:r>
              <a:rPr lang="es-ES" sz="2000" b="0" i="0" u="none" strike="noStrike" cap="none" dirty="0" smtClean="0">
                <a:solidFill>
                  <a:srgbClr val="FFFFFF"/>
                </a:solidFill>
                <a:latin typeface="Arial"/>
                <a:ea typeface="Arial"/>
                <a:cs typeface="Arial"/>
                <a:sym typeface="Arial"/>
              </a:rPr>
              <a:t>, un temple de </a:t>
            </a:r>
            <a:r>
              <a:rPr lang="es-ES" sz="2000" b="0" i="0" u="none" strike="noStrike" cap="none" dirty="0" err="1" smtClean="0">
                <a:solidFill>
                  <a:srgbClr val="FFFFFF"/>
                </a:solidFill>
                <a:latin typeface="Arial"/>
                <a:ea typeface="Arial"/>
                <a:cs typeface="Arial"/>
                <a:sym typeface="Arial"/>
              </a:rPr>
              <a:t>Janus</a:t>
            </a:r>
            <a:r>
              <a:rPr lang="es-ES" sz="2000" b="0" i="0" u="none" strike="noStrike" cap="none" dirty="0" smtClean="0">
                <a:solidFill>
                  <a:srgbClr val="FFFFFF"/>
                </a:solidFill>
                <a:latin typeface="Arial"/>
                <a:ea typeface="Arial"/>
                <a:cs typeface="Arial"/>
                <a:sym typeface="Arial"/>
              </a:rPr>
              <a:t> y fut </a:t>
            </a:r>
            <a:r>
              <a:rPr lang="es-ES" sz="2000" b="0" i="0" u="none" strike="noStrike" cap="none" dirty="0" err="1" smtClean="0">
                <a:solidFill>
                  <a:srgbClr val="FFFFFF"/>
                </a:solidFill>
                <a:latin typeface="Arial"/>
                <a:ea typeface="Arial"/>
                <a:cs typeface="Arial"/>
                <a:sym typeface="Arial"/>
              </a:rPr>
              <a:t>érige</a:t>
            </a:r>
            <a:r>
              <a:rPr lang="es-ES" sz="2000" b="0" i="0" u="none" strike="noStrike" cap="none" dirty="0" smtClean="0">
                <a:solidFill>
                  <a:srgbClr val="FFFFFF"/>
                </a:solidFill>
                <a:latin typeface="Arial"/>
                <a:ea typeface="Arial"/>
                <a:cs typeface="Arial"/>
                <a:sym typeface="Arial"/>
              </a:rPr>
              <a:t>. </a:t>
            </a:r>
            <a:br>
              <a:rPr lang="es-ES" sz="2000" b="0" i="0" u="none" strike="noStrike" cap="none" dirty="0" smtClean="0">
                <a:solidFill>
                  <a:srgbClr val="FFFFFF"/>
                </a:solidFill>
                <a:latin typeface="Arial"/>
                <a:ea typeface="Arial"/>
                <a:cs typeface="Arial"/>
                <a:sym typeface="Arial"/>
              </a:rPr>
            </a:br>
            <a:r>
              <a:rPr lang="es-ES" sz="2000" b="0" i="0" u="none" strike="noStrike" cap="none" dirty="0" err="1" smtClean="0">
                <a:solidFill>
                  <a:srgbClr val="FFFFFF"/>
                </a:solidFill>
                <a:latin typeface="Arial"/>
                <a:ea typeface="Arial"/>
                <a:cs typeface="Arial"/>
                <a:sym typeface="Arial"/>
              </a:rPr>
              <a:t>Quand</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Cordue</a:t>
            </a:r>
            <a:r>
              <a:rPr lang="es-ES" sz="2000" b="0" i="0" u="none" strike="noStrike" cap="none" dirty="0" smtClean="0">
                <a:solidFill>
                  <a:srgbClr val="FFFFFF"/>
                </a:solidFill>
                <a:latin typeface="Arial"/>
                <a:ea typeface="Arial"/>
                <a:cs typeface="Arial"/>
                <a:sym typeface="Arial"/>
              </a:rPr>
              <a:t> fut </a:t>
            </a:r>
            <a:r>
              <a:rPr lang="es-ES" sz="2000" b="0" i="0" u="none" strike="noStrike" cap="none" dirty="0" err="1" smtClean="0">
                <a:solidFill>
                  <a:srgbClr val="FFFFFF"/>
                </a:solidFill>
                <a:latin typeface="Arial"/>
                <a:ea typeface="Arial"/>
                <a:cs typeface="Arial"/>
                <a:sym typeface="Arial"/>
              </a:rPr>
              <a:t>reprise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aux</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Musulmans</a:t>
            </a:r>
            <a:r>
              <a:rPr lang="es-ES" sz="2000" b="0" i="0" u="none" strike="noStrike" cap="none" dirty="0" smtClean="0">
                <a:solidFill>
                  <a:srgbClr val="FFFFFF"/>
                </a:solidFill>
                <a:latin typeface="Arial"/>
                <a:ea typeface="Arial"/>
                <a:cs typeface="Arial"/>
                <a:sym typeface="Arial"/>
              </a:rPr>
              <a:t> par la </a:t>
            </a:r>
            <a:r>
              <a:rPr lang="es-ES" sz="2000" b="0" i="0" u="none" strike="noStrike" cap="none" dirty="0" err="1" smtClean="0">
                <a:solidFill>
                  <a:srgbClr val="FFFFFF"/>
                </a:solidFill>
                <a:latin typeface="Arial"/>
                <a:ea typeface="Arial"/>
                <a:cs typeface="Arial"/>
                <a:sym typeface="Arial"/>
              </a:rPr>
              <a:t>roi</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Ferdinand</a:t>
            </a:r>
            <a:r>
              <a:rPr lang="es-ES" sz="2000" b="0" i="0" u="none" strike="noStrike" cap="none" dirty="0" smtClean="0">
                <a:solidFill>
                  <a:srgbClr val="FFFFFF"/>
                </a:solidFill>
                <a:latin typeface="Arial"/>
                <a:ea typeface="Arial"/>
                <a:cs typeface="Arial"/>
                <a:sym typeface="Arial"/>
              </a:rPr>
              <a:t> III de </a:t>
            </a:r>
            <a:r>
              <a:rPr lang="es-ES" sz="2000" b="0" i="0" u="none" strike="noStrike" cap="none" dirty="0" err="1" smtClean="0">
                <a:solidFill>
                  <a:srgbClr val="FFFFFF"/>
                </a:solidFill>
                <a:latin typeface="Arial"/>
                <a:ea typeface="Arial"/>
                <a:cs typeface="Arial"/>
                <a:sym typeface="Arial"/>
              </a:rPr>
              <a:t>Castille</a:t>
            </a:r>
            <a:r>
              <a:rPr lang="es-ES" sz="2000" b="0" i="0" u="none" strike="noStrike" cap="none" dirty="0" smtClean="0">
                <a:solidFill>
                  <a:srgbClr val="FFFFFF"/>
                </a:solidFill>
                <a:latin typeface="Arial"/>
                <a:ea typeface="Arial"/>
                <a:cs typeface="Arial"/>
                <a:sym typeface="Arial"/>
              </a:rPr>
              <a:t> en 1236, les </a:t>
            </a:r>
            <a:r>
              <a:rPr lang="es-ES" sz="2000" b="0" i="0" u="none" strike="noStrike" cap="none" dirty="0" err="1" smtClean="0">
                <a:solidFill>
                  <a:srgbClr val="FFFFFF"/>
                </a:solidFill>
                <a:latin typeface="Arial"/>
                <a:ea typeface="Arial"/>
                <a:cs typeface="Arial"/>
                <a:sym typeface="Arial"/>
              </a:rPr>
              <a:t>castillans</a:t>
            </a:r>
            <a:r>
              <a:rPr lang="es-ES" sz="2000" b="0" i="0" u="none" strike="noStrike" cap="none" dirty="0" smtClean="0">
                <a:solidFill>
                  <a:srgbClr val="FFFFFF"/>
                </a:solidFill>
                <a:latin typeface="Arial"/>
                <a:ea typeface="Arial"/>
                <a:cs typeface="Arial"/>
                <a:sym typeface="Arial"/>
              </a:rPr>
              <a:t> en </a:t>
            </a:r>
            <a:r>
              <a:rPr lang="es-ES" sz="2000" b="0" i="0" u="none" strike="noStrike" cap="none" dirty="0" err="1" smtClean="0">
                <a:solidFill>
                  <a:srgbClr val="FFFFFF"/>
                </a:solidFill>
                <a:latin typeface="Arial"/>
                <a:ea typeface="Arial"/>
                <a:cs typeface="Arial"/>
                <a:sym typeface="Arial"/>
              </a:rPr>
              <a:t>firent</a:t>
            </a:r>
            <a:r>
              <a:rPr lang="es-ES" sz="2000" b="0" i="0" u="none" strike="noStrike" cap="none" dirty="0" smtClean="0">
                <a:solidFill>
                  <a:srgbClr val="FFFFFF"/>
                </a:solidFill>
                <a:latin typeface="Arial"/>
                <a:ea typeface="Arial"/>
                <a:cs typeface="Arial"/>
                <a:sym typeface="Arial"/>
              </a:rPr>
              <a:t> à </a:t>
            </a:r>
            <a:r>
              <a:rPr lang="es-ES" sz="2000" b="0" i="0" u="none" strike="noStrike" cap="none" dirty="0" err="1" smtClean="0">
                <a:solidFill>
                  <a:srgbClr val="FFFFFF"/>
                </a:solidFill>
                <a:latin typeface="Arial"/>
                <a:ea typeface="Arial"/>
                <a:cs typeface="Arial"/>
                <a:sym typeface="Arial"/>
              </a:rPr>
              <a:t>nouveau</a:t>
            </a:r>
            <a:r>
              <a:rPr lang="es-ES" sz="2000" b="0" i="0" u="none" strike="noStrike" cap="none" dirty="0" smtClean="0">
                <a:solidFill>
                  <a:srgbClr val="FFFFFF"/>
                </a:solidFill>
                <a:latin typeface="Arial"/>
                <a:ea typeface="Arial"/>
                <a:cs typeface="Arial"/>
                <a:sym typeface="Arial"/>
              </a:rPr>
              <a:t> une </a:t>
            </a:r>
            <a:r>
              <a:rPr lang="es-ES" sz="2000" b="0" i="0" u="none" strike="noStrike" cap="none" dirty="0" err="1" smtClean="0">
                <a:solidFill>
                  <a:srgbClr val="FFFFFF"/>
                </a:solidFill>
                <a:latin typeface="Arial"/>
                <a:ea typeface="Arial"/>
                <a:cs typeface="Arial"/>
                <a:sym typeface="Arial"/>
              </a:rPr>
              <a:t>église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comme</a:t>
            </a:r>
            <a:r>
              <a:rPr lang="es-ES" sz="2000" b="0" i="0" u="none" strike="noStrike" cap="none" dirty="0" smtClean="0">
                <a:solidFill>
                  <a:srgbClr val="FFFFFF"/>
                </a:solidFill>
                <a:latin typeface="Arial"/>
                <a:ea typeface="Arial"/>
                <a:cs typeface="Arial"/>
                <a:sym typeface="Arial"/>
              </a:rPr>
              <a:t> à </a:t>
            </a:r>
            <a:r>
              <a:rPr lang="es-ES" sz="2000" b="0" i="0" u="none" strike="noStrike" cap="none" dirty="0" err="1" smtClean="0">
                <a:solidFill>
                  <a:srgbClr val="FFFFFF"/>
                </a:solidFill>
                <a:latin typeface="Arial"/>
                <a:ea typeface="Arial"/>
                <a:cs typeface="Arial"/>
                <a:sym typeface="Arial"/>
              </a:rPr>
              <a:t>l'origine</a:t>
            </a:r>
            <a:r>
              <a:rPr lang="es-ES" sz="2000" b="0" i="0" u="none" strike="noStrike" cap="none" dirty="0" smtClean="0">
                <a:solidFill>
                  <a:srgbClr val="FFFFFF"/>
                </a:solidFill>
                <a:latin typeface="Arial"/>
                <a:ea typeface="Arial"/>
                <a:cs typeface="Arial"/>
                <a:sym typeface="Arial"/>
              </a:rPr>
              <a:t>, plus une </a:t>
            </a:r>
            <a:r>
              <a:rPr lang="es-ES" sz="2000" b="0" i="0" u="none" strike="noStrike" cap="none" dirty="0" err="1" smtClean="0">
                <a:solidFill>
                  <a:srgbClr val="FFFFFF"/>
                </a:solidFill>
                <a:latin typeface="Arial"/>
                <a:ea typeface="Arial"/>
                <a:cs typeface="Arial"/>
                <a:sym typeface="Arial"/>
              </a:rPr>
              <a:t>cathédrale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Ils</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abattirent</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quelques</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rangées</a:t>
            </a:r>
            <a:r>
              <a:rPr lang="es-ES" sz="2000" b="0" i="0" u="none" strike="noStrike" cap="none" dirty="0" smtClean="0">
                <a:solidFill>
                  <a:srgbClr val="FFFFFF"/>
                </a:solidFill>
                <a:latin typeface="Arial"/>
                <a:ea typeface="Arial"/>
                <a:cs typeface="Arial"/>
                <a:sym typeface="Arial"/>
              </a:rPr>
              <a:t> de </a:t>
            </a:r>
            <a:r>
              <a:rPr lang="es-ES" sz="2000" b="0" i="0" u="none" strike="noStrike" cap="none" dirty="0" err="1" smtClean="0">
                <a:solidFill>
                  <a:srgbClr val="FFFFFF"/>
                </a:solidFill>
                <a:latin typeface="Arial"/>
                <a:ea typeface="Arial"/>
                <a:cs typeface="Arial"/>
                <a:sym typeface="Arial"/>
              </a:rPr>
              <a:t>colonnes</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pour</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dégager</a:t>
            </a:r>
            <a:r>
              <a:rPr lang="es-ES" sz="2000" b="0" i="0" u="none" strike="noStrike" cap="none" dirty="0" smtClean="0">
                <a:solidFill>
                  <a:srgbClr val="FFFFFF"/>
                </a:solidFill>
                <a:latin typeface="Arial"/>
                <a:ea typeface="Arial"/>
                <a:cs typeface="Arial"/>
                <a:sym typeface="Arial"/>
              </a:rPr>
              <a:t> la place de la </a:t>
            </a:r>
            <a:r>
              <a:rPr lang="es-ES" sz="2000" b="0" i="0" u="none" strike="noStrike" cap="none" dirty="0" err="1" smtClean="0">
                <a:solidFill>
                  <a:srgbClr val="FFFFFF"/>
                </a:solidFill>
                <a:latin typeface="Arial"/>
                <a:ea typeface="Arial"/>
                <a:cs typeface="Arial"/>
                <a:sym typeface="Arial"/>
              </a:rPr>
              <a:t>chapelle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royale</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décorée</a:t>
            </a:r>
            <a:r>
              <a:rPr lang="es-ES" sz="2000" b="0" i="0" u="none" strike="noStrike" cap="none" dirty="0" smtClean="0">
                <a:solidFill>
                  <a:srgbClr val="FFFFFF"/>
                </a:solidFill>
                <a:latin typeface="Arial"/>
                <a:ea typeface="Arial"/>
                <a:cs typeface="Arial"/>
                <a:sym typeface="Arial"/>
              </a:rPr>
              <a:t> de </a:t>
            </a:r>
            <a:r>
              <a:rPr lang="es-ES" sz="2000" b="0" i="0" u="none" strike="noStrike" cap="none" dirty="0" err="1" smtClean="0">
                <a:solidFill>
                  <a:srgbClr val="FFFFFF"/>
                </a:solidFill>
                <a:latin typeface="Arial"/>
                <a:ea typeface="Arial"/>
                <a:cs typeface="Arial"/>
                <a:sym typeface="Arial"/>
              </a:rPr>
              <a:t>stucs</a:t>
            </a:r>
            <a:r>
              <a:rPr lang="es-ES" sz="2000" b="0" i="0" u="none" strike="noStrike" cap="none" dirty="0" smtClean="0">
                <a:solidFill>
                  <a:srgbClr val="FFFFFF"/>
                </a:solidFill>
                <a:latin typeface="Arial"/>
                <a:ea typeface="Arial"/>
                <a:cs typeface="Arial"/>
                <a:sym typeface="Arial"/>
              </a:rPr>
              <a:t> mudéjar, </a:t>
            </a:r>
            <a:r>
              <a:rPr lang="es-ES" sz="2000" b="0" i="0" u="none" strike="noStrike" cap="none" dirty="0" err="1" smtClean="0">
                <a:solidFill>
                  <a:srgbClr val="FFFFFF"/>
                </a:solidFill>
                <a:latin typeface="Arial"/>
                <a:ea typeface="Arial"/>
                <a:cs typeface="Arial"/>
                <a:sym typeface="Arial"/>
              </a:rPr>
              <a:t>où</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furent</a:t>
            </a:r>
            <a:r>
              <a:rPr lang="es-ES" sz="2000" b="0" i="0" u="none" strike="noStrike" cap="none" dirty="0" smtClean="0">
                <a:solidFill>
                  <a:srgbClr val="FFFFFF"/>
                </a:solidFill>
                <a:latin typeface="Arial"/>
                <a:ea typeface="Arial"/>
                <a:cs typeface="Arial"/>
                <a:sym typeface="Arial"/>
              </a:rPr>
              <a:t> </a:t>
            </a:r>
            <a:r>
              <a:rPr lang="es-ES" sz="2000" b="0" i="0" u="none" strike="noStrike" cap="none" dirty="0" err="1" smtClean="0">
                <a:solidFill>
                  <a:srgbClr val="FFFFFF"/>
                </a:solidFill>
                <a:latin typeface="Arial"/>
                <a:ea typeface="Arial"/>
                <a:cs typeface="Arial"/>
                <a:sym typeface="Arial"/>
              </a:rPr>
              <a:t>enterrés</a:t>
            </a:r>
            <a:r>
              <a:rPr lang="es-ES" sz="2000" b="0" i="0" u="none" strike="noStrike" cap="none" dirty="0" smtClean="0">
                <a:solidFill>
                  <a:srgbClr val="FFFFFF"/>
                </a:solidFill>
                <a:latin typeface="Arial"/>
                <a:ea typeface="Arial"/>
                <a:cs typeface="Arial"/>
                <a:sym typeface="Arial"/>
              </a:rPr>
              <a:t> Alphonse XI et </a:t>
            </a:r>
            <a:r>
              <a:rPr lang="es-ES" sz="2000" b="0" i="0" u="none" strike="noStrike" cap="none" dirty="0" err="1" smtClean="0">
                <a:solidFill>
                  <a:srgbClr val="FFFFFF"/>
                </a:solidFill>
                <a:latin typeface="Arial"/>
                <a:ea typeface="Arial"/>
                <a:cs typeface="Arial"/>
                <a:sym typeface="Arial"/>
              </a:rPr>
              <a:t>Ferdinand</a:t>
            </a:r>
            <a:r>
              <a:rPr lang="es-ES" sz="2000" b="0" i="0" u="none" strike="noStrike" cap="none" dirty="0" smtClean="0">
                <a:solidFill>
                  <a:srgbClr val="FFFFFF"/>
                </a:solidFill>
                <a:latin typeface="Arial"/>
                <a:ea typeface="Arial"/>
                <a:cs typeface="Arial"/>
                <a:sym typeface="Arial"/>
              </a:rPr>
              <a:t> IV en 1371.</a:t>
            </a:r>
            <a:r>
              <a:rPr lang="es-ES" sz="1800" b="0" i="0" u="none" strike="noStrike" cap="none" dirty="0">
                <a:solidFill>
                  <a:srgbClr val="FFFFFF"/>
                </a:solidFill>
                <a:latin typeface="Arial"/>
                <a:ea typeface="Arial"/>
                <a:cs typeface="Arial"/>
                <a:sym typeface="Arial"/>
              </a:rPr>
              <a:t/>
            </a:r>
            <a:br>
              <a:rPr lang="es-ES" sz="1800" b="0" i="0" u="none" strike="noStrike" cap="none" dirty="0">
                <a:solidFill>
                  <a:srgbClr val="FFFFFF"/>
                </a:solidFill>
                <a:latin typeface="Arial"/>
                <a:ea typeface="Arial"/>
                <a:cs typeface="Arial"/>
                <a:sym typeface="Arial"/>
              </a:rPr>
            </a:br>
            <a:r>
              <a:rPr lang="es-ES" sz="1800" b="0" i="0" u="none" strike="noStrike" cap="none" dirty="0">
                <a:solidFill>
                  <a:srgbClr val="FFFFFF"/>
                </a:solidFill>
                <a:latin typeface="Arial"/>
                <a:ea typeface="Arial"/>
                <a:cs typeface="Arial"/>
                <a:sym typeface="Arial"/>
              </a:rPr>
              <a:t/>
            </a:r>
            <a:br>
              <a:rPr lang="es-ES" sz="1800" b="0" i="0" u="none" strike="noStrike" cap="none" dirty="0">
                <a:solidFill>
                  <a:srgbClr val="FFFFFF"/>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576000" y="360000"/>
            <a:ext cx="7992000" cy="276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300" name="Shape 300"/>
          <p:cNvSpPr txBox="1"/>
          <p:nvPr/>
        </p:nvSpPr>
        <p:spPr>
          <a:xfrm>
            <a:off x="471300" y="2909550"/>
            <a:ext cx="8201400" cy="127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pic>
        <p:nvPicPr>
          <p:cNvPr id="301" name="Shape 301"/>
          <p:cNvPicPr preferRelativeResize="0"/>
          <p:nvPr/>
        </p:nvPicPr>
        <p:blipFill rotWithShape="1">
          <a:blip r:embed="rId3">
            <a:alphaModFix/>
          </a:blip>
          <a:srcRect/>
          <a:stretch/>
        </p:blipFill>
        <p:spPr>
          <a:xfrm>
            <a:off x="1056830" y="-100"/>
            <a:ext cx="6867720" cy="5143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576000" y="360000"/>
            <a:ext cx="7992000" cy="276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s-ES" sz="2000" b="0" i="0" u="none" strike="noStrike" cap="none" dirty="0" err="1">
                <a:solidFill>
                  <a:srgbClr val="FFFFFF"/>
                </a:solidFill>
                <a:latin typeface="Arial"/>
                <a:ea typeface="Arial"/>
                <a:cs typeface="Arial"/>
                <a:sym typeface="Arial"/>
              </a:rPr>
              <a:t>Ils</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divisèrent</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également</a:t>
            </a:r>
            <a:r>
              <a:rPr lang="es-ES" sz="2000" b="0" i="0" u="none" strike="noStrike" cap="none" dirty="0">
                <a:solidFill>
                  <a:srgbClr val="FFFFFF"/>
                </a:solidFill>
                <a:latin typeface="Arial"/>
                <a:ea typeface="Arial"/>
                <a:cs typeface="Arial"/>
                <a:sym typeface="Arial"/>
              </a:rPr>
              <a:t> la </a:t>
            </a:r>
            <a:r>
              <a:rPr lang="es-ES" sz="2000" b="0" i="0" u="none" strike="noStrike" cap="none" dirty="0" err="1">
                <a:solidFill>
                  <a:srgbClr val="FFFFFF"/>
                </a:solidFill>
                <a:latin typeface="Arial"/>
                <a:ea typeface="Arial"/>
                <a:cs typeface="Arial"/>
                <a:sym typeface="Arial"/>
              </a:rPr>
              <a:t>dernière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travée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d'Almanzar</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pour</a:t>
            </a:r>
            <a:r>
              <a:rPr lang="es-ES" sz="2000" b="0" i="0" u="none" strike="noStrike" cap="none" dirty="0">
                <a:solidFill>
                  <a:srgbClr val="FFFFFF"/>
                </a:solidFill>
                <a:latin typeface="Arial"/>
                <a:ea typeface="Arial"/>
                <a:cs typeface="Arial"/>
                <a:sym typeface="Arial"/>
              </a:rPr>
              <a:t> y </a:t>
            </a:r>
            <a:r>
              <a:rPr lang="es-ES" sz="2000" b="0" i="0" u="none" strike="noStrike" cap="none" dirty="0" err="1">
                <a:solidFill>
                  <a:srgbClr val="FFFFFF"/>
                </a:solidFill>
                <a:latin typeface="Arial"/>
                <a:ea typeface="Arial"/>
                <a:cs typeface="Arial"/>
                <a:sym typeface="Arial"/>
              </a:rPr>
              <a:t>délimiter</a:t>
            </a:r>
            <a:r>
              <a:rPr lang="es-ES" sz="2000" b="0" i="0" u="none" strike="noStrike" cap="none" dirty="0">
                <a:solidFill>
                  <a:srgbClr val="FFFFFF"/>
                </a:solidFill>
                <a:latin typeface="Arial"/>
                <a:ea typeface="Arial"/>
                <a:cs typeface="Arial"/>
                <a:sym typeface="Arial"/>
              </a:rPr>
              <a:t> des </a:t>
            </a:r>
            <a:r>
              <a:rPr lang="es-ES" sz="2000" b="0" i="0" u="none" strike="noStrike" cap="none" dirty="0" err="1">
                <a:solidFill>
                  <a:srgbClr val="FFFFFF"/>
                </a:solidFill>
                <a:latin typeface="Arial"/>
                <a:ea typeface="Arial"/>
                <a:cs typeface="Arial"/>
                <a:sym typeface="Arial"/>
              </a:rPr>
              <a:t>chapelles</a:t>
            </a:r>
            <a:r>
              <a:rPr lang="es-ES" sz="2000" b="0" i="0" u="none" strike="noStrike" cap="none" dirty="0">
                <a:solidFill>
                  <a:srgbClr val="FFFFFF"/>
                </a:solidFill>
                <a:latin typeface="Arial"/>
                <a:ea typeface="Arial"/>
                <a:cs typeface="Arial"/>
                <a:sym typeface="Arial"/>
              </a:rPr>
              <a:t>.</a:t>
            </a:r>
            <a:br>
              <a:rPr lang="es-ES" sz="2000" b="0" i="0" u="none" strike="noStrike" cap="none" dirty="0">
                <a:solidFill>
                  <a:srgbClr val="FFFFFF"/>
                </a:solidFill>
                <a:latin typeface="Arial"/>
                <a:ea typeface="Arial"/>
                <a:cs typeface="Arial"/>
                <a:sym typeface="Arial"/>
              </a:rPr>
            </a:br>
            <a:r>
              <a:rPr lang="es-ES" sz="2000" b="0" i="0" u="none" strike="noStrike" cap="none" dirty="0">
                <a:solidFill>
                  <a:srgbClr val="FFFFFF"/>
                </a:solidFill>
                <a:latin typeface="Arial"/>
                <a:ea typeface="Arial"/>
                <a:cs typeface="Arial"/>
                <a:sym typeface="Arial"/>
              </a:rPr>
              <a:t>Au </a:t>
            </a:r>
            <a:r>
              <a:rPr lang="es-ES" sz="2000" b="0" i="0" u="none" strike="noStrike" cap="none" dirty="0" err="1">
                <a:solidFill>
                  <a:srgbClr val="FFFFFF"/>
                </a:solidFill>
                <a:latin typeface="Arial"/>
                <a:ea typeface="Arial"/>
                <a:cs typeface="Arial"/>
                <a:sym typeface="Arial"/>
              </a:rPr>
              <a:t>XVI</a:t>
            </a:r>
            <a:r>
              <a:rPr lang="es-ES" sz="2000" b="0" i="0" u="none" strike="noStrike" cap="none" baseline="30000" dirty="0" err="1">
                <a:solidFill>
                  <a:srgbClr val="FFFFFF"/>
                </a:solidFill>
                <a:latin typeface="Arial"/>
                <a:ea typeface="Arial"/>
                <a:cs typeface="Arial"/>
                <a:sym typeface="Arial"/>
              </a:rPr>
              <a:t>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siècle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ils</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firent</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démolir</a:t>
            </a:r>
            <a:r>
              <a:rPr lang="es-ES" sz="2000" b="0" i="0" u="none" strike="noStrike" cap="none" dirty="0">
                <a:solidFill>
                  <a:srgbClr val="FFFFFF"/>
                </a:solidFill>
                <a:latin typeface="Arial"/>
                <a:ea typeface="Arial"/>
                <a:cs typeface="Arial"/>
                <a:sym typeface="Arial"/>
              </a:rPr>
              <a:t> une parle importante du centre de </a:t>
            </a:r>
            <a:r>
              <a:rPr lang="es-ES" sz="2000" b="0" i="0" u="none" strike="noStrike" cap="none" dirty="0" err="1">
                <a:solidFill>
                  <a:srgbClr val="FFFFFF"/>
                </a:solidFill>
                <a:latin typeface="Arial"/>
                <a:ea typeface="Arial"/>
                <a:cs typeface="Arial"/>
                <a:sym typeface="Arial"/>
              </a:rPr>
              <a:t>l'édifice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pour</a:t>
            </a:r>
            <a:r>
              <a:rPr lang="es-ES" sz="2000" b="0" i="0" u="none" strike="noStrike" cap="none" dirty="0">
                <a:solidFill>
                  <a:srgbClr val="FFFFFF"/>
                </a:solidFill>
                <a:latin typeface="Arial"/>
                <a:ea typeface="Arial"/>
                <a:cs typeface="Arial"/>
                <a:sym typeface="Arial"/>
              </a:rPr>
              <a:t> y </a:t>
            </a:r>
            <a:r>
              <a:rPr lang="es-ES" sz="2000" b="0" i="0" u="none" strike="noStrike" cap="none" dirty="0" err="1">
                <a:solidFill>
                  <a:srgbClr val="FFFFFF"/>
                </a:solidFill>
                <a:latin typeface="Arial"/>
                <a:ea typeface="Arial"/>
                <a:cs typeface="Arial"/>
                <a:sym typeface="Arial"/>
              </a:rPr>
              <a:t>édifier</a:t>
            </a:r>
            <a:r>
              <a:rPr lang="es-ES" sz="2000" b="0" i="0" u="none" strike="noStrike" cap="none" dirty="0">
                <a:solidFill>
                  <a:srgbClr val="FFFFFF"/>
                </a:solidFill>
                <a:latin typeface="Arial"/>
                <a:ea typeface="Arial"/>
                <a:cs typeface="Arial"/>
                <a:sym typeface="Arial"/>
              </a:rPr>
              <a:t> une </a:t>
            </a:r>
            <a:r>
              <a:rPr lang="es-ES" sz="2000" b="0" i="0" u="none" strike="noStrike" cap="none" dirty="0" err="1">
                <a:solidFill>
                  <a:srgbClr val="FFFFFF"/>
                </a:solidFill>
                <a:latin typeface="Arial"/>
                <a:ea typeface="Arial"/>
                <a:cs typeface="Arial"/>
                <a:sym typeface="Arial"/>
              </a:rPr>
              <a:t>cathédrale</a:t>
            </a:r>
            <a:r>
              <a:rPr lang="es-ES" sz="2000" b="0" i="0" u="none" strike="noStrike" cap="none" dirty="0">
                <a:solidFill>
                  <a:srgbClr val="FFFFFF"/>
                </a:solidFill>
                <a:latin typeface="Arial"/>
                <a:ea typeface="Arial"/>
                <a:cs typeface="Arial"/>
                <a:sym typeface="Arial"/>
              </a:rPr>
              <a:t> fui </a:t>
            </a:r>
            <a:r>
              <a:rPr lang="es-ES" sz="2000" b="0" i="0" u="none" strike="noStrike" cap="none" dirty="0" err="1">
                <a:solidFill>
                  <a:srgbClr val="FFFFFF"/>
                </a:solidFill>
                <a:latin typeface="Arial"/>
                <a:ea typeface="Arial"/>
                <a:cs typeface="Arial"/>
                <a:sym typeface="Arial"/>
              </a:rPr>
              <a:t>apparaît</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comme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incrustée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dans</a:t>
            </a:r>
            <a:r>
              <a:rPr lang="es-ES" sz="2000" b="0" i="0" u="none" strike="noStrike" cap="none" dirty="0">
                <a:solidFill>
                  <a:srgbClr val="FFFFFF"/>
                </a:solidFill>
                <a:latin typeface="Arial"/>
                <a:ea typeface="Arial"/>
                <a:cs typeface="Arial"/>
                <a:sym typeface="Arial"/>
              </a:rPr>
              <a:t> le </a:t>
            </a:r>
            <a:r>
              <a:rPr lang="es-ES" sz="2000" b="0" i="0" u="none" strike="noStrike" cap="none" dirty="0" err="1">
                <a:solidFill>
                  <a:srgbClr val="FFFFFF"/>
                </a:solidFill>
                <a:latin typeface="Arial"/>
                <a:ea typeface="Arial"/>
                <a:cs typeface="Arial"/>
                <a:sym typeface="Arial"/>
              </a:rPr>
              <a:t>Mosquée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rompant</a:t>
            </a:r>
            <a:r>
              <a:rPr lang="es-ES" sz="2000" b="0" i="0" u="none" strike="noStrike" cap="none" dirty="0">
                <a:solidFill>
                  <a:srgbClr val="FFFFFF"/>
                </a:solidFill>
                <a:latin typeface="Arial"/>
                <a:ea typeface="Arial"/>
                <a:cs typeface="Arial"/>
                <a:sym typeface="Arial"/>
              </a:rPr>
              <a:t> les </a:t>
            </a:r>
            <a:r>
              <a:rPr lang="es-ES" sz="2000" b="0" i="0" u="none" strike="noStrike" cap="none" dirty="0" err="1">
                <a:solidFill>
                  <a:srgbClr val="FFFFFF"/>
                </a:solidFill>
                <a:latin typeface="Arial"/>
                <a:ea typeface="Arial"/>
                <a:cs typeface="Arial"/>
                <a:sym typeface="Arial"/>
              </a:rPr>
              <a:t>perspectives</a:t>
            </a:r>
            <a:r>
              <a:rPr lang="es-ES" sz="2000" b="0" i="0" u="none" strike="noStrike" cap="none" dirty="0">
                <a:solidFill>
                  <a:srgbClr val="FFFFFF"/>
                </a:solidFill>
                <a:latin typeface="Arial"/>
                <a:ea typeface="Arial"/>
                <a:cs typeface="Arial"/>
                <a:sym typeface="Arial"/>
              </a:rPr>
              <a:t> de la </a:t>
            </a:r>
            <a:r>
              <a:rPr lang="es-ES" sz="2000" b="0" i="0" u="none" strike="noStrike" cap="none" dirty="0" err="1">
                <a:solidFill>
                  <a:srgbClr val="FFFFFF"/>
                </a:solidFill>
                <a:latin typeface="Arial"/>
                <a:ea typeface="Arial"/>
                <a:cs typeface="Arial"/>
                <a:sym typeface="Arial"/>
              </a:rPr>
              <a:t>forêt</a:t>
            </a:r>
            <a:r>
              <a:rPr lang="es-ES" sz="2000" b="0" i="0" u="none" strike="noStrike" cap="none" dirty="0">
                <a:solidFill>
                  <a:srgbClr val="FFFFFF"/>
                </a:solidFill>
                <a:latin typeface="Arial"/>
                <a:ea typeface="Arial"/>
                <a:cs typeface="Arial"/>
                <a:sym typeface="Arial"/>
              </a:rPr>
              <a:t> de </a:t>
            </a:r>
            <a:r>
              <a:rPr lang="es-ES" sz="2000" b="0" i="0" u="none" strike="noStrike" cap="none" dirty="0" err="1">
                <a:solidFill>
                  <a:srgbClr val="FFFFFF"/>
                </a:solidFill>
                <a:latin typeface="Arial"/>
                <a:ea typeface="Arial"/>
                <a:cs typeface="Arial"/>
                <a:sym typeface="Arial"/>
              </a:rPr>
              <a:t>colonnes</a:t>
            </a:r>
            <a:r>
              <a:rPr lang="es-ES" sz="2000" b="0" i="0" u="none" strike="noStrike" cap="none" dirty="0">
                <a:solidFill>
                  <a:srgbClr val="FFFFFF"/>
                </a:solidFill>
                <a:latin typeface="Arial"/>
                <a:ea typeface="Arial"/>
                <a:cs typeface="Arial"/>
                <a:sym typeface="Arial"/>
              </a:rPr>
              <a:t>. Ce </a:t>
            </a:r>
            <a:r>
              <a:rPr lang="es-ES" sz="2000" b="0" i="0" u="none" strike="noStrike" cap="none" dirty="0" err="1">
                <a:solidFill>
                  <a:srgbClr val="FFFFFF"/>
                </a:solidFill>
                <a:latin typeface="Arial"/>
                <a:ea typeface="Arial"/>
                <a:cs typeface="Arial"/>
                <a:sym typeface="Arial"/>
              </a:rPr>
              <a:t>monument</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allie</a:t>
            </a:r>
            <a:r>
              <a:rPr lang="es-ES" sz="2000" b="0" i="0" u="none" strike="noStrike" cap="none" dirty="0">
                <a:solidFill>
                  <a:srgbClr val="FFFFFF"/>
                </a:solidFill>
                <a:latin typeface="Arial"/>
                <a:ea typeface="Arial"/>
                <a:cs typeface="Arial"/>
                <a:sym typeface="Arial"/>
              </a:rPr>
              <a:t> les </a:t>
            </a:r>
            <a:r>
              <a:rPr lang="es-ES" sz="2000" b="0" i="0" u="none" strike="noStrike" cap="none" dirty="0" err="1">
                <a:solidFill>
                  <a:srgbClr val="FFFFFF"/>
                </a:solidFill>
                <a:latin typeface="Arial"/>
                <a:ea typeface="Arial"/>
                <a:cs typeface="Arial"/>
                <a:sym typeface="Arial"/>
              </a:rPr>
              <a:t>styles</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gothique</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renaissance</a:t>
            </a:r>
            <a:r>
              <a:rPr lang="es-ES" sz="2000" b="0" i="0" u="none" strike="noStrike" cap="none" dirty="0">
                <a:solidFill>
                  <a:srgbClr val="FFFFFF"/>
                </a:solidFill>
                <a:latin typeface="Arial"/>
                <a:ea typeface="Arial"/>
                <a:cs typeface="Arial"/>
                <a:sym typeface="Arial"/>
              </a:rPr>
              <a:t> et </a:t>
            </a:r>
            <a:r>
              <a:rPr lang="es-ES" sz="2000" b="0" i="0" u="none" strike="noStrike" cap="none" dirty="0" err="1">
                <a:solidFill>
                  <a:srgbClr val="FFFFFF"/>
                </a:solidFill>
                <a:latin typeface="Arial"/>
                <a:ea typeface="Arial"/>
                <a:cs typeface="Arial"/>
                <a:sym typeface="Arial"/>
              </a:rPr>
              <a:t>baroque</a:t>
            </a:r>
            <a:r>
              <a:rPr lang="es-ES" sz="2000" b="0" i="0" u="none" strike="noStrike" cap="none" dirty="0">
                <a:solidFill>
                  <a:srgbClr val="FFFFFF"/>
                </a:solidFill>
                <a:latin typeface="Arial"/>
                <a:ea typeface="Arial"/>
                <a:cs typeface="Arial"/>
                <a:sym typeface="Arial"/>
              </a:rPr>
              <a:t> et </a:t>
            </a:r>
            <a:r>
              <a:rPr lang="es-ES" sz="2000" b="0" i="0" u="none" strike="noStrike" cap="none" dirty="0" err="1">
                <a:solidFill>
                  <a:srgbClr val="FFFFFF"/>
                </a:solidFill>
                <a:latin typeface="Arial"/>
                <a:ea typeface="Arial"/>
                <a:cs typeface="Arial"/>
                <a:sym typeface="Arial"/>
              </a:rPr>
              <a:t>est</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magnifiquement</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décoré</a:t>
            </a:r>
            <a:r>
              <a:rPr lang="es-ES" sz="2000" b="0" i="0" u="none" strike="noStrike" cap="none" dirty="0">
                <a:solidFill>
                  <a:srgbClr val="FFFFFF"/>
                </a:solidFill>
                <a:latin typeface="Arial"/>
                <a:ea typeface="Arial"/>
                <a:cs typeface="Arial"/>
                <a:sym typeface="Arial"/>
              </a:rPr>
              <a:t>; par la suite, Charles </a:t>
            </a:r>
            <a:r>
              <a:rPr lang="es-ES" sz="2000" b="0" i="0" u="none" strike="noStrike" cap="none" dirty="0" err="1">
                <a:solidFill>
                  <a:srgbClr val="FFFFFF"/>
                </a:solidFill>
                <a:latin typeface="Arial"/>
                <a:ea typeface="Arial"/>
                <a:cs typeface="Arial"/>
                <a:sym typeface="Arial"/>
              </a:rPr>
              <a:t>Quint</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regretta</a:t>
            </a:r>
            <a:r>
              <a:rPr lang="es-ES" sz="2000" b="0" i="0" u="none" strike="noStrike" cap="none" dirty="0">
                <a:solidFill>
                  <a:srgbClr val="FFFFFF"/>
                </a:solidFill>
                <a:latin typeface="Arial"/>
                <a:ea typeface="Arial"/>
                <a:cs typeface="Arial"/>
                <a:sym typeface="Arial"/>
              </a:rPr>
              <a:t> la </a:t>
            </a:r>
            <a:r>
              <a:rPr lang="es-ES" sz="2000" b="0" i="0" u="none" strike="noStrike" cap="none" dirty="0" err="1">
                <a:solidFill>
                  <a:srgbClr val="FFFFFF"/>
                </a:solidFill>
                <a:latin typeface="Arial"/>
                <a:ea typeface="Arial"/>
                <a:cs typeface="Arial"/>
                <a:sym typeface="Arial"/>
              </a:rPr>
              <a:t>transformation</a:t>
            </a:r>
            <a:r>
              <a:rPr lang="es-ES" sz="2000" b="0" i="0" u="none" strike="noStrike" cap="none" dirty="0">
                <a:solidFill>
                  <a:srgbClr val="FFFFFF"/>
                </a:solidFill>
                <a:latin typeface="Arial"/>
                <a:ea typeface="Arial"/>
                <a:cs typeface="Arial"/>
                <a:sym typeface="Arial"/>
              </a:rPr>
              <a:t> de </a:t>
            </a:r>
            <a:r>
              <a:rPr lang="es-ES" sz="2000" b="0" i="0" u="none" strike="noStrike" cap="none" dirty="0" err="1">
                <a:solidFill>
                  <a:srgbClr val="FFFFFF"/>
                </a:solidFill>
                <a:latin typeface="Arial"/>
                <a:ea typeface="Arial"/>
                <a:cs typeface="Arial"/>
                <a:sym typeface="Arial"/>
              </a:rPr>
              <a:t>cet</a:t>
            </a:r>
            <a:r>
              <a:rPr lang="es-ES" sz="2000" b="0" i="0" u="none" strike="noStrike" cap="none" dirty="0">
                <a:solidFill>
                  <a:srgbClr val="FFFFFF"/>
                </a:solidFill>
                <a:latin typeface="Arial"/>
                <a:ea typeface="Arial"/>
                <a:cs typeface="Arial"/>
                <a:sym typeface="Arial"/>
              </a:rPr>
              <a:t> </a:t>
            </a:r>
            <a:r>
              <a:rPr lang="es-ES" sz="2000" b="0" i="0" u="none" strike="noStrike" cap="none" dirty="0" err="1">
                <a:solidFill>
                  <a:srgbClr val="FFFFFF"/>
                </a:solidFill>
                <a:latin typeface="Arial"/>
                <a:ea typeface="Arial"/>
                <a:cs typeface="Arial"/>
                <a:sym typeface="Arial"/>
              </a:rPr>
              <a:t>édifice</a:t>
            </a:r>
            <a:r>
              <a:rPr lang="es-ES" sz="2000" b="0" i="0" u="none" strike="noStrike" cap="none" dirty="0" smtClean="0">
                <a:solidFill>
                  <a:srgbClr val="FFFFFF"/>
                </a:solidFill>
                <a:latin typeface="Arial"/>
                <a:ea typeface="Arial"/>
                <a:cs typeface="Arial"/>
                <a:sym typeface="Arial"/>
              </a:rPr>
              <a:t>.</a:t>
            </a: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300" name="Shape 300"/>
          <p:cNvSpPr txBox="1"/>
          <p:nvPr/>
        </p:nvSpPr>
        <p:spPr>
          <a:xfrm>
            <a:off x="471300" y="2909550"/>
            <a:ext cx="8201400" cy="127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ES" sz="2000" b="0" i="0" u="none" strike="noStrike" cap="none">
                <a:solidFill>
                  <a:srgbClr val="FFFFFF"/>
                </a:solidFill>
                <a:latin typeface="Arial"/>
                <a:ea typeface="Arial"/>
                <a:cs typeface="Arial"/>
                <a:sym typeface="Arial"/>
              </a:rPr>
              <a:t>Depuis 1236, la Mosquée-cathédrale de Cordue est officiellement une église, un lieu de culte catholique romain et est propriété de l'Église catholique. Elle a de plus de titre de cathédrale.</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p:nvPr/>
        </p:nvSpPr>
        <p:spPr>
          <a:xfrm>
            <a:off x="595800" y="519480"/>
            <a:ext cx="3836520" cy="4104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272" name="Shape 272"/>
          <p:cNvSpPr/>
          <p:nvPr/>
        </p:nvSpPr>
        <p:spPr>
          <a:xfrm>
            <a:off x="4675680" y="907560"/>
            <a:ext cx="4467960" cy="3903120"/>
          </a:xfrm>
          <a:prstGeom prst="rect">
            <a:avLst/>
          </a:prstGeom>
          <a:noFill/>
          <a:ln>
            <a:noFill/>
          </a:ln>
        </p:spPr>
        <p:txBody>
          <a:bodyPr spcFirstLastPara="1" wrap="square" lIns="91425" tIns="91425" rIns="91425" bIns="91425" anchor="t" anchorCtr="0">
            <a:noAutofit/>
          </a:bodyPr>
          <a:lstStyle/>
          <a:p>
            <a:pPr marL="457200" marR="0" lvl="0" indent="-393480" algn="l" rtl="0">
              <a:lnSpc>
                <a:spcPct val="100000"/>
              </a:lnSpc>
              <a:spcBef>
                <a:spcPts val="0"/>
              </a:spcBef>
              <a:spcAft>
                <a:spcPts val="0"/>
              </a:spcAft>
              <a:buClr>
                <a:srgbClr val="FFFFFF"/>
              </a:buClr>
              <a:buSzPts val="2600"/>
              <a:buFont typeface="Arial"/>
              <a:buChar char="●"/>
            </a:pPr>
            <a:r>
              <a:rPr lang="es-ES" sz="2600" b="0" i="0" u="none" strike="noStrike" cap="none" dirty="0">
                <a:solidFill>
                  <a:srgbClr val="FFFFFF"/>
                </a:solidFill>
                <a:latin typeface="Arial"/>
                <a:ea typeface="Arial"/>
                <a:cs typeface="Arial"/>
                <a:sym typeface="Arial"/>
              </a:rPr>
              <a:t>INTRODUCTION.</a:t>
            </a:r>
            <a:endParaRPr sz="1800" b="0" i="0" u="none" strike="noStrike" cap="none" dirty="0">
              <a:solidFill>
                <a:srgbClr val="000000"/>
              </a:solidFill>
              <a:latin typeface="Arial"/>
              <a:ea typeface="Arial"/>
              <a:cs typeface="Arial"/>
              <a:sym typeface="Arial"/>
            </a:endParaRPr>
          </a:p>
          <a:p>
            <a:pPr marL="457200" marR="0" lvl="0" indent="-393480" algn="l" rtl="0">
              <a:lnSpc>
                <a:spcPct val="100000"/>
              </a:lnSpc>
              <a:spcBef>
                <a:spcPts val="0"/>
              </a:spcBef>
              <a:spcAft>
                <a:spcPts val="0"/>
              </a:spcAft>
              <a:buClr>
                <a:srgbClr val="FFFFFF"/>
              </a:buClr>
              <a:buSzPts val="2600"/>
              <a:buFont typeface="Arial"/>
              <a:buChar char="●"/>
            </a:pPr>
            <a:r>
              <a:rPr lang="es-ES_tradnl" sz="2600" b="0" i="0" u="none" strike="noStrike" cap="none" dirty="0" smtClean="0">
                <a:solidFill>
                  <a:srgbClr val="FFFFFF"/>
                </a:solidFill>
                <a:latin typeface="Arial"/>
                <a:ea typeface="Arial"/>
                <a:cs typeface="Arial"/>
                <a:sym typeface="Arial"/>
              </a:rPr>
              <a:t>GRANADA</a:t>
            </a:r>
            <a:endParaRPr sz="1800" b="0" i="0" u="none" strike="noStrike" cap="none" dirty="0">
              <a:solidFill>
                <a:srgbClr val="000000"/>
              </a:solidFill>
              <a:latin typeface="Arial"/>
              <a:ea typeface="Arial"/>
              <a:cs typeface="Arial"/>
              <a:sym typeface="Arial"/>
            </a:endParaRPr>
          </a:p>
          <a:p>
            <a:pPr marL="457200" marR="0" lvl="0" indent="-393480" algn="l" rtl="0">
              <a:lnSpc>
                <a:spcPct val="100000"/>
              </a:lnSpc>
              <a:spcBef>
                <a:spcPts val="0"/>
              </a:spcBef>
              <a:spcAft>
                <a:spcPts val="0"/>
              </a:spcAft>
              <a:buClr>
                <a:srgbClr val="FFFFFF"/>
              </a:buClr>
              <a:buSzPts val="2600"/>
              <a:buFont typeface="Arial"/>
              <a:buChar char="●"/>
            </a:pPr>
            <a:r>
              <a:rPr lang="es-ES" sz="2600" b="0" i="0" u="none" strike="noStrike" cap="none" dirty="0" smtClean="0">
                <a:solidFill>
                  <a:srgbClr val="FFFFFF"/>
                </a:solidFill>
                <a:latin typeface="Arial"/>
                <a:ea typeface="Arial"/>
                <a:cs typeface="Arial"/>
                <a:sym typeface="Arial"/>
              </a:rPr>
              <a:t>CÓRDOBA</a:t>
            </a:r>
            <a:endParaRPr sz="1800" b="0" i="0" u="none" strike="noStrike" cap="none" dirty="0">
              <a:solidFill>
                <a:srgbClr val="000000"/>
              </a:solidFill>
              <a:latin typeface="Arial"/>
              <a:ea typeface="Arial"/>
              <a:cs typeface="Arial"/>
              <a:sym typeface="Arial"/>
            </a:endParaRPr>
          </a:p>
          <a:p>
            <a:pPr marL="457200" marR="0" lvl="0" indent="-393480" algn="l" rtl="0">
              <a:lnSpc>
                <a:spcPct val="100000"/>
              </a:lnSpc>
              <a:spcBef>
                <a:spcPts val="0"/>
              </a:spcBef>
              <a:spcAft>
                <a:spcPts val="0"/>
              </a:spcAft>
              <a:buClr>
                <a:srgbClr val="FFFFFF"/>
              </a:buClr>
              <a:buSzPts val="2600"/>
              <a:buFont typeface="Arial"/>
              <a:buChar char="●"/>
            </a:pPr>
            <a:r>
              <a:rPr lang="es-ES" sz="2600" b="0" i="0" u="none" strike="noStrike" cap="none" dirty="0" smtClean="0">
                <a:solidFill>
                  <a:srgbClr val="FFFFFF"/>
                </a:solidFill>
                <a:latin typeface="Arial"/>
                <a:ea typeface="Arial"/>
                <a:cs typeface="Arial"/>
                <a:sym typeface="Arial"/>
              </a:rPr>
              <a:t>SEVILLA.</a:t>
            </a:r>
            <a:endParaRPr sz="1800" b="0" i="0" u="none" strike="noStrike" cap="none" dirty="0">
              <a:solidFill>
                <a:srgbClr val="000000"/>
              </a:solidFill>
              <a:latin typeface="Arial"/>
              <a:ea typeface="Arial"/>
              <a:cs typeface="Arial"/>
              <a:sym typeface="Arial"/>
            </a:endParaRPr>
          </a:p>
          <a:p>
            <a:pPr marL="457200" marR="0" lvl="0" indent="-393480" algn="l" rtl="0">
              <a:lnSpc>
                <a:spcPct val="100000"/>
              </a:lnSpc>
              <a:spcBef>
                <a:spcPts val="0"/>
              </a:spcBef>
              <a:spcAft>
                <a:spcPts val="0"/>
              </a:spcAft>
              <a:buClr>
                <a:srgbClr val="FFFFFF"/>
              </a:buClr>
              <a:buSzPts val="2600"/>
              <a:buFont typeface="Arial"/>
              <a:buChar char="●"/>
            </a:pPr>
            <a:r>
              <a:rPr lang="es-ES" sz="2600" b="0" i="0" u="none" strike="noStrike" cap="none" dirty="0">
                <a:solidFill>
                  <a:srgbClr val="FFFFFF"/>
                </a:solidFill>
                <a:latin typeface="Arial"/>
                <a:ea typeface="Arial"/>
                <a:cs typeface="Arial"/>
                <a:sym typeface="Arial"/>
              </a:rPr>
              <a:t>HUELVA</a:t>
            </a:r>
            <a:r>
              <a:rPr lang="es-ES" sz="2600" b="0" i="0" u="none" strike="noStrike" cap="none" dirty="0" smtClean="0">
                <a:solidFill>
                  <a:srgbClr val="FFFFFF"/>
                </a:solidFill>
                <a:latin typeface="Arial"/>
                <a:ea typeface="Arial"/>
                <a:cs typeface="Arial"/>
                <a:sym typeface="Arial"/>
              </a:rPr>
              <a:t>.</a:t>
            </a:r>
          </a:p>
          <a:p>
            <a:pPr marL="457200" marR="0" lvl="0" indent="-393480" algn="l" rtl="0">
              <a:lnSpc>
                <a:spcPct val="100000"/>
              </a:lnSpc>
              <a:spcBef>
                <a:spcPts val="0"/>
              </a:spcBef>
              <a:spcAft>
                <a:spcPts val="0"/>
              </a:spcAft>
              <a:buClr>
                <a:srgbClr val="FFFFFF"/>
              </a:buClr>
              <a:buSzPts val="2600"/>
              <a:buFont typeface="Arial"/>
              <a:buChar char="●"/>
            </a:pPr>
            <a:r>
              <a:rPr lang="es-ES_tradnl" sz="2600" dirty="0" smtClean="0">
                <a:solidFill>
                  <a:srgbClr val="FFFFFF"/>
                </a:solidFill>
              </a:rPr>
              <a:t>JAÉN.</a:t>
            </a:r>
          </a:p>
          <a:p>
            <a:pPr marL="457200" marR="0" lvl="0" indent="-393480" algn="l" rtl="0">
              <a:lnSpc>
                <a:spcPct val="100000"/>
              </a:lnSpc>
              <a:spcBef>
                <a:spcPts val="0"/>
              </a:spcBef>
              <a:spcAft>
                <a:spcPts val="0"/>
              </a:spcAft>
              <a:buClr>
                <a:srgbClr val="FFFFFF"/>
              </a:buClr>
              <a:buSzPts val="2600"/>
              <a:buFont typeface="Arial"/>
              <a:buChar char="●"/>
            </a:pPr>
            <a:r>
              <a:rPr lang="es-ES_tradnl" sz="2600" b="0" i="0" u="none" strike="noStrike" cap="none" dirty="0" smtClean="0">
                <a:solidFill>
                  <a:srgbClr val="FFFFFF"/>
                </a:solidFill>
                <a:latin typeface="Arial"/>
                <a:ea typeface="Arial"/>
                <a:cs typeface="Arial"/>
                <a:sym typeface="Arial"/>
              </a:rPr>
              <a:t>MÁLAGA</a:t>
            </a:r>
            <a:endParaRPr sz="1800" b="0" i="0" u="none" strike="noStrike" cap="none" dirty="0">
              <a:solidFill>
                <a:srgbClr val="000000"/>
              </a:solidFill>
              <a:latin typeface="Arial"/>
              <a:ea typeface="Arial"/>
              <a:cs typeface="Arial"/>
              <a:sym typeface="Arial"/>
            </a:endParaRPr>
          </a:p>
          <a:p>
            <a:pPr marL="457200" marR="0" lvl="0" indent="-393480" algn="l" rtl="0">
              <a:lnSpc>
                <a:spcPct val="100000"/>
              </a:lnSpc>
              <a:spcBef>
                <a:spcPts val="0"/>
              </a:spcBef>
              <a:spcAft>
                <a:spcPts val="0"/>
              </a:spcAft>
              <a:buClr>
                <a:srgbClr val="FFFFFF"/>
              </a:buClr>
              <a:buSzPts val="2600"/>
              <a:buFont typeface="Arial"/>
              <a:buChar char="●"/>
            </a:pPr>
            <a:r>
              <a:rPr lang="es-ES" sz="2600" b="0" i="0" u="none" strike="noStrike" cap="none" dirty="0">
                <a:solidFill>
                  <a:srgbClr val="FFFFFF"/>
                </a:solidFill>
                <a:latin typeface="Arial"/>
                <a:ea typeface="Arial"/>
                <a:cs typeface="Arial"/>
                <a:sym typeface="Arial"/>
              </a:rPr>
              <a:t>FLAMENCO</a:t>
            </a:r>
            <a:r>
              <a:rPr lang="es-ES" sz="2600" b="0" i="0" u="none" strike="noStrike" cap="none" dirty="0" smtClean="0">
                <a:solidFill>
                  <a:srgbClr val="FFFFFF"/>
                </a:solidFill>
                <a:latin typeface="Arial"/>
                <a:ea typeface="Arial"/>
                <a:cs typeface="Arial"/>
                <a:sym typeface="Arial"/>
              </a:rPr>
              <a:t>.</a:t>
            </a:r>
          </a:p>
          <a:p>
            <a:pPr marL="457200" marR="0" lvl="0" indent="-393480" algn="l" rtl="0">
              <a:lnSpc>
                <a:spcPct val="100000"/>
              </a:lnSpc>
              <a:spcBef>
                <a:spcPts val="0"/>
              </a:spcBef>
              <a:spcAft>
                <a:spcPts val="0"/>
              </a:spcAft>
              <a:buClr>
                <a:srgbClr val="FFFFFF"/>
              </a:buClr>
              <a:buSzPts val="2600"/>
              <a:buFont typeface="Arial"/>
              <a:buChar char="●"/>
            </a:pPr>
            <a:r>
              <a:rPr lang="es-ES_tradnl" sz="2600" dirty="0" smtClean="0">
                <a:solidFill>
                  <a:srgbClr val="FFFFFF"/>
                </a:solidFill>
              </a:rPr>
              <a:t>FIESTA DE LOS PATIOS.</a:t>
            </a:r>
            <a:endParaRPr sz="1800" b="0" i="0" u="none" strike="noStrike" cap="none" dirty="0">
              <a:solidFill>
                <a:srgbClr val="000000"/>
              </a:solidFill>
              <a:latin typeface="Arial"/>
              <a:ea typeface="Arial"/>
              <a:cs typeface="Arial"/>
              <a:sym typeface="Arial"/>
            </a:endParaRPr>
          </a:p>
        </p:txBody>
      </p:sp>
      <p:pic>
        <p:nvPicPr>
          <p:cNvPr id="273" name="Shape 273"/>
          <p:cNvPicPr preferRelativeResize="0"/>
          <p:nvPr/>
        </p:nvPicPr>
        <p:blipFill rotWithShape="1">
          <a:blip r:embed="rId3">
            <a:alphaModFix/>
          </a:blip>
          <a:srcRect l="4996" t="36552" r="3186" b="35580"/>
          <a:stretch/>
        </p:blipFill>
        <p:spPr>
          <a:xfrm rot="-6000">
            <a:off x="117536" y="590517"/>
            <a:ext cx="4683140" cy="35964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p:nvPr/>
        </p:nvSpPr>
        <p:spPr>
          <a:xfrm>
            <a:off x="457200" y="626400"/>
            <a:ext cx="8229240" cy="38901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2100" b="0" i="0" u="none" strike="noStrike" cap="none" dirty="0">
                <a:solidFill>
                  <a:srgbClr val="FFFFFF"/>
                </a:solidFill>
                <a:latin typeface="Arial"/>
                <a:ea typeface="Arial"/>
                <a:cs typeface="Arial"/>
                <a:sym typeface="Arial"/>
              </a:rPr>
              <a:t/>
            </a:r>
            <a:br>
              <a:rPr lang="es-ES" sz="2100" b="0" i="0" u="none" strike="noStrike" cap="none" dirty="0">
                <a:solidFill>
                  <a:srgbClr val="FFFFFF"/>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p:txBody>
      </p:sp>
      <p:pic>
        <p:nvPicPr>
          <p:cNvPr id="307" name="Shape 307"/>
          <p:cNvPicPr preferRelativeResize="0"/>
          <p:nvPr/>
        </p:nvPicPr>
        <p:blipFill>
          <a:blip r:embed="rId3">
            <a:alphaModFix/>
          </a:blip>
          <a:stretch>
            <a:fillRect/>
          </a:stretch>
        </p:blipFill>
        <p:spPr>
          <a:xfrm>
            <a:off x="1027272" y="-275"/>
            <a:ext cx="7411378"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500"/>
                                        <p:tgtEl>
                                          <p:spTgt spid="307"/>
                                        </p:tgtEl>
                                      </p:cBhvr>
                                    </p:animEffect>
                                    <p:set>
                                      <p:cBhvr>
                                        <p:cTn id="7" dur="1" fill="hold">
                                          <p:stCondLst>
                                            <p:cond delay="2500"/>
                                          </p:stCondLst>
                                        </p:cTn>
                                        <p:tgtEl>
                                          <p:spTgt spid="3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p:nvPr/>
        </p:nvSpPr>
        <p:spPr>
          <a:xfrm>
            <a:off x="457200" y="626400"/>
            <a:ext cx="8229240" cy="38901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2100" b="0" i="0" u="none" strike="noStrike" cap="none" dirty="0">
                <a:solidFill>
                  <a:srgbClr val="FFFFFF"/>
                </a:solidFill>
                <a:latin typeface="Arial"/>
                <a:ea typeface="Arial"/>
                <a:cs typeface="Arial"/>
                <a:sym typeface="Arial"/>
              </a:rPr>
              <a:t/>
            </a:r>
            <a:br>
              <a:rPr lang="es-ES" sz="2100" b="0" i="0" u="none" strike="noStrike" cap="none" dirty="0">
                <a:solidFill>
                  <a:srgbClr val="FFFFFF"/>
                </a:solidFill>
                <a:latin typeface="Arial"/>
                <a:ea typeface="Arial"/>
                <a:cs typeface="Arial"/>
                <a:sym typeface="Arial"/>
              </a:rPr>
            </a:br>
            <a:r>
              <a:rPr lang="es-ES" sz="2100" b="0" i="0" u="none" strike="noStrike" cap="none" dirty="0" err="1">
                <a:solidFill>
                  <a:srgbClr val="FFFFFF"/>
                </a:solidFill>
                <a:latin typeface="Arial"/>
                <a:ea typeface="Arial"/>
                <a:cs typeface="Arial"/>
                <a:sym typeface="Arial"/>
              </a:rPr>
              <a:t>Cette</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cathédrale</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fait</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l'objet</a:t>
            </a:r>
            <a:r>
              <a:rPr lang="es-ES" sz="2100" b="0" i="0" u="none" strike="noStrike" cap="none" dirty="0">
                <a:solidFill>
                  <a:srgbClr val="FFFFFF"/>
                </a:solidFill>
                <a:latin typeface="Arial"/>
                <a:ea typeface="Arial"/>
                <a:cs typeface="Arial"/>
                <a:sym typeface="Arial"/>
              </a:rPr>
              <a:t> de </a:t>
            </a:r>
            <a:r>
              <a:rPr lang="es-ES" sz="2100" b="0" i="0" u="none" strike="noStrike" cap="none" dirty="0" err="1">
                <a:solidFill>
                  <a:srgbClr val="FFFFFF"/>
                </a:solidFill>
                <a:latin typeface="Arial"/>
                <a:ea typeface="Arial"/>
                <a:cs typeface="Arial"/>
                <a:sym typeface="Arial"/>
              </a:rPr>
              <a:t>revendications</a:t>
            </a:r>
            <a:r>
              <a:rPr lang="es-ES" sz="2100" b="0" i="0" u="none" strike="noStrike" cap="none" dirty="0">
                <a:solidFill>
                  <a:srgbClr val="FFFFFF"/>
                </a:solidFill>
                <a:latin typeface="Arial"/>
                <a:ea typeface="Arial"/>
                <a:cs typeface="Arial"/>
                <a:sym typeface="Arial"/>
              </a:rPr>
              <a:t> de la </a:t>
            </a:r>
            <a:r>
              <a:rPr lang="es-ES" sz="2100" b="0" i="0" u="none" strike="noStrike" cap="none" dirty="0" err="1">
                <a:solidFill>
                  <a:srgbClr val="FFFFFF"/>
                </a:solidFill>
                <a:latin typeface="Arial"/>
                <a:ea typeface="Arial"/>
                <a:cs typeface="Arial"/>
                <a:sym typeface="Arial"/>
              </a:rPr>
              <a:t>part</a:t>
            </a:r>
            <a:r>
              <a:rPr lang="es-ES" sz="2100" b="0" i="0" u="none" strike="noStrike" cap="none" dirty="0">
                <a:solidFill>
                  <a:srgbClr val="FFFFFF"/>
                </a:solidFill>
                <a:latin typeface="Arial"/>
                <a:ea typeface="Arial"/>
                <a:cs typeface="Arial"/>
                <a:sym typeface="Arial"/>
              </a:rPr>
              <a:t> de </a:t>
            </a:r>
            <a:r>
              <a:rPr lang="es-ES" sz="2100" b="0" i="0" u="none" strike="noStrike" cap="none" dirty="0" err="1">
                <a:solidFill>
                  <a:srgbClr val="FFFFFF"/>
                </a:solidFill>
                <a:latin typeface="Arial"/>
                <a:ea typeface="Arial"/>
                <a:cs typeface="Arial"/>
                <a:sym typeface="Arial"/>
              </a:rPr>
              <a:t>musulmans</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Alors</a:t>
            </a:r>
            <a:r>
              <a:rPr lang="es-ES" sz="2100" b="0" i="0" u="none" strike="noStrike" cap="none" dirty="0">
                <a:solidFill>
                  <a:srgbClr val="FFFFFF"/>
                </a:solidFill>
                <a:latin typeface="Arial"/>
                <a:ea typeface="Arial"/>
                <a:cs typeface="Arial"/>
                <a:sym typeface="Arial"/>
              </a:rPr>
              <a:t> que la </a:t>
            </a:r>
            <a:r>
              <a:rPr lang="es-ES" sz="2100" b="0" i="0" u="none" strike="noStrike" cap="none" dirty="0" err="1">
                <a:solidFill>
                  <a:srgbClr val="FFFFFF"/>
                </a:solidFill>
                <a:latin typeface="Arial"/>
                <a:ea typeface="Arial"/>
                <a:cs typeface="Arial"/>
                <a:sym typeface="Arial"/>
              </a:rPr>
              <a:t>pratique</a:t>
            </a:r>
            <a:r>
              <a:rPr lang="es-ES" sz="2100" b="0" i="0" u="none" strike="noStrike" cap="none" dirty="0">
                <a:solidFill>
                  <a:srgbClr val="FFFFFF"/>
                </a:solidFill>
                <a:latin typeface="Arial"/>
                <a:ea typeface="Arial"/>
                <a:cs typeface="Arial"/>
                <a:sym typeface="Arial"/>
              </a:rPr>
              <a:t> du </a:t>
            </a:r>
            <a:r>
              <a:rPr lang="es-ES" sz="2100" b="0" i="0" u="none" strike="noStrike" cap="none" dirty="0" err="1">
                <a:solidFill>
                  <a:srgbClr val="FFFFFF"/>
                </a:solidFill>
                <a:latin typeface="Arial"/>
                <a:ea typeface="Arial"/>
                <a:cs typeface="Arial"/>
                <a:sym typeface="Arial"/>
              </a:rPr>
              <a:t>culte</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musulman</a:t>
            </a:r>
            <a:r>
              <a:rPr lang="es-ES" sz="2100" b="0" i="0" u="none" strike="noStrike" cap="none" dirty="0">
                <a:solidFill>
                  <a:srgbClr val="FFFFFF"/>
                </a:solidFill>
                <a:latin typeface="Arial"/>
                <a:ea typeface="Arial"/>
                <a:cs typeface="Arial"/>
                <a:sym typeface="Arial"/>
              </a:rPr>
              <a:t> y </a:t>
            </a:r>
            <a:r>
              <a:rPr lang="es-ES" sz="2100" b="0" i="0" u="none" strike="noStrike" cap="none" dirty="0" err="1">
                <a:solidFill>
                  <a:srgbClr val="FFFFFF"/>
                </a:solidFill>
                <a:latin typeface="Arial"/>
                <a:ea typeface="Arial"/>
                <a:cs typeface="Arial"/>
                <a:sym typeface="Arial"/>
              </a:rPr>
              <a:t>est</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formellement</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interdite</a:t>
            </a:r>
            <a:r>
              <a:rPr lang="es-ES" sz="2100" b="0" i="0" u="none" strike="noStrike" cap="none" dirty="0">
                <a:solidFill>
                  <a:srgbClr val="FFFFFF"/>
                </a:solidFill>
                <a:latin typeface="Arial"/>
                <a:ea typeface="Arial"/>
                <a:cs typeface="Arial"/>
                <a:sym typeface="Arial"/>
              </a:rPr>
              <a:t>, la </a:t>
            </a:r>
            <a:r>
              <a:rPr lang="es-ES" sz="2100" b="0" i="0" u="none" strike="noStrike" cap="none" dirty="0" err="1">
                <a:solidFill>
                  <a:srgbClr val="FFFFFF"/>
                </a:solidFill>
                <a:latin typeface="Arial"/>
                <a:ea typeface="Arial"/>
                <a:cs typeface="Arial"/>
                <a:sym typeface="Arial"/>
              </a:rPr>
              <a:t>commission</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islamique</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d'Espagne</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réclame</a:t>
            </a:r>
            <a:r>
              <a:rPr lang="es-ES" sz="2100" b="0" i="0" u="none" strike="noStrike" cap="none" dirty="0">
                <a:solidFill>
                  <a:srgbClr val="FFFFFF"/>
                </a:solidFill>
                <a:latin typeface="Arial"/>
                <a:ea typeface="Arial"/>
                <a:cs typeface="Arial"/>
                <a:sym typeface="Arial"/>
              </a:rPr>
              <a:t> en 2004 </a:t>
            </a:r>
            <a:r>
              <a:rPr lang="es-ES" sz="2100" b="0" i="0" u="none" strike="noStrike" cap="none" dirty="0" err="1">
                <a:solidFill>
                  <a:srgbClr val="FFFFFF"/>
                </a:solidFill>
                <a:latin typeface="Arial"/>
                <a:ea typeface="Arial"/>
                <a:cs typeface="Arial"/>
                <a:sym typeface="Arial"/>
              </a:rPr>
              <a:t>l'autorisation</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d'y</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prier</a:t>
            </a:r>
            <a:r>
              <a:rPr lang="es-ES" sz="2100" b="0" i="0" u="none" strike="noStrike" cap="none" dirty="0">
                <a:solidFill>
                  <a:srgbClr val="FFFFFF"/>
                </a:solidFill>
                <a:latin typeface="Arial"/>
                <a:ea typeface="Arial"/>
                <a:cs typeface="Arial"/>
                <a:sym typeface="Arial"/>
              </a:rPr>
              <a:t>. En 2007, la ligue </a:t>
            </a:r>
            <a:r>
              <a:rPr lang="es-ES" sz="2100" b="0" i="0" u="none" strike="noStrike" cap="none" dirty="0" err="1">
                <a:solidFill>
                  <a:srgbClr val="FFFFFF"/>
                </a:solidFill>
                <a:latin typeface="Arial"/>
                <a:ea typeface="Arial"/>
                <a:cs typeface="Arial"/>
                <a:sym typeface="Arial"/>
              </a:rPr>
              <a:t>arabe</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fait</a:t>
            </a:r>
            <a:r>
              <a:rPr lang="es-ES" sz="2100" b="0" i="0" u="none" strike="noStrike" cap="none" dirty="0">
                <a:solidFill>
                  <a:srgbClr val="FFFFFF"/>
                </a:solidFill>
                <a:latin typeface="Arial"/>
                <a:ea typeface="Arial"/>
                <a:cs typeface="Arial"/>
                <a:sym typeface="Arial"/>
              </a:rPr>
              <a:t> de </a:t>
            </a:r>
            <a:r>
              <a:rPr lang="es-ES" sz="2100" b="0" i="0" u="none" strike="noStrike" cap="none" dirty="0" err="1">
                <a:solidFill>
                  <a:srgbClr val="FFFFFF"/>
                </a:solidFill>
                <a:latin typeface="Arial"/>
                <a:ea typeface="Arial"/>
                <a:cs typeface="Arial"/>
                <a:sym typeface="Arial"/>
              </a:rPr>
              <a:t>même</a:t>
            </a:r>
            <a:r>
              <a:rPr lang="es-ES" sz="2100" b="0" i="0" u="none" strike="noStrike" cap="none" dirty="0">
                <a:solidFill>
                  <a:srgbClr val="FFFFFF"/>
                </a:solidFill>
                <a:latin typeface="Arial"/>
                <a:ea typeface="Arial"/>
                <a:cs typeface="Arial"/>
                <a:sym typeface="Arial"/>
              </a:rPr>
              <a:t> à </a:t>
            </a:r>
            <a:r>
              <a:rPr lang="es-ES" sz="2100" b="0" i="0" u="none" strike="noStrike" cap="none" dirty="0" err="1">
                <a:solidFill>
                  <a:srgbClr val="FFFFFF"/>
                </a:solidFill>
                <a:latin typeface="Arial"/>
                <a:ea typeface="Arial"/>
                <a:cs typeface="Arial"/>
                <a:sym typeface="Arial"/>
              </a:rPr>
              <a:t>l'Unesco</a:t>
            </a:r>
            <a:r>
              <a:rPr lang="es-ES" sz="2100" b="0" i="0" u="none" strike="noStrike" cap="none" dirty="0">
                <a:solidFill>
                  <a:srgbClr val="FFFFFF"/>
                </a:solidFill>
                <a:latin typeface="Arial"/>
                <a:ea typeface="Arial"/>
                <a:cs typeface="Arial"/>
                <a:sym typeface="Arial"/>
              </a:rPr>
              <a:t> et la </a:t>
            </a:r>
            <a:r>
              <a:rPr lang="es-ES" sz="2100" b="0" i="0" u="none" strike="noStrike" cap="none" dirty="0" err="1">
                <a:solidFill>
                  <a:srgbClr val="FFFFFF"/>
                </a:solidFill>
                <a:latin typeface="Arial"/>
                <a:ea typeface="Arial"/>
                <a:cs typeface="Arial"/>
                <a:sym typeface="Arial"/>
              </a:rPr>
              <a:t>Commission</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islamique</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d'Espagne</a:t>
            </a:r>
            <a:r>
              <a:rPr lang="es-ES" sz="2100" b="0" i="0" u="none" strike="noStrike" cap="none" dirty="0">
                <a:solidFill>
                  <a:srgbClr val="FFFFFF"/>
                </a:solidFill>
                <a:latin typeface="Arial"/>
                <a:ea typeface="Arial"/>
                <a:cs typeface="Arial"/>
                <a:sym typeface="Arial"/>
              </a:rPr>
              <a:t> lance un </a:t>
            </a:r>
            <a:r>
              <a:rPr lang="es-ES" sz="2100" b="0" i="0" u="none" strike="noStrike" cap="none" dirty="0" err="1">
                <a:solidFill>
                  <a:srgbClr val="FFFFFF"/>
                </a:solidFill>
                <a:latin typeface="Arial"/>
                <a:ea typeface="Arial"/>
                <a:cs typeface="Arial"/>
                <a:sym typeface="Arial"/>
              </a:rPr>
              <a:t>appel</a:t>
            </a:r>
            <a:r>
              <a:rPr lang="es-ES" sz="2100" b="0" i="0" u="none" strike="noStrike" cap="none" dirty="0">
                <a:solidFill>
                  <a:srgbClr val="FFFFFF"/>
                </a:solidFill>
                <a:latin typeface="Arial"/>
                <a:ea typeface="Arial"/>
                <a:cs typeface="Arial"/>
                <a:sym typeface="Arial"/>
              </a:rPr>
              <a:t> en ce </a:t>
            </a:r>
            <a:r>
              <a:rPr lang="es-ES" sz="2100" b="0" i="0" u="none" strike="noStrike" cap="none" dirty="0" err="1">
                <a:solidFill>
                  <a:srgbClr val="FFFFFF"/>
                </a:solidFill>
                <a:latin typeface="Arial"/>
                <a:ea typeface="Arial"/>
                <a:cs typeface="Arial"/>
                <a:sym typeface="Arial"/>
              </a:rPr>
              <a:t>sens</a:t>
            </a:r>
            <a:r>
              <a:rPr lang="es-ES" sz="2100" b="0" i="0" u="none" strike="noStrike" cap="none" dirty="0">
                <a:solidFill>
                  <a:srgbClr val="FFFFFF"/>
                </a:solidFill>
                <a:latin typeface="Arial"/>
                <a:ea typeface="Arial"/>
                <a:cs typeface="Arial"/>
                <a:sym typeface="Arial"/>
              </a:rPr>
              <a:t> en 2008 à </a:t>
            </a:r>
            <a:r>
              <a:rPr lang="es-ES" sz="2100" b="0" i="0" u="none" strike="noStrike" cap="none" dirty="0" err="1">
                <a:solidFill>
                  <a:srgbClr val="FFFFFF"/>
                </a:solidFill>
                <a:latin typeface="Arial"/>
                <a:ea typeface="Arial"/>
                <a:cs typeface="Arial"/>
                <a:sym typeface="Arial"/>
              </a:rPr>
              <a:t>l'Unesco</a:t>
            </a:r>
            <a:r>
              <a:rPr lang="es-ES" sz="2100" b="0" i="0" u="none" strike="noStrike" cap="none" dirty="0">
                <a:solidFill>
                  <a:srgbClr val="FFFFFF"/>
                </a:solidFill>
                <a:latin typeface="Arial"/>
                <a:ea typeface="Arial"/>
                <a:cs typeface="Arial"/>
                <a:sym typeface="Arial"/>
              </a:rPr>
              <a:t>. Une demande </a:t>
            </a:r>
            <a:r>
              <a:rPr lang="es-ES" sz="2100" b="0" i="0" u="none" strike="noStrike" cap="none" dirty="0" err="1">
                <a:solidFill>
                  <a:srgbClr val="FFFFFF"/>
                </a:solidFill>
                <a:latin typeface="Arial"/>
                <a:ea typeface="Arial"/>
                <a:cs typeface="Arial"/>
                <a:sym typeface="Arial"/>
              </a:rPr>
              <a:t>rejetée</a:t>
            </a:r>
            <a:r>
              <a:rPr lang="es-ES" sz="2100" b="0" i="0" u="none" strike="noStrike" cap="none" dirty="0">
                <a:solidFill>
                  <a:srgbClr val="FFFFFF"/>
                </a:solidFill>
                <a:latin typeface="Arial"/>
                <a:ea typeface="Arial"/>
                <a:cs typeface="Arial"/>
                <a:sym typeface="Arial"/>
              </a:rPr>
              <a:t> par </a:t>
            </a:r>
            <a:r>
              <a:rPr lang="es-ES" sz="2100" b="0" i="0" u="none" strike="noStrike" cap="none" dirty="0" err="1">
                <a:solidFill>
                  <a:srgbClr val="FFFFFF"/>
                </a:solidFill>
                <a:latin typeface="Arial"/>
                <a:ea typeface="Arial"/>
                <a:cs typeface="Arial"/>
                <a:sym typeface="Arial"/>
              </a:rPr>
              <a:t>l'évêque</a:t>
            </a:r>
            <a:r>
              <a:rPr lang="es-ES" sz="2100" b="0" i="0" u="none" strike="noStrike" cap="none" dirty="0">
                <a:solidFill>
                  <a:srgbClr val="FFFFFF"/>
                </a:solidFill>
                <a:latin typeface="Arial"/>
                <a:ea typeface="Arial"/>
                <a:cs typeface="Arial"/>
                <a:sym typeface="Arial"/>
              </a:rPr>
              <a:t> de </a:t>
            </a:r>
            <a:r>
              <a:rPr lang="es-ES" sz="2100" b="0" i="0" u="none" strike="noStrike" cap="none" dirty="0" err="1">
                <a:solidFill>
                  <a:srgbClr val="FFFFFF"/>
                </a:solidFill>
                <a:latin typeface="Arial"/>
                <a:ea typeface="Arial"/>
                <a:cs typeface="Arial"/>
                <a:sym typeface="Arial"/>
              </a:rPr>
              <a:t>Cordoue</a:t>
            </a:r>
            <a:r>
              <a:rPr lang="es-ES" sz="2100" b="0" i="0" u="none" strike="noStrike" cap="none" dirty="0">
                <a:solidFill>
                  <a:srgbClr val="FFFFFF"/>
                </a:solidFill>
                <a:latin typeface="Arial"/>
                <a:ea typeface="Arial"/>
                <a:cs typeface="Arial"/>
                <a:sym typeface="Arial"/>
              </a:rPr>
              <a:t> en </a:t>
            </a:r>
            <a:r>
              <a:rPr lang="es-ES" sz="2100" b="0" i="0" u="none" strike="noStrike" cap="none" dirty="0" err="1">
                <a:solidFill>
                  <a:srgbClr val="FFFFFF"/>
                </a:solidFill>
                <a:latin typeface="Arial"/>
                <a:ea typeface="Arial"/>
                <a:cs typeface="Arial"/>
                <a:sym typeface="Arial"/>
              </a:rPr>
              <a:t>février</a:t>
            </a:r>
            <a:r>
              <a:rPr lang="es-ES" sz="2100" b="0" i="0" u="none" strike="noStrike" cap="none" dirty="0">
                <a:solidFill>
                  <a:srgbClr val="FFFFFF"/>
                </a:solidFill>
                <a:latin typeface="Arial"/>
                <a:ea typeface="Arial"/>
                <a:cs typeface="Arial"/>
                <a:sym typeface="Arial"/>
              </a:rPr>
              <a:t> 2010. </a:t>
            </a:r>
            <a:r>
              <a:rPr lang="es-ES" sz="2100" b="0" i="0" u="none" strike="noStrike" cap="none" dirty="0" err="1">
                <a:solidFill>
                  <a:srgbClr val="FFFFFF"/>
                </a:solidFill>
                <a:latin typeface="Arial"/>
                <a:ea typeface="Arial"/>
                <a:cs typeface="Arial"/>
                <a:sym typeface="Arial"/>
              </a:rPr>
              <a:t>Certains</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essayent</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d'y</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prier</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avant</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d'être</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expulsés</a:t>
            </a:r>
            <a:r>
              <a:rPr lang="es-ES" sz="2100" b="0" i="0" u="none" strike="noStrike" cap="none" dirty="0">
                <a:solidFill>
                  <a:srgbClr val="FFFFFF"/>
                </a:solidFill>
                <a:latin typeface="Arial"/>
                <a:ea typeface="Arial"/>
                <a:cs typeface="Arial"/>
                <a:sym typeface="Arial"/>
              </a:rPr>
              <a:t> et </a:t>
            </a:r>
            <a:r>
              <a:rPr lang="es-ES" sz="2100" b="0" i="0" u="none" strike="noStrike" cap="none" dirty="0" err="1">
                <a:solidFill>
                  <a:srgbClr val="FFFFFF"/>
                </a:solidFill>
                <a:latin typeface="Arial"/>
                <a:ea typeface="Arial"/>
                <a:cs typeface="Arial"/>
                <a:sym typeface="Arial"/>
              </a:rPr>
              <a:t>d'agresser</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gardes</a:t>
            </a:r>
            <a:r>
              <a:rPr lang="es-ES" sz="2100" b="0" i="0" u="none" strike="noStrike" cap="none" dirty="0">
                <a:solidFill>
                  <a:srgbClr val="FFFFFF"/>
                </a:solidFill>
                <a:latin typeface="Arial"/>
                <a:ea typeface="Arial"/>
                <a:cs typeface="Arial"/>
                <a:sym typeface="Arial"/>
              </a:rPr>
              <a:t> et </a:t>
            </a:r>
            <a:r>
              <a:rPr lang="es-ES" sz="2100" b="0" i="0" u="none" strike="noStrike" cap="none" dirty="0" err="1">
                <a:solidFill>
                  <a:srgbClr val="FFFFFF"/>
                </a:solidFill>
                <a:latin typeface="Arial"/>
                <a:ea typeface="Arial"/>
                <a:cs typeface="Arial"/>
                <a:sym typeface="Arial"/>
              </a:rPr>
              <a:t>policiers</a:t>
            </a:r>
            <a:r>
              <a:rPr lang="es-ES" sz="2100" b="0" i="0" u="none" strike="noStrike" cap="none" dirty="0">
                <a:solidFill>
                  <a:srgbClr val="FFFFFF"/>
                </a:solidFill>
                <a:latin typeface="Arial"/>
                <a:ea typeface="Arial"/>
                <a:cs typeface="Arial"/>
                <a:sym typeface="Arial"/>
              </a:rPr>
              <a:t>, en </a:t>
            </a:r>
            <a:r>
              <a:rPr lang="es-ES" sz="2100" b="0" i="0" u="none" strike="noStrike" cap="none" dirty="0" err="1">
                <a:solidFill>
                  <a:srgbClr val="FFFFFF"/>
                </a:solidFill>
                <a:latin typeface="Arial"/>
                <a:ea typeface="Arial"/>
                <a:cs typeface="Arial"/>
                <a:sym typeface="Arial"/>
              </a:rPr>
              <a:t>particulier</a:t>
            </a:r>
            <a:r>
              <a:rPr lang="es-ES" sz="2100" b="0" i="0" u="none" strike="noStrike" cap="none" dirty="0">
                <a:solidFill>
                  <a:srgbClr val="FFFFFF"/>
                </a:solidFill>
                <a:latin typeface="Arial"/>
                <a:ea typeface="Arial"/>
                <a:cs typeface="Arial"/>
                <a:sym typeface="Arial"/>
              </a:rPr>
              <a:t> </a:t>
            </a:r>
            <a:r>
              <a:rPr lang="es-ES" sz="2100" b="0" i="0" u="none" strike="noStrike" cap="none" dirty="0" err="1">
                <a:solidFill>
                  <a:srgbClr val="FFFFFF"/>
                </a:solidFill>
                <a:latin typeface="Arial"/>
                <a:ea typeface="Arial"/>
                <a:cs typeface="Arial"/>
                <a:sym typeface="Arial"/>
              </a:rPr>
              <a:t>avec</a:t>
            </a:r>
            <a:r>
              <a:rPr lang="es-ES" sz="2100" b="0" i="0" u="none" strike="noStrike" cap="none" dirty="0">
                <a:solidFill>
                  <a:srgbClr val="FFFFFF"/>
                </a:solidFill>
                <a:latin typeface="Arial"/>
                <a:ea typeface="Arial"/>
                <a:cs typeface="Arial"/>
                <a:sym typeface="Arial"/>
              </a:rPr>
              <a:t> un </a:t>
            </a:r>
            <a:r>
              <a:rPr lang="es-ES" sz="2100" b="0" i="0" u="none" strike="noStrike" cap="none" dirty="0" err="1">
                <a:solidFill>
                  <a:srgbClr val="FFFFFF"/>
                </a:solidFill>
                <a:latin typeface="Arial"/>
                <a:ea typeface="Arial"/>
                <a:cs typeface="Arial"/>
                <a:sym typeface="Arial"/>
              </a:rPr>
              <a:t>couteau</a:t>
            </a:r>
            <a:r>
              <a:rPr lang="es-ES" sz="1600" b="0" i="0" u="none" strike="noStrike" cap="none" dirty="0">
                <a:solidFill>
                  <a:srgbClr val="FFFFFF"/>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a:stretch/>
        </p:blipFill>
        <p:spPr>
          <a:xfrm>
            <a:off x="251640" y="3487320"/>
            <a:ext cx="2232000" cy="1656000"/>
          </a:xfrm>
          <a:prstGeom prst="rect">
            <a:avLst/>
          </a:prstGeom>
          <a:noFill/>
          <a:ln>
            <a:noFill/>
          </a:ln>
        </p:spPr>
      </p:pic>
      <p:pic>
        <p:nvPicPr>
          <p:cNvPr id="318" name="Shape 318"/>
          <p:cNvPicPr preferRelativeResize="0"/>
          <p:nvPr/>
        </p:nvPicPr>
        <p:blipFill rotWithShape="1">
          <a:blip r:embed="rId4">
            <a:alphaModFix/>
          </a:blip>
          <a:srcRect/>
          <a:stretch/>
        </p:blipFill>
        <p:spPr>
          <a:xfrm>
            <a:off x="2627640" y="3457080"/>
            <a:ext cx="2124360" cy="1686240"/>
          </a:xfrm>
          <a:prstGeom prst="rect">
            <a:avLst/>
          </a:prstGeom>
          <a:noFill/>
          <a:ln>
            <a:noFill/>
          </a:ln>
        </p:spPr>
      </p:pic>
      <p:pic>
        <p:nvPicPr>
          <p:cNvPr id="319" name="Shape 319"/>
          <p:cNvPicPr preferRelativeResize="0"/>
          <p:nvPr/>
        </p:nvPicPr>
        <p:blipFill rotWithShape="1">
          <a:blip r:embed="rId5">
            <a:alphaModFix/>
          </a:blip>
          <a:srcRect/>
          <a:stretch/>
        </p:blipFill>
        <p:spPr>
          <a:xfrm>
            <a:off x="251640" y="123480"/>
            <a:ext cx="4283640" cy="3291480"/>
          </a:xfrm>
          <a:prstGeom prst="rect">
            <a:avLst/>
          </a:prstGeom>
          <a:noFill/>
          <a:ln>
            <a:noFill/>
          </a:ln>
        </p:spPr>
      </p:pic>
      <p:pic>
        <p:nvPicPr>
          <p:cNvPr id="320" name="Shape 320"/>
          <p:cNvPicPr preferRelativeResize="0"/>
          <p:nvPr/>
        </p:nvPicPr>
        <p:blipFill rotWithShape="1">
          <a:blip r:embed="rId6">
            <a:alphaModFix/>
          </a:blip>
          <a:srcRect/>
          <a:stretch/>
        </p:blipFill>
        <p:spPr>
          <a:xfrm>
            <a:off x="5292000" y="3147840"/>
            <a:ext cx="3240000" cy="1995480"/>
          </a:xfrm>
          <a:prstGeom prst="rect">
            <a:avLst/>
          </a:prstGeom>
          <a:noFill/>
          <a:ln>
            <a:noFill/>
          </a:ln>
        </p:spPr>
      </p:pic>
      <p:pic>
        <p:nvPicPr>
          <p:cNvPr id="321" name="Shape 321"/>
          <p:cNvPicPr preferRelativeResize="0"/>
          <p:nvPr/>
        </p:nvPicPr>
        <p:blipFill rotWithShape="1">
          <a:blip r:embed="rId7">
            <a:alphaModFix/>
          </a:blip>
          <a:srcRect/>
          <a:stretch/>
        </p:blipFill>
        <p:spPr>
          <a:xfrm>
            <a:off x="4932000" y="123480"/>
            <a:ext cx="3940920" cy="29548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p:nvPr/>
        </p:nvSpPr>
        <p:spPr>
          <a:xfrm>
            <a:off x="323640" y="123480"/>
            <a:ext cx="8367840" cy="552384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ES" sz="2400" b="0" i="0" u="sng" strike="noStrike" cap="none" dirty="0">
                <a:solidFill>
                  <a:srgbClr val="FFFFFF"/>
                </a:solidFill>
                <a:latin typeface="+mj-lt"/>
                <a:ea typeface="Roboto Slab"/>
                <a:cs typeface="Roboto Slab"/>
                <a:sym typeface="Roboto Slab"/>
              </a:rPr>
              <a:t>CENTRE HISTORIQUE DE CORDUE</a:t>
            </a:r>
            <a:r>
              <a:rPr lang="es-ES" sz="1800" b="0" i="0" u="none" strike="noStrike" cap="none" dirty="0">
                <a:solidFill>
                  <a:srgbClr val="FFFFFF"/>
                </a:solidFill>
                <a:latin typeface="+mn-lt"/>
                <a:ea typeface="Roboto Slab"/>
                <a:cs typeface="Roboto Slab"/>
                <a:sym typeface="Roboto Slab"/>
              </a:rPr>
              <a:t/>
            </a:r>
            <a:br>
              <a:rPr lang="es-ES" sz="1800" b="0" i="0" u="none" strike="noStrike" cap="none" dirty="0">
                <a:solidFill>
                  <a:srgbClr val="FFFFFF"/>
                </a:solidFill>
                <a:latin typeface="+mn-lt"/>
                <a:ea typeface="Roboto Slab"/>
                <a:cs typeface="Roboto Slab"/>
                <a:sym typeface="Roboto Slab"/>
              </a:rPr>
            </a:br>
            <a:r>
              <a:rPr lang="es-ES" sz="1800" b="0" i="0" u="none" strike="noStrike" cap="none" dirty="0">
                <a:solidFill>
                  <a:srgbClr val="FFFFFF"/>
                </a:solidFill>
                <a:latin typeface="+mn-lt"/>
                <a:ea typeface="Roboto Slab"/>
                <a:cs typeface="Roboto Slab"/>
                <a:sym typeface="Roboto Slab"/>
              </a:rPr>
              <a:t> </a:t>
            </a:r>
            <a:br>
              <a:rPr lang="es-ES" sz="1800" b="0" i="0" u="none" strike="noStrike" cap="none" dirty="0">
                <a:solidFill>
                  <a:srgbClr val="FFFFFF"/>
                </a:solidFill>
                <a:latin typeface="+mn-lt"/>
                <a:ea typeface="Roboto Slab"/>
                <a:cs typeface="Roboto Slab"/>
                <a:sym typeface="Roboto Slab"/>
              </a:rPr>
            </a:br>
            <a:r>
              <a:rPr lang="es-ES" sz="1800" b="0" i="0" u="none" strike="noStrike" cap="none" dirty="0">
                <a:solidFill>
                  <a:srgbClr val="FFFFFF"/>
                </a:solidFill>
                <a:latin typeface="+mn-lt"/>
                <a:ea typeface="Roboto Slab"/>
                <a:cs typeface="Roboto Slab"/>
                <a:sym typeface="Roboto Slab"/>
              </a:rPr>
              <a:t>Le centre </a:t>
            </a:r>
            <a:r>
              <a:rPr lang="es-ES" sz="1800" b="0" i="0" u="none" strike="noStrike" cap="none" dirty="0" err="1">
                <a:solidFill>
                  <a:srgbClr val="FFFFFF"/>
                </a:solidFill>
                <a:latin typeface="+mn-lt"/>
                <a:ea typeface="Roboto Slab"/>
                <a:cs typeface="Roboto Slab"/>
                <a:sym typeface="Roboto Slab"/>
              </a:rPr>
              <a:t>historique</a:t>
            </a:r>
            <a:r>
              <a:rPr lang="es-ES" sz="1800" b="0" i="0" u="none" strike="noStrike" cap="none" dirty="0">
                <a:solidFill>
                  <a:srgbClr val="FFFFFF"/>
                </a:solidFill>
                <a:latin typeface="+mn-lt"/>
                <a:ea typeface="Roboto Slab"/>
                <a:cs typeface="Roboto Slab"/>
                <a:sym typeface="Roboto Slab"/>
              </a:rPr>
              <a:t> de </a:t>
            </a:r>
            <a:r>
              <a:rPr lang="es-ES" sz="1800" b="0" i="0" u="none" strike="noStrike" cap="none" dirty="0" err="1">
                <a:solidFill>
                  <a:srgbClr val="FFFFFF"/>
                </a:solidFill>
                <a:latin typeface="+mn-lt"/>
                <a:ea typeface="Roboto Slab"/>
                <a:cs typeface="Roboto Slab"/>
                <a:sym typeface="Roboto Slab"/>
              </a:rPr>
              <a:t>Cordue</a:t>
            </a:r>
            <a:r>
              <a:rPr lang="es-ES" sz="1800" b="0" i="0" u="none" strike="noStrike" cap="none" dirty="0">
                <a:solidFill>
                  <a:srgbClr val="FFFFFF"/>
                </a:solidFill>
                <a:latin typeface="+mn-lt"/>
                <a:ea typeface="Roboto Slab"/>
                <a:cs typeface="Roboto Slab"/>
                <a:sym typeface="Roboto Slab"/>
              </a:rPr>
              <a:t>, en </a:t>
            </a:r>
            <a:r>
              <a:rPr lang="es-ES" sz="1800" b="0" i="0" u="none" strike="noStrike" cap="none" dirty="0" err="1">
                <a:solidFill>
                  <a:srgbClr val="FFFFFF"/>
                </a:solidFill>
                <a:latin typeface="+mn-lt"/>
                <a:ea typeface="Roboto Slab"/>
                <a:cs typeface="Roboto Slab"/>
                <a:sym typeface="Roboto Slab"/>
              </a:rPr>
              <a:t>Andalousie</a:t>
            </a:r>
            <a:r>
              <a:rPr lang="es-ES" sz="1800" b="0" i="0" u="none" strike="noStrike" cap="none" dirty="0">
                <a:solidFill>
                  <a:srgbClr val="FFFFFF"/>
                </a:solidFill>
                <a:latin typeface="+mn-lt"/>
                <a:ea typeface="Roboto Slab"/>
                <a:cs typeface="Roboto Slab"/>
                <a:sym typeface="Roboto Slab"/>
              </a:rPr>
              <a:t> , </a:t>
            </a:r>
            <a:r>
              <a:rPr lang="es-ES" sz="1800" b="0" i="0" u="none" strike="noStrike" cap="none" dirty="0" err="1">
                <a:solidFill>
                  <a:srgbClr val="FFFFFF"/>
                </a:solidFill>
                <a:latin typeface="+mn-lt"/>
                <a:ea typeface="Roboto Slab"/>
                <a:cs typeface="Roboto Slab"/>
                <a:sym typeface="Roboto Slab"/>
              </a:rPr>
              <a:t>est</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l’un</a:t>
            </a:r>
            <a:r>
              <a:rPr lang="es-ES" sz="1800" b="0" i="0" u="none" strike="noStrike" cap="none" dirty="0">
                <a:solidFill>
                  <a:srgbClr val="FFFFFF"/>
                </a:solidFill>
                <a:latin typeface="+mn-lt"/>
                <a:ea typeface="Roboto Slab"/>
                <a:cs typeface="Roboto Slab"/>
                <a:sym typeface="Roboto Slab"/>
              </a:rPr>
              <a:t> des centres </a:t>
            </a:r>
            <a:r>
              <a:rPr lang="es-ES" sz="1800" b="0" i="0" u="none" strike="noStrike" cap="none" dirty="0" err="1">
                <a:solidFill>
                  <a:srgbClr val="FFFFFF"/>
                </a:solidFill>
                <a:latin typeface="+mn-lt"/>
                <a:ea typeface="Roboto Slab"/>
                <a:cs typeface="Roboto Slab"/>
                <a:sym typeface="Roboto Slab"/>
              </a:rPr>
              <a:t>historiques</a:t>
            </a:r>
            <a:r>
              <a:rPr lang="es-ES" sz="1800" b="0" i="0" u="none" strike="noStrike" cap="none" dirty="0">
                <a:solidFill>
                  <a:srgbClr val="FFFFFF"/>
                </a:solidFill>
                <a:latin typeface="+mn-lt"/>
                <a:ea typeface="Roboto Slab"/>
                <a:cs typeface="Roboto Slab"/>
                <a:sym typeface="Roboto Slab"/>
              </a:rPr>
              <a:t> les plus </a:t>
            </a:r>
            <a:r>
              <a:rPr lang="es-ES" sz="1800" b="0" i="0" u="none" strike="noStrike" cap="none" dirty="0" err="1">
                <a:solidFill>
                  <a:srgbClr val="FFFFFF"/>
                </a:solidFill>
                <a:latin typeface="+mn-lt"/>
                <a:ea typeface="Roboto Slab"/>
                <a:cs typeface="Roboto Slab"/>
                <a:sym typeface="Roboto Slab"/>
              </a:rPr>
              <a:t>grands</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d´Europe</a:t>
            </a:r>
            <a:r>
              <a:rPr lang="es-ES" sz="1800" b="0" i="0" u="none" strike="noStrike" cap="none" dirty="0">
                <a:solidFill>
                  <a:srgbClr val="FFFFFF"/>
                </a:solidFill>
                <a:latin typeface="+mn-lt"/>
                <a:ea typeface="Roboto Slab"/>
                <a:cs typeface="Roboto Slab"/>
                <a:sym typeface="Roboto Slab"/>
              </a:rPr>
              <a:t>. En 1984 </a:t>
            </a:r>
            <a:r>
              <a:rPr lang="es-ES" sz="1800" b="0" i="0" u="none" strike="noStrike" cap="none" dirty="0" err="1">
                <a:solidFill>
                  <a:srgbClr val="FFFFFF"/>
                </a:solidFill>
                <a:latin typeface="+mn-lt"/>
                <a:ea typeface="Roboto Slab"/>
                <a:cs typeface="Roboto Slab"/>
                <a:sym typeface="Roboto Slab"/>
              </a:rPr>
              <a:t>l´Unesco</a:t>
            </a:r>
            <a:r>
              <a:rPr lang="es-ES" sz="1800" b="0" i="0" u="none" strike="noStrike" cap="none" dirty="0">
                <a:solidFill>
                  <a:srgbClr val="FFFFFF"/>
                </a:solidFill>
                <a:latin typeface="+mn-lt"/>
                <a:ea typeface="Roboto Slab"/>
                <a:cs typeface="Roboto Slab"/>
                <a:sym typeface="Roboto Slab"/>
              </a:rPr>
              <a:t> a </a:t>
            </a:r>
            <a:r>
              <a:rPr lang="es-ES" sz="1800" b="0" i="0" u="none" strike="noStrike" cap="none" dirty="0" err="1">
                <a:solidFill>
                  <a:srgbClr val="FFFFFF"/>
                </a:solidFill>
                <a:latin typeface="+mn-lt"/>
                <a:ea typeface="Roboto Slab"/>
                <a:cs typeface="Roboto Slab"/>
                <a:sym typeface="Roboto Slab"/>
              </a:rPr>
              <a:t>inscrit</a:t>
            </a:r>
            <a:r>
              <a:rPr lang="es-ES" sz="1800" b="0" i="0" u="none" strike="noStrike" cap="none" dirty="0">
                <a:solidFill>
                  <a:srgbClr val="FFFFFF"/>
                </a:solidFill>
                <a:latin typeface="+mn-lt"/>
                <a:ea typeface="Roboto Slab"/>
                <a:cs typeface="Roboto Slab"/>
                <a:sym typeface="Roboto Slab"/>
              </a:rPr>
              <a:t> la </a:t>
            </a:r>
            <a:r>
              <a:rPr lang="es-ES" sz="1800" b="0" i="0" u="none" strike="noStrike" cap="none" dirty="0" err="1">
                <a:solidFill>
                  <a:srgbClr val="FFFFFF"/>
                </a:solidFill>
                <a:latin typeface="+mn-lt"/>
                <a:ea typeface="Roboto Slab"/>
                <a:cs typeface="Roboto Slab"/>
                <a:sym typeface="Roboto Slab"/>
              </a:rPr>
              <a:t>Mosquée</a:t>
            </a:r>
            <a:r>
              <a:rPr lang="es-ES" sz="1800" b="0" i="0" u="none" strike="noStrike" cap="none" dirty="0">
                <a:solidFill>
                  <a:srgbClr val="FFFFFF"/>
                </a:solidFill>
                <a:latin typeface="+mn-lt"/>
                <a:ea typeface="Roboto Slab"/>
                <a:cs typeface="Roboto Slab"/>
                <a:sym typeface="Roboto Slab"/>
              </a:rPr>
              <a:t> de </a:t>
            </a:r>
            <a:r>
              <a:rPr lang="es-ES" sz="1800" b="0" i="0" u="none" strike="noStrike" cap="none" dirty="0" err="1">
                <a:solidFill>
                  <a:srgbClr val="FFFFFF"/>
                </a:solidFill>
                <a:latin typeface="+mn-lt"/>
                <a:ea typeface="Roboto Slab"/>
                <a:cs typeface="Roboto Slab"/>
                <a:sym typeface="Roboto Slab"/>
              </a:rPr>
              <a:t>Cordue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au</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patrimoine</a:t>
            </a:r>
            <a:r>
              <a:rPr lang="es-ES" sz="1800" b="0" i="0" u="none" strike="noStrike" cap="none" dirty="0">
                <a:solidFill>
                  <a:srgbClr val="FFFFFF"/>
                </a:solidFill>
                <a:latin typeface="+mn-lt"/>
                <a:ea typeface="Roboto Slab"/>
                <a:cs typeface="Roboto Slab"/>
                <a:sym typeface="Roboto Slab"/>
              </a:rPr>
              <a:t> mundial. Plus </a:t>
            </a:r>
            <a:r>
              <a:rPr lang="es-ES" sz="1800" b="0" i="0" u="none" strike="noStrike" cap="none" dirty="0" err="1">
                <a:solidFill>
                  <a:srgbClr val="FFFFFF"/>
                </a:solidFill>
                <a:latin typeface="+mn-lt"/>
                <a:ea typeface="Roboto Slab"/>
                <a:cs typeface="Roboto Slab"/>
                <a:sym typeface="Roboto Slab"/>
              </a:rPr>
              <a:t>tard</a:t>
            </a:r>
            <a:r>
              <a:rPr lang="es-ES" sz="1800" b="0" i="0" u="none" strike="noStrike" cap="none" dirty="0">
                <a:solidFill>
                  <a:srgbClr val="FFFFFF"/>
                </a:solidFill>
                <a:latin typeface="+mn-lt"/>
                <a:ea typeface="Roboto Slab"/>
                <a:cs typeface="Roboto Slab"/>
                <a:sym typeface="Roboto Slab"/>
              </a:rPr>
              <a:t>, en 1994, </a:t>
            </a:r>
            <a:r>
              <a:rPr lang="es-ES" sz="1800" b="0" i="0" u="none" strike="noStrike" cap="none" dirty="0" err="1">
                <a:solidFill>
                  <a:srgbClr val="FFFFFF"/>
                </a:solidFill>
                <a:latin typeface="+mn-lt"/>
                <a:ea typeface="Roboto Slab"/>
                <a:cs typeface="Roboto Slab"/>
                <a:sym typeface="Roboto Slab"/>
              </a:rPr>
              <a:t>l’Unesco</a:t>
            </a:r>
            <a:r>
              <a:rPr lang="es-ES" sz="1800" b="0" i="0" u="none" strike="noStrike" cap="none" dirty="0">
                <a:solidFill>
                  <a:srgbClr val="FFFFFF"/>
                </a:solidFill>
                <a:latin typeface="+mn-lt"/>
                <a:ea typeface="Roboto Slab"/>
                <a:cs typeface="Roboto Slab"/>
                <a:sym typeface="Roboto Slab"/>
              </a:rPr>
              <a:t> a </a:t>
            </a:r>
            <a:r>
              <a:rPr lang="es-ES" sz="1800" b="0" i="0" u="none" strike="noStrike" cap="none" dirty="0" err="1">
                <a:solidFill>
                  <a:srgbClr val="FFFFFF"/>
                </a:solidFill>
                <a:latin typeface="+mn-lt"/>
                <a:ea typeface="Roboto Slab"/>
                <a:cs typeface="Roboto Slab"/>
                <a:sym typeface="Roboto Slab"/>
              </a:rPr>
              <a:t>átends</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cette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dénomination</a:t>
            </a:r>
            <a:r>
              <a:rPr lang="es-ES" sz="1800" b="0" i="0" u="none" strike="noStrike" cap="none" dirty="0">
                <a:solidFill>
                  <a:srgbClr val="FFFFFF"/>
                </a:solidFill>
                <a:latin typeface="+mn-lt"/>
                <a:ea typeface="Roboto Slab"/>
                <a:cs typeface="Roboto Slab"/>
                <a:sym typeface="Roboto Slab"/>
              </a:rPr>
              <a:t> á la plus grande </a:t>
            </a:r>
            <a:r>
              <a:rPr lang="es-ES" sz="1800" b="0" i="0" u="none" strike="noStrike" cap="none" dirty="0" err="1">
                <a:solidFill>
                  <a:srgbClr val="FFFFFF"/>
                </a:solidFill>
                <a:latin typeface="+mn-lt"/>
                <a:ea typeface="Roboto Slab"/>
                <a:cs typeface="Roboto Slab"/>
                <a:sym typeface="Roboto Slab"/>
              </a:rPr>
              <a:t>partie</a:t>
            </a:r>
            <a:r>
              <a:rPr lang="es-ES" sz="1800" b="0" i="0" u="none" strike="noStrike" cap="none" dirty="0">
                <a:solidFill>
                  <a:srgbClr val="FFFFFF"/>
                </a:solidFill>
                <a:latin typeface="+mn-lt"/>
                <a:ea typeface="Roboto Slab"/>
                <a:cs typeface="Roboto Slab"/>
                <a:sym typeface="Roboto Slab"/>
              </a:rPr>
              <a:t> de la </a:t>
            </a:r>
            <a:r>
              <a:rPr lang="es-ES" sz="1800" b="0" i="0" u="none" strike="noStrike" cap="none" dirty="0" err="1">
                <a:solidFill>
                  <a:srgbClr val="FFFFFF"/>
                </a:solidFill>
                <a:latin typeface="+mn-lt"/>
                <a:ea typeface="Roboto Slab"/>
                <a:cs typeface="Roboto Slab"/>
                <a:sym typeface="Roboto Slab"/>
              </a:rPr>
              <a:t>vieille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ville</a:t>
            </a:r>
            <a:r>
              <a:rPr lang="es-ES" sz="1800" b="0" i="0" u="none" strike="noStrike" cap="none" dirty="0">
                <a:solidFill>
                  <a:srgbClr val="FFFFFF"/>
                </a:solidFill>
                <a:latin typeface="+mn-lt"/>
                <a:ea typeface="Roboto Slab"/>
                <a:cs typeface="Roboto Slab"/>
                <a:sym typeface="Roboto Slab"/>
              </a:rPr>
              <a:t> de </a:t>
            </a:r>
            <a:r>
              <a:rPr lang="es-ES" sz="1800" b="0" i="0" u="none" strike="noStrike" cap="none" dirty="0" err="1">
                <a:solidFill>
                  <a:srgbClr val="FFFFFF"/>
                </a:solidFill>
                <a:latin typeface="+mn-lt"/>
                <a:ea typeface="Roboto Slab"/>
                <a:cs typeface="Roboto Slab"/>
                <a:sym typeface="Roboto Slab"/>
              </a:rPr>
              <a:t>Cordue</a:t>
            </a:r>
            <a:r>
              <a:rPr lang="es-ES" sz="1800" b="0" i="0" u="none" strike="noStrike" cap="none" dirty="0">
                <a:solidFill>
                  <a:srgbClr val="FFFFFF"/>
                </a:solidFill>
                <a:latin typeface="+mn-lt"/>
                <a:ea typeface="Roboto Slab"/>
                <a:cs typeface="Roboto Slab"/>
                <a:sym typeface="Roboto Slab"/>
              </a:rPr>
              <a:t>.</a:t>
            </a:r>
            <a:br>
              <a:rPr lang="es-ES" sz="1800" b="0" i="0" u="none" strike="noStrike" cap="none" dirty="0">
                <a:solidFill>
                  <a:srgbClr val="FFFFFF"/>
                </a:solidFill>
                <a:latin typeface="+mn-lt"/>
                <a:ea typeface="Roboto Slab"/>
                <a:cs typeface="Roboto Slab"/>
                <a:sym typeface="Roboto Slab"/>
              </a:rPr>
            </a:br>
            <a:r>
              <a:rPr lang="es-ES" sz="1800" b="0" i="0" u="none" strike="noStrike" cap="none" dirty="0">
                <a:solidFill>
                  <a:srgbClr val="FFFFFF"/>
                </a:solidFill>
                <a:latin typeface="+mn-lt"/>
                <a:ea typeface="Roboto Slab"/>
                <a:cs typeface="Roboto Slab"/>
                <a:sym typeface="Roboto Slab"/>
              </a:rPr>
              <a:t>Le centre </a:t>
            </a:r>
            <a:r>
              <a:rPr lang="es-ES" sz="1800" b="0" i="0" u="none" strike="noStrike" cap="none" dirty="0" err="1">
                <a:solidFill>
                  <a:srgbClr val="FFFFFF"/>
                </a:solidFill>
                <a:latin typeface="+mn-lt"/>
                <a:ea typeface="Roboto Slab"/>
                <a:cs typeface="Roboto Slab"/>
                <a:sym typeface="Roboto Slab"/>
              </a:rPr>
              <a:t>historique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possède</a:t>
            </a:r>
            <a:r>
              <a:rPr lang="es-ES" sz="1800" b="0" i="0" u="none" strike="noStrike" cap="none" dirty="0">
                <a:solidFill>
                  <a:srgbClr val="FFFFFF"/>
                </a:solidFill>
                <a:latin typeface="+mn-lt"/>
                <a:ea typeface="Roboto Slab"/>
                <a:cs typeface="Roboto Slab"/>
                <a:sym typeface="Roboto Slab"/>
              </a:rPr>
              <a:t> une grande </a:t>
            </a:r>
            <a:r>
              <a:rPr lang="es-ES" sz="1800" b="0" i="0" u="none" strike="noStrike" cap="none" dirty="0" err="1">
                <a:solidFill>
                  <a:srgbClr val="FFFFFF"/>
                </a:solidFill>
                <a:latin typeface="+mn-lt"/>
                <a:ea typeface="Roboto Slab"/>
                <a:cs typeface="Roboto Slab"/>
                <a:sym typeface="Roboto Slab"/>
              </a:rPr>
              <a:t>richesse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arditecturale</a:t>
            </a:r>
            <a:r>
              <a:rPr lang="es-ES" sz="1800" b="0" i="0" u="none" strike="noStrike" cap="none" dirty="0">
                <a:solidFill>
                  <a:srgbClr val="FFFFFF"/>
                </a:solidFill>
                <a:latin typeface="+mn-lt"/>
                <a:ea typeface="Roboto Slab"/>
                <a:cs typeface="Roboto Slab"/>
                <a:sym typeface="Roboto Slab"/>
              </a:rPr>
              <a:t> et conserve de </a:t>
            </a:r>
            <a:r>
              <a:rPr lang="es-ES" sz="1800" b="0" i="0" u="none" strike="noStrike" cap="none" dirty="0" err="1">
                <a:solidFill>
                  <a:srgbClr val="FFFFFF"/>
                </a:solidFill>
                <a:latin typeface="+mn-lt"/>
                <a:ea typeface="Roboto Slab"/>
                <a:cs typeface="Roboto Slab"/>
                <a:sym typeface="Roboto Slab"/>
              </a:rPr>
              <a:t>nombreux</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vestiges</a:t>
            </a:r>
            <a:r>
              <a:rPr lang="es-ES" sz="1800" b="0" i="0" u="none" strike="noStrike" cap="none" dirty="0">
                <a:solidFill>
                  <a:srgbClr val="FFFFFF"/>
                </a:solidFill>
                <a:latin typeface="+mn-lt"/>
                <a:ea typeface="Roboto Slab"/>
                <a:cs typeface="Roboto Slab"/>
                <a:sym typeface="Roboto Slab"/>
              </a:rPr>
              <a:t> de </a:t>
            </a:r>
            <a:r>
              <a:rPr lang="es-ES" sz="1800" b="0" i="0" u="none" strike="noStrike" cap="none" dirty="0" err="1">
                <a:solidFill>
                  <a:srgbClr val="FFFFFF"/>
                </a:solidFill>
                <a:latin typeface="+mn-lt"/>
                <a:ea typeface="Roboto Slab"/>
                <a:cs typeface="Roboto Slab"/>
                <a:sym typeface="Roboto Slab"/>
              </a:rPr>
              <a:t>l’époque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romaine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arabe</a:t>
            </a:r>
            <a:r>
              <a:rPr lang="es-ES" sz="1800" b="0" i="0" u="none" strike="noStrike" cap="none" dirty="0">
                <a:solidFill>
                  <a:srgbClr val="FFFFFF"/>
                </a:solidFill>
                <a:latin typeface="+mn-lt"/>
                <a:ea typeface="Roboto Slab"/>
                <a:cs typeface="Roboto Slab"/>
                <a:sym typeface="Roboto Slab"/>
              </a:rPr>
              <a:t> et </a:t>
            </a:r>
            <a:r>
              <a:rPr lang="es-ES" sz="1800" b="0" i="0" u="none" strike="noStrike" cap="none" dirty="0" err="1">
                <a:solidFill>
                  <a:srgbClr val="FFFFFF"/>
                </a:solidFill>
                <a:latin typeface="+mn-lt"/>
                <a:ea typeface="Roboto Slab"/>
                <a:cs typeface="Roboto Slab"/>
                <a:sym typeface="Roboto Slab"/>
              </a:rPr>
              <a:t>chrétienne</a:t>
            </a:r>
            <a:r>
              <a:rPr lang="es-ES" sz="1800" b="0" i="0" u="none" strike="noStrike" cap="none" dirty="0">
                <a:solidFill>
                  <a:srgbClr val="FFFFFF"/>
                </a:solidFill>
                <a:latin typeface="+mn-lt"/>
                <a:ea typeface="Roboto Slab"/>
                <a:cs typeface="Roboto Slab"/>
                <a:sym typeface="Roboto Slab"/>
              </a:rPr>
              <a:t>.</a:t>
            </a:r>
            <a:br>
              <a:rPr lang="es-ES" sz="1800" b="0" i="0" u="none" strike="noStrike" cap="none" dirty="0">
                <a:solidFill>
                  <a:srgbClr val="FFFFFF"/>
                </a:solidFill>
                <a:latin typeface="+mn-lt"/>
                <a:ea typeface="Roboto Slab"/>
                <a:cs typeface="Roboto Slab"/>
                <a:sym typeface="Roboto Slab"/>
              </a:rPr>
            </a:br>
            <a:r>
              <a:rPr lang="es-ES" sz="1800" b="0" i="0" u="none" strike="noStrike" cap="none" dirty="0">
                <a:solidFill>
                  <a:srgbClr val="FFFFFF"/>
                </a:solidFill>
                <a:latin typeface="+mn-lt"/>
                <a:ea typeface="Roboto Slab"/>
                <a:cs typeface="Roboto Slab"/>
                <a:sym typeface="Roboto Slab"/>
              </a:rPr>
              <a:t> </a:t>
            </a:r>
            <a:br>
              <a:rPr lang="es-ES" sz="1800" b="0" i="0" u="none" strike="noStrike" cap="none" dirty="0">
                <a:solidFill>
                  <a:srgbClr val="FFFFFF"/>
                </a:solidFill>
                <a:latin typeface="+mn-lt"/>
                <a:ea typeface="Roboto Slab"/>
                <a:cs typeface="Roboto Slab"/>
                <a:sym typeface="Roboto Slab"/>
              </a:rPr>
            </a:br>
            <a:r>
              <a:rPr lang="es-ES" sz="1800" b="0" i="0" u="none" strike="noStrike" cap="none" dirty="0">
                <a:solidFill>
                  <a:srgbClr val="FFFFFF"/>
                </a:solidFill>
                <a:latin typeface="+mn-lt"/>
                <a:ea typeface="Roboto Slab"/>
                <a:cs typeface="Roboto Slab"/>
                <a:sym typeface="Roboto Slab"/>
              </a:rPr>
              <a:t>Le centre </a:t>
            </a:r>
            <a:r>
              <a:rPr lang="es-ES" sz="1800" b="0" i="0" u="none" strike="noStrike" cap="none" dirty="0" err="1">
                <a:solidFill>
                  <a:srgbClr val="FFFFFF"/>
                </a:solidFill>
                <a:latin typeface="+mn-lt"/>
                <a:ea typeface="Roboto Slab"/>
                <a:cs typeface="Roboto Slab"/>
                <a:sym typeface="Roboto Slab"/>
              </a:rPr>
              <a:t>historique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est</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délimité</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principalement</a:t>
            </a:r>
            <a:r>
              <a:rPr lang="es-ES" sz="1800" b="0" i="0" u="none" strike="noStrike" cap="none" dirty="0">
                <a:solidFill>
                  <a:srgbClr val="FFFFFF"/>
                </a:solidFill>
                <a:latin typeface="+mn-lt"/>
                <a:ea typeface="Roboto Slab"/>
                <a:cs typeface="Roboto Slab"/>
                <a:sym typeface="Roboto Slab"/>
              </a:rPr>
              <a:t> par les </a:t>
            </a:r>
            <a:r>
              <a:rPr lang="es-ES" sz="1800" b="0" i="0" u="none" strike="noStrike" cap="none" dirty="0" err="1">
                <a:solidFill>
                  <a:srgbClr val="FFFFFF"/>
                </a:solidFill>
                <a:latin typeface="+mn-lt"/>
                <a:ea typeface="Roboto Slab"/>
                <a:cs typeface="Roboto Slab"/>
                <a:sym typeface="Roboto Slab"/>
              </a:rPr>
              <a:t>rues</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qui</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coincident</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avec</a:t>
            </a:r>
            <a:r>
              <a:rPr lang="es-ES" sz="1800" b="0" i="0" u="none" strike="noStrike" cap="none" dirty="0">
                <a:solidFill>
                  <a:srgbClr val="FFFFFF"/>
                </a:solidFill>
                <a:latin typeface="+mn-lt"/>
                <a:ea typeface="Roboto Slab"/>
                <a:cs typeface="Roboto Slab"/>
                <a:sym typeface="Roboto Slab"/>
              </a:rPr>
              <a:t> le tracé de </a:t>
            </a:r>
            <a:r>
              <a:rPr lang="es-ES" sz="1800" b="0" i="0" u="none" strike="noStrike" cap="none" dirty="0" err="1">
                <a:solidFill>
                  <a:srgbClr val="FFFFFF"/>
                </a:solidFill>
                <a:latin typeface="+mn-lt"/>
                <a:ea typeface="Roboto Slab"/>
                <a:cs typeface="Roboto Slab"/>
                <a:sym typeface="Roboto Slab"/>
              </a:rPr>
              <a:t>l’ancienne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muraille</a:t>
            </a:r>
            <a:r>
              <a:rPr lang="es-ES" sz="1800" b="0" i="0" u="none" strike="noStrike" cap="none" dirty="0">
                <a:solidFill>
                  <a:srgbClr val="FFFFFF"/>
                </a:solidFill>
                <a:latin typeface="+mn-lt"/>
                <a:ea typeface="Roboto Slab"/>
                <a:cs typeface="Roboto Slab"/>
                <a:sym typeface="Roboto Slab"/>
              </a:rPr>
              <a:t>, ce </a:t>
            </a:r>
            <a:r>
              <a:rPr lang="es-ES" sz="1800" b="0" i="0" u="none" strike="noStrike" cap="none" dirty="0" err="1">
                <a:solidFill>
                  <a:srgbClr val="FFFFFF"/>
                </a:solidFill>
                <a:latin typeface="+mn-lt"/>
                <a:ea typeface="Roboto Slab"/>
                <a:cs typeface="Roboto Slab"/>
                <a:sym typeface="Roboto Slab"/>
              </a:rPr>
              <a:t>qui</a:t>
            </a:r>
            <a:r>
              <a:rPr lang="es-ES" sz="1800" b="0" i="0" u="none" strike="noStrike" cap="none" dirty="0">
                <a:solidFill>
                  <a:srgbClr val="FFFFFF"/>
                </a:solidFill>
                <a:latin typeface="+mn-lt"/>
                <a:ea typeface="Roboto Slab"/>
                <a:cs typeface="Roboto Slab"/>
                <a:sym typeface="Roboto Slab"/>
              </a:rPr>
              <a:t> a </a:t>
            </a:r>
            <a:r>
              <a:rPr lang="es-ES" sz="1800" b="0" i="0" u="none" strike="noStrike" cap="none" dirty="0" err="1">
                <a:solidFill>
                  <a:srgbClr val="FFFFFF"/>
                </a:solidFill>
                <a:latin typeface="+mn-lt"/>
                <a:ea typeface="Roboto Slab"/>
                <a:cs typeface="Roboto Slab"/>
                <a:sym typeface="Roboto Slab"/>
              </a:rPr>
              <a:t>grandement</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préservé</a:t>
            </a:r>
            <a:r>
              <a:rPr lang="es-ES" sz="1800" b="0" i="0" u="none" strike="noStrike" cap="none" dirty="0">
                <a:solidFill>
                  <a:srgbClr val="FFFFFF"/>
                </a:solidFill>
                <a:latin typeface="+mn-lt"/>
                <a:ea typeface="Roboto Slab"/>
                <a:cs typeface="Roboto Slab"/>
                <a:sym typeface="Roboto Slab"/>
              </a:rPr>
              <a:t> le centre </a:t>
            </a:r>
            <a:r>
              <a:rPr lang="es-ES" sz="1800" b="0" i="0" u="none" strike="noStrike" cap="none" dirty="0" err="1">
                <a:solidFill>
                  <a:srgbClr val="FFFFFF"/>
                </a:solidFill>
                <a:latin typeface="+mn-lt"/>
                <a:ea typeface="Roboto Slab"/>
                <a:cs typeface="Roboto Slab"/>
                <a:sym typeface="Roboto Slab"/>
              </a:rPr>
              <a:t>historique</a:t>
            </a:r>
            <a:r>
              <a:rPr lang="es-ES" sz="1800" b="0" i="0" u="none" strike="noStrike" cap="none" dirty="0">
                <a:solidFill>
                  <a:srgbClr val="FFFFFF"/>
                </a:solidFill>
                <a:latin typeface="+mn-lt"/>
                <a:ea typeface="Roboto Slab"/>
                <a:cs typeface="Roboto Slab"/>
                <a:sym typeface="Roboto Slab"/>
              </a:rPr>
              <a:t> des </a:t>
            </a:r>
            <a:r>
              <a:rPr lang="es-ES" sz="1800" b="0" i="0" u="none" strike="noStrike" cap="none" dirty="0" err="1">
                <a:solidFill>
                  <a:srgbClr val="FFFFFF"/>
                </a:solidFill>
                <a:latin typeface="+mn-lt"/>
                <a:ea typeface="Roboto Slab"/>
                <a:cs typeface="Roboto Slab"/>
                <a:sym typeface="Roboto Slab"/>
              </a:rPr>
              <a:t>extensions</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urbaines</a:t>
            </a:r>
            <a:r>
              <a:rPr lang="es-ES" sz="1800" b="0" i="0" u="none" strike="noStrike" cap="none" dirty="0">
                <a:solidFill>
                  <a:srgbClr val="FFFFFF"/>
                </a:solidFill>
                <a:latin typeface="+mn-lt"/>
                <a:ea typeface="Roboto Slab"/>
                <a:cs typeface="Roboto Slab"/>
                <a:sym typeface="Roboto Slab"/>
              </a:rPr>
              <a:t> de le fin du </a:t>
            </a:r>
            <a:r>
              <a:rPr lang="es-ES" sz="1800" b="0" i="0" u="none" strike="noStrike" cap="none" dirty="0" err="1">
                <a:solidFill>
                  <a:srgbClr val="FFFFFF"/>
                </a:solidFill>
                <a:latin typeface="+mn-lt"/>
                <a:ea typeface="Roboto Slab"/>
                <a:cs typeface="Roboto Slab"/>
                <a:sym typeface="Roboto Slab"/>
              </a:rPr>
              <a:t>XIXe</a:t>
            </a:r>
            <a:r>
              <a:rPr lang="es-ES" sz="1800" b="0" i="0" u="none" strike="noStrike" cap="none" dirty="0">
                <a:solidFill>
                  <a:srgbClr val="FFFFFF"/>
                </a:solidFill>
                <a:latin typeface="+mn-lt"/>
                <a:ea typeface="Roboto Slab"/>
                <a:cs typeface="Roboto Slab"/>
                <a:sym typeface="Roboto Slab"/>
              </a:rPr>
              <a:t> </a:t>
            </a:r>
            <a:r>
              <a:rPr lang="es-ES" sz="1800" b="0" i="0" u="none" strike="noStrike" cap="none" dirty="0" err="1">
                <a:solidFill>
                  <a:srgbClr val="FFFFFF"/>
                </a:solidFill>
                <a:latin typeface="+mn-lt"/>
                <a:ea typeface="Roboto Slab"/>
                <a:cs typeface="Roboto Slab"/>
                <a:sym typeface="Roboto Slab"/>
              </a:rPr>
              <a:t>siècle</a:t>
            </a:r>
            <a:r>
              <a:rPr lang="es-ES" sz="1800" b="0" i="0" u="none" strike="noStrike" cap="none" dirty="0">
                <a:solidFill>
                  <a:srgbClr val="FFFFFF"/>
                </a:solidFill>
                <a:latin typeface="+mn-lt"/>
                <a:ea typeface="Roboto Slab"/>
                <a:cs typeface="Roboto Slab"/>
                <a:sym typeface="Roboto Slab"/>
              </a:rPr>
              <a:t>.</a:t>
            </a:r>
            <a:r>
              <a:rPr lang="es-ES" sz="1800" b="0" i="0" u="none" strike="noStrike" cap="none" dirty="0">
                <a:solidFill>
                  <a:srgbClr val="FFFFFF"/>
                </a:solidFill>
                <a:latin typeface="Roboto Slab"/>
                <a:ea typeface="Roboto Slab"/>
                <a:cs typeface="Roboto Slab"/>
                <a:sym typeface="Roboto Slab"/>
              </a:rPr>
              <a:t/>
            </a:r>
            <a:br>
              <a:rPr lang="es-ES" sz="1800" b="0" i="0" u="none" strike="noStrike" cap="none" dirty="0">
                <a:solidFill>
                  <a:srgbClr val="FFFFFF"/>
                </a:solidFill>
                <a:latin typeface="Roboto Slab"/>
                <a:ea typeface="Roboto Slab"/>
                <a:cs typeface="Roboto Slab"/>
                <a:sym typeface="Roboto Slab"/>
              </a:rPr>
            </a:br>
            <a:r>
              <a:rPr lang="es-ES" sz="3000" b="0" i="0" u="none" strike="noStrike" cap="none" dirty="0">
                <a:solidFill>
                  <a:srgbClr val="FFFFFF"/>
                </a:solidFill>
                <a:latin typeface="Roboto Slab"/>
                <a:ea typeface="Roboto Slab"/>
                <a:cs typeface="Roboto Slab"/>
                <a:sym typeface="Roboto Slab"/>
              </a:rPr>
              <a:t/>
            </a:r>
            <a:br>
              <a:rPr lang="es-ES" sz="3000" b="0" i="0" u="none" strike="noStrike" cap="none" dirty="0">
                <a:solidFill>
                  <a:srgbClr val="FFFFFF"/>
                </a:solidFill>
                <a:latin typeface="Roboto Slab"/>
                <a:ea typeface="Roboto Slab"/>
                <a:cs typeface="Roboto Slab"/>
                <a:sym typeface="Roboto Slab"/>
              </a:rPr>
            </a:br>
            <a:r>
              <a:rPr lang="es-ES" sz="3000" b="0" i="0" u="none" strike="noStrike" cap="none" dirty="0">
                <a:solidFill>
                  <a:srgbClr val="FFFFFF"/>
                </a:solidFill>
                <a:latin typeface="Roboto Slab"/>
                <a:ea typeface="Roboto Slab"/>
                <a:cs typeface="Roboto Slab"/>
                <a:sym typeface="Roboto Slab"/>
              </a:rPr>
              <a:t> </a:t>
            </a:r>
            <a:br>
              <a:rPr lang="es-ES" sz="3000" b="0" i="0" u="none" strike="noStrike" cap="none" dirty="0">
                <a:solidFill>
                  <a:srgbClr val="FFFFFF"/>
                </a:solidFill>
                <a:latin typeface="Roboto Slab"/>
                <a:ea typeface="Roboto Slab"/>
                <a:cs typeface="Roboto Slab"/>
                <a:sym typeface="Roboto Slab"/>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3200" y="1428750"/>
            <a:ext cx="3574320" cy="685800"/>
          </a:xfrm>
        </p:spPr>
        <p:txBody>
          <a:bodyPr/>
          <a:lstStyle/>
          <a:p>
            <a:r>
              <a:rPr lang="es-ES_tradnl" sz="4400" dirty="0" smtClean="0">
                <a:solidFill>
                  <a:schemeClr val="bg1"/>
                </a:solidFill>
                <a:latin typeface="Roboto Slab" charset="0"/>
                <a:ea typeface="Roboto Slab" charset="0"/>
              </a:rPr>
              <a:t>SEVILLA</a:t>
            </a:r>
            <a:br>
              <a:rPr lang="es-ES_tradnl" sz="4400" dirty="0" smtClean="0">
                <a:solidFill>
                  <a:schemeClr val="bg1"/>
                </a:solidFill>
                <a:latin typeface="Roboto Slab" charset="0"/>
                <a:ea typeface="Roboto Slab" charset="0"/>
              </a:rPr>
            </a:br>
            <a:r>
              <a:rPr lang="es-ES_tradnl" sz="4400" dirty="0" smtClean="0">
                <a:solidFill>
                  <a:schemeClr val="bg1"/>
                </a:solidFill>
                <a:latin typeface="Roboto Slab" charset="0"/>
                <a:ea typeface="Roboto Slab" charset="0"/>
              </a:rPr>
              <a:t>SEVILLE</a:t>
            </a:r>
            <a:endParaRPr lang="es-ES" sz="4400" dirty="0">
              <a:solidFill>
                <a:schemeClr val="bg1"/>
              </a:solidFill>
              <a:latin typeface="Roboto Slab" charset="0"/>
              <a:ea typeface="Roboto Slab"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88080" y="457920"/>
            <a:ext cx="8367900" cy="685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35" name="Shape 335"/>
          <p:cNvPicPr preferRelativeResize="0"/>
          <p:nvPr/>
        </p:nvPicPr>
        <p:blipFill rotWithShape="1">
          <a:blip r:embed="rId3">
            <a:alphaModFix/>
          </a:blip>
          <a:srcRect/>
          <a:stretch/>
        </p:blipFill>
        <p:spPr>
          <a:xfrm>
            <a:off x="239015" y="127205"/>
            <a:ext cx="5040360" cy="2952000"/>
          </a:xfrm>
          <a:prstGeom prst="rect">
            <a:avLst/>
          </a:prstGeom>
          <a:noFill/>
          <a:ln>
            <a:noFill/>
          </a:ln>
        </p:spPr>
      </p:pic>
      <p:pic>
        <p:nvPicPr>
          <p:cNvPr id="336" name="Shape 336"/>
          <p:cNvPicPr preferRelativeResize="0"/>
          <p:nvPr/>
        </p:nvPicPr>
        <p:blipFill rotWithShape="1">
          <a:blip r:embed="rId4">
            <a:alphaModFix/>
          </a:blip>
          <a:srcRect l="4297" t="4297"/>
          <a:stretch/>
        </p:blipFill>
        <p:spPr>
          <a:xfrm>
            <a:off x="5400375" y="2367715"/>
            <a:ext cx="3491640" cy="26434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8" name="Shape 328"/>
          <p:cNvSpPr/>
          <p:nvPr/>
        </p:nvSpPr>
        <p:spPr>
          <a:xfrm>
            <a:off x="685800" y="666750"/>
            <a:ext cx="7848600" cy="3419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r>
              <a:rPr lang="es-ES" sz="2000" i="0" u="none" strike="noStrike" cap="none" dirty="0" smtClean="0">
                <a:solidFill>
                  <a:srgbClr val="FFFFFF"/>
                </a:solidFill>
              </a:rPr>
              <a:t>La </a:t>
            </a:r>
            <a:r>
              <a:rPr lang="es-ES" sz="2000" i="0" u="none" strike="noStrike" cap="none" dirty="0" err="1">
                <a:solidFill>
                  <a:srgbClr val="FFFFFF"/>
                </a:solidFill>
              </a:rPr>
              <a:t>cathédrale</a:t>
            </a:r>
            <a:r>
              <a:rPr lang="es-ES" sz="2000" i="0" u="none" strike="noStrike" cap="none" dirty="0">
                <a:solidFill>
                  <a:srgbClr val="FFFFFF"/>
                </a:solidFill>
              </a:rPr>
              <a:t> de </a:t>
            </a:r>
            <a:r>
              <a:rPr lang="es-ES" sz="2000" i="0" u="none" strike="noStrike" cap="none" dirty="0" err="1">
                <a:solidFill>
                  <a:srgbClr val="FFFFFF"/>
                </a:solidFill>
              </a:rPr>
              <a:t>Séville</a:t>
            </a:r>
            <a:r>
              <a:rPr lang="es-ES" sz="2000" i="0" u="none" strike="noStrike" cap="none" dirty="0">
                <a:solidFill>
                  <a:srgbClr val="FFFFFF"/>
                </a:solidFill>
              </a:rPr>
              <a:t> en </a:t>
            </a:r>
            <a:r>
              <a:rPr lang="es-ES" sz="2000" i="0" u="none" strike="noStrike" cap="none" dirty="0" err="1">
                <a:solidFill>
                  <a:srgbClr val="FFFFFF"/>
                </a:solidFill>
              </a:rPr>
              <a:t>Andalousie</a:t>
            </a:r>
            <a:r>
              <a:rPr lang="es-ES" sz="2000" i="0" u="none" strike="noStrike" cap="none" dirty="0">
                <a:solidFill>
                  <a:srgbClr val="FFFFFF"/>
                </a:solidFill>
              </a:rPr>
              <a:t> [en </a:t>
            </a:r>
            <a:r>
              <a:rPr lang="es-ES" sz="2000" i="0" u="none" strike="noStrike" cap="none" dirty="0" err="1">
                <a:solidFill>
                  <a:srgbClr val="FFFFFF"/>
                </a:solidFill>
              </a:rPr>
              <a:t>espagnol</a:t>
            </a:r>
            <a:r>
              <a:rPr lang="es-ES" sz="2000" i="0" u="none" strike="noStrike" cap="none" dirty="0">
                <a:solidFill>
                  <a:srgbClr val="FFFFFF"/>
                </a:solidFill>
              </a:rPr>
              <a:t>: Catedral de Sevilla </a:t>
            </a:r>
            <a:r>
              <a:rPr lang="es-ES" sz="2000" i="0" u="none" strike="noStrike" cap="none" dirty="0" err="1">
                <a:solidFill>
                  <a:srgbClr val="FFFFFF"/>
                </a:solidFill>
              </a:rPr>
              <a:t>ou</a:t>
            </a:r>
            <a:r>
              <a:rPr lang="es-ES" sz="2000" i="0" u="none" strike="noStrike" cap="none" dirty="0">
                <a:solidFill>
                  <a:srgbClr val="FFFFFF"/>
                </a:solidFill>
              </a:rPr>
              <a:t> Catedral de Santa María de la Sede] a </a:t>
            </a:r>
            <a:r>
              <a:rPr lang="es-ES" sz="2000" i="0" u="none" strike="noStrike" cap="none" dirty="0" err="1">
                <a:solidFill>
                  <a:srgbClr val="FFFFFF"/>
                </a:solidFill>
              </a:rPr>
              <a:t>été</a:t>
            </a:r>
            <a:r>
              <a:rPr lang="es-ES" sz="2000" i="0" u="none" strike="noStrike" cap="none" dirty="0">
                <a:solidFill>
                  <a:srgbClr val="FFFFFF"/>
                </a:solidFill>
              </a:rPr>
              <a:t> </a:t>
            </a:r>
            <a:r>
              <a:rPr lang="es-ES" sz="2000" i="0" u="none" strike="noStrike" cap="none" dirty="0" err="1">
                <a:solidFill>
                  <a:srgbClr val="FFFFFF"/>
                </a:solidFill>
              </a:rPr>
              <a:t>construite</a:t>
            </a:r>
            <a:r>
              <a:rPr lang="es-ES" sz="2000" i="0" u="none" strike="noStrike" cap="none" dirty="0">
                <a:solidFill>
                  <a:srgbClr val="FFFFFF"/>
                </a:solidFill>
              </a:rPr>
              <a:t> entre 1402 et le XVI </a:t>
            </a:r>
            <a:r>
              <a:rPr lang="es-ES" sz="2000" i="0" u="none" strike="noStrike" cap="none" dirty="0" err="1">
                <a:solidFill>
                  <a:srgbClr val="FFFFFF"/>
                </a:solidFill>
              </a:rPr>
              <a:t>siècle</a:t>
            </a:r>
            <a:r>
              <a:rPr lang="es-ES" sz="2000" i="0" u="none" strike="noStrike" cap="none" dirty="0">
                <a:solidFill>
                  <a:srgbClr val="FFFFFF"/>
                </a:solidFill>
              </a:rPr>
              <a:t>. De </a:t>
            </a:r>
            <a:r>
              <a:rPr lang="es-ES" sz="2000" i="0" u="none" strike="noStrike" cap="none" dirty="0" err="1">
                <a:solidFill>
                  <a:srgbClr val="FFFFFF"/>
                </a:solidFill>
              </a:rPr>
              <a:t>style</a:t>
            </a:r>
            <a:r>
              <a:rPr lang="es-ES" sz="2000" i="0" u="none" strike="noStrike" cap="none" dirty="0">
                <a:solidFill>
                  <a:srgbClr val="FFFFFF"/>
                </a:solidFill>
              </a:rPr>
              <a:t> </a:t>
            </a:r>
            <a:r>
              <a:rPr lang="es-ES" sz="2000" i="0" u="none" strike="noStrike" cap="none" dirty="0" err="1">
                <a:solidFill>
                  <a:srgbClr val="FFFFFF"/>
                </a:solidFill>
              </a:rPr>
              <a:t>gothique</a:t>
            </a:r>
            <a:r>
              <a:rPr lang="es-ES" sz="2000" i="0" u="none" strike="noStrike" cap="none" dirty="0">
                <a:solidFill>
                  <a:srgbClr val="FFFFFF"/>
                </a:solidFill>
              </a:rPr>
              <a:t>, elle </a:t>
            </a:r>
            <a:r>
              <a:rPr lang="es-ES" sz="2000" i="0" u="none" strike="noStrike" cap="none" dirty="0" err="1">
                <a:solidFill>
                  <a:srgbClr val="FFFFFF"/>
                </a:solidFill>
              </a:rPr>
              <a:t>possède</a:t>
            </a:r>
            <a:r>
              <a:rPr lang="es-ES" sz="2000" i="0" u="none" strike="noStrike" cap="none" dirty="0">
                <a:solidFill>
                  <a:srgbClr val="FFFFFF"/>
                </a:solidFill>
              </a:rPr>
              <a:t> un </a:t>
            </a:r>
            <a:r>
              <a:rPr lang="es-ES" sz="2000" i="0" u="none" strike="noStrike" cap="none" dirty="0" err="1">
                <a:solidFill>
                  <a:srgbClr val="FFFFFF"/>
                </a:solidFill>
              </a:rPr>
              <a:t>clocher</a:t>
            </a:r>
            <a:r>
              <a:rPr lang="es-ES" sz="2000" i="0" u="none" strike="noStrike" cap="none" dirty="0">
                <a:solidFill>
                  <a:srgbClr val="FFFFFF"/>
                </a:solidFill>
              </a:rPr>
              <a:t>, la Giralda, </a:t>
            </a:r>
            <a:r>
              <a:rPr lang="es-ES" sz="2000" i="0" u="none" strike="noStrike" cap="none" dirty="0" err="1">
                <a:solidFill>
                  <a:srgbClr val="FFFFFF"/>
                </a:solidFill>
              </a:rPr>
              <a:t>ancien</a:t>
            </a:r>
            <a:r>
              <a:rPr lang="es-ES" sz="2000" i="0" u="none" strike="noStrike" cap="none" dirty="0">
                <a:solidFill>
                  <a:srgbClr val="FFFFFF"/>
                </a:solidFill>
              </a:rPr>
              <a:t> </a:t>
            </a:r>
            <a:r>
              <a:rPr lang="es-ES" sz="2000" i="0" u="none" strike="noStrike" cap="none" dirty="0" err="1">
                <a:solidFill>
                  <a:srgbClr val="FFFFFF"/>
                </a:solidFill>
              </a:rPr>
              <a:t>minaret</a:t>
            </a:r>
            <a:r>
              <a:rPr lang="es-ES" sz="2000" i="0" u="none" strike="noStrike" cap="none" dirty="0">
                <a:solidFill>
                  <a:srgbClr val="FFFFFF"/>
                </a:solidFill>
              </a:rPr>
              <a:t>   hispano-</a:t>
            </a:r>
            <a:r>
              <a:rPr lang="es-ES" sz="2000" i="0" u="none" strike="noStrike" cap="none" dirty="0" err="1">
                <a:solidFill>
                  <a:srgbClr val="FFFFFF"/>
                </a:solidFill>
              </a:rPr>
              <a:t>mauresque</a:t>
            </a:r>
            <a:r>
              <a:rPr lang="es-ES" sz="2000" i="0" u="none" strike="noStrike" cap="none" dirty="0">
                <a:solidFill>
                  <a:srgbClr val="FFFFFF"/>
                </a:solidFill>
              </a:rPr>
              <a:t>  de la grande </a:t>
            </a:r>
            <a:r>
              <a:rPr lang="es-ES" sz="2000" i="0" u="none" strike="noStrike" cap="none" dirty="0" err="1">
                <a:solidFill>
                  <a:srgbClr val="FFFFFF"/>
                </a:solidFill>
              </a:rPr>
              <a:t>mosquée</a:t>
            </a:r>
            <a:r>
              <a:rPr lang="es-ES" sz="2000" i="0" u="none" strike="noStrike" cap="none" dirty="0">
                <a:solidFill>
                  <a:srgbClr val="FFFFFF"/>
                </a:solidFill>
              </a:rPr>
              <a:t>  almohade </a:t>
            </a:r>
            <a:r>
              <a:rPr lang="es-ES" sz="2000" i="0" u="none" strike="noStrike" cap="none" dirty="0" err="1">
                <a:solidFill>
                  <a:srgbClr val="FFFFFF"/>
                </a:solidFill>
              </a:rPr>
              <a:t>qui</a:t>
            </a:r>
            <a:r>
              <a:rPr lang="es-ES" sz="2000" i="0" u="none" strike="noStrike" cap="none" dirty="0">
                <a:solidFill>
                  <a:srgbClr val="FFFFFF"/>
                </a:solidFill>
              </a:rPr>
              <a:t> </a:t>
            </a:r>
            <a:r>
              <a:rPr lang="es-ES" sz="2000" i="0" u="none" strike="noStrike" cap="none" dirty="0" err="1">
                <a:solidFill>
                  <a:srgbClr val="FFFFFF"/>
                </a:solidFill>
              </a:rPr>
              <a:t>s'élevait</a:t>
            </a:r>
            <a:r>
              <a:rPr lang="es-ES" sz="2000" i="0" u="none" strike="noStrike" cap="none" dirty="0">
                <a:solidFill>
                  <a:srgbClr val="FFFFFF"/>
                </a:solidFill>
              </a:rPr>
              <a:t> sur </a:t>
            </a:r>
            <a:r>
              <a:rPr lang="es-ES" sz="2000" i="0" u="none" strike="noStrike" cap="none" dirty="0" err="1">
                <a:solidFill>
                  <a:srgbClr val="FFFFFF"/>
                </a:solidFill>
              </a:rPr>
              <a:t>l'emplacement</a:t>
            </a:r>
            <a:r>
              <a:rPr lang="es-ES" sz="2000" i="0" u="none" strike="noStrike" cap="none" dirty="0">
                <a:solidFill>
                  <a:srgbClr val="FFFFFF"/>
                </a:solidFill>
              </a:rPr>
              <a:t> de </a:t>
            </a:r>
            <a:r>
              <a:rPr lang="es-ES" sz="2000" i="0" u="none" strike="noStrike" cap="none" dirty="0" err="1">
                <a:solidFill>
                  <a:srgbClr val="FFFFFF"/>
                </a:solidFill>
              </a:rPr>
              <a:t>l'actuelle</a:t>
            </a:r>
            <a:r>
              <a:rPr lang="es-ES" sz="2000" i="0" u="none" strike="noStrike" cap="none" dirty="0">
                <a:solidFill>
                  <a:srgbClr val="FFFFFF"/>
                </a:solidFill>
              </a:rPr>
              <a:t> </a:t>
            </a:r>
            <a:r>
              <a:rPr lang="es-ES" sz="2000" i="0" u="none" strike="noStrike" cap="none" dirty="0" err="1">
                <a:solidFill>
                  <a:srgbClr val="FFFFFF"/>
                </a:solidFill>
              </a:rPr>
              <a:t>cathédrale</a:t>
            </a:r>
            <a:r>
              <a:rPr lang="es-ES" sz="2000" i="0" u="none" strike="noStrike" cap="none" dirty="0">
                <a:solidFill>
                  <a:srgbClr val="FFFFFF"/>
                </a:solidFill>
              </a:rPr>
              <a:t>.</a:t>
            </a:r>
            <a:endParaRPr sz="2000" i="0" u="none" strike="noStrike" cap="none" dirty="0">
              <a:solidFill>
                <a:srgbClr val="000000"/>
              </a:solidFill>
            </a:endParaRPr>
          </a:p>
          <a:p>
            <a:pPr marL="0" marR="0" lvl="0" indent="0" algn="l" rtl="0">
              <a:lnSpc>
                <a:spcPct val="100000"/>
              </a:lnSpc>
              <a:spcBef>
                <a:spcPts val="0"/>
              </a:spcBef>
              <a:spcAft>
                <a:spcPts val="0"/>
              </a:spcAft>
              <a:buNone/>
            </a:pPr>
            <a:r>
              <a:rPr lang="es-ES" sz="2000" i="0" u="none" strike="noStrike" cap="none" dirty="0">
                <a:solidFill>
                  <a:srgbClr val="FFFFFF"/>
                </a:solidFill>
              </a:rPr>
              <a:t>Elle </a:t>
            </a:r>
            <a:r>
              <a:rPr lang="es-ES" sz="2000" i="0" u="none" strike="noStrike" cap="none" dirty="0" err="1">
                <a:solidFill>
                  <a:srgbClr val="FFFFFF"/>
                </a:solidFill>
              </a:rPr>
              <a:t>est</a:t>
            </a:r>
            <a:r>
              <a:rPr lang="es-ES" sz="2000" i="0" u="none" strike="noStrike" cap="none" dirty="0">
                <a:solidFill>
                  <a:srgbClr val="FFFFFF"/>
                </a:solidFill>
              </a:rPr>
              <a:t> </a:t>
            </a:r>
            <a:r>
              <a:rPr lang="es-ES" sz="2000" i="0" u="none" strike="noStrike" cap="none" dirty="0" err="1">
                <a:solidFill>
                  <a:srgbClr val="FFFFFF"/>
                </a:solidFill>
              </a:rPr>
              <a:t>inscrite</a:t>
            </a:r>
            <a:r>
              <a:rPr lang="es-ES" sz="2000" i="0" u="none" strike="noStrike" cap="none" dirty="0">
                <a:solidFill>
                  <a:srgbClr val="FFFFFF"/>
                </a:solidFill>
              </a:rPr>
              <a:t> sur la </a:t>
            </a:r>
            <a:r>
              <a:rPr lang="es-ES" sz="2000" i="0" u="none" strike="noStrike" cap="none" dirty="0" smtClean="0">
                <a:solidFill>
                  <a:srgbClr val="FFFFFF"/>
                </a:solidFill>
              </a:rPr>
              <a:t>liste </a:t>
            </a:r>
            <a:r>
              <a:rPr lang="es-ES" sz="2000" i="0" u="none" strike="noStrike" cap="none" dirty="0">
                <a:solidFill>
                  <a:srgbClr val="FFFFFF"/>
                </a:solidFill>
              </a:rPr>
              <a:t>du </a:t>
            </a:r>
            <a:r>
              <a:rPr lang="es-ES" sz="2000" i="0" u="none" strike="noStrike" cap="none" dirty="0" err="1">
                <a:solidFill>
                  <a:srgbClr val="FFFFFF"/>
                </a:solidFill>
              </a:rPr>
              <a:t>patrimoine</a:t>
            </a:r>
            <a:r>
              <a:rPr lang="es-ES" sz="2000" i="0" u="none" strike="noStrike" cap="none" dirty="0">
                <a:solidFill>
                  <a:srgbClr val="FFFFFF"/>
                </a:solidFill>
              </a:rPr>
              <a:t> </a:t>
            </a:r>
            <a:r>
              <a:rPr lang="es-ES" sz="2000" i="0" u="none" strike="noStrike" cap="none" dirty="0" err="1">
                <a:solidFill>
                  <a:srgbClr val="FFFFFF"/>
                </a:solidFill>
              </a:rPr>
              <a:t>mondial</a:t>
            </a:r>
            <a:r>
              <a:rPr lang="es-ES" sz="2000" i="0" u="none" strike="noStrike" cap="none" dirty="0">
                <a:solidFill>
                  <a:srgbClr val="FFFFFF"/>
                </a:solidFill>
              </a:rPr>
              <a:t> de </a:t>
            </a:r>
            <a:r>
              <a:rPr lang="es-ES" sz="2000" i="0" u="none" strike="noStrike" cap="none" dirty="0" err="1">
                <a:solidFill>
                  <a:srgbClr val="FFFFFF"/>
                </a:solidFill>
              </a:rPr>
              <a:t>l'Unesco</a:t>
            </a:r>
            <a:r>
              <a:rPr lang="es-ES" sz="2000" i="0" u="none" strike="noStrike" cap="none" dirty="0">
                <a:solidFill>
                  <a:srgbClr val="FFFFFF"/>
                </a:solidFill>
              </a:rPr>
              <a:t> </a:t>
            </a:r>
            <a:r>
              <a:rPr lang="es-ES" sz="2000" i="0" u="none" strike="noStrike" cap="none" dirty="0" err="1">
                <a:solidFill>
                  <a:srgbClr val="FFFFFF"/>
                </a:solidFill>
              </a:rPr>
              <a:t>depuis</a:t>
            </a:r>
            <a:r>
              <a:rPr lang="es-ES" sz="2000" i="0" u="none" strike="noStrike" cap="none" dirty="0">
                <a:solidFill>
                  <a:srgbClr val="FFFFFF"/>
                </a:solidFill>
              </a:rPr>
              <a:t> 1987</a:t>
            </a:r>
            <a:r>
              <a:rPr lang="es-ES" sz="2000" i="0" u="none" strike="noStrike" cap="none" dirty="0" smtClean="0">
                <a:solidFill>
                  <a:srgbClr val="FFFFFF"/>
                </a:solidFill>
              </a:rPr>
              <a:t>.</a:t>
            </a:r>
          </a:p>
          <a:p>
            <a:pPr marL="0" marR="0" lvl="0" indent="0" algn="l" rtl="0">
              <a:lnSpc>
                <a:spcPct val="100000"/>
              </a:lnSpc>
              <a:spcBef>
                <a:spcPts val="0"/>
              </a:spcBef>
              <a:spcAft>
                <a:spcPts val="0"/>
              </a:spcAft>
              <a:buNone/>
            </a:pPr>
            <a:endParaRPr lang="es-ES_tradnl" sz="2000" dirty="0" smtClean="0">
              <a:solidFill>
                <a:srgbClr val="FFFFFF"/>
              </a:solidFill>
            </a:endParaRPr>
          </a:p>
          <a:p>
            <a:pPr marL="0" marR="0" lvl="0" indent="0" algn="l" rtl="0">
              <a:lnSpc>
                <a:spcPct val="100000"/>
              </a:lnSpc>
              <a:spcBef>
                <a:spcPts val="0"/>
              </a:spcBef>
              <a:spcAft>
                <a:spcPts val="0"/>
              </a:spcAft>
              <a:buNone/>
            </a:pPr>
            <a:endParaRPr sz="2000" i="0" u="none" strike="noStrike" cap="none" dirty="0">
              <a:solidFill>
                <a:srgbClr val="000000"/>
              </a:solidFil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329" name="Shape 329"/>
          <p:cNvSpPr txBox="1"/>
          <p:nvPr/>
        </p:nvSpPr>
        <p:spPr>
          <a:xfrm>
            <a:off x="6286975" y="139075"/>
            <a:ext cx="2052600" cy="863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3000">
                <a:solidFill>
                  <a:schemeClr val="lt1"/>
                </a:solidFill>
                <a:latin typeface="Roboto Slab"/>
                <a:ea typeface="Roboto Slab"/>
                <a:cs typeface="Roboto Slab"/>
                <a:sym typeface="Roboto Slab"/>
              </a:rPr>
              <a:t>SEVILLE</a:t>
            </a:r>
            <a:endParaRPr/>
          </a:p>
        </p:txBody>
      </p:sp>
      <p:sp>
        <p:nvSpPr>
          <p:cNvPr id="6" name="5 Rectángulo"/>
          <p:cNvSpPr/>
          <p:nvPr/>
        </p:nvSpPr>
        <p:spPr>
          <a:xfrm>
            <a:off x="1219200" y="701388"/>
            <a:ext cx="5105399" cy="461665"/>
          </a:xfrm>
          <a:prstGeom prst="rect">
            <a:avLst/>
          </a:prstGeom>
        </p:spPr>
        <p:txBody>
          <a:bodyPr wrap="square">
            <a:spAutoFit/>
          </a:bodyPr>
          <a:lstStyle/>
          <a:p>
            <a:pPr lvl="0"/>
            <a:r>
              <a:rPr lang="es-ES" sz="2400" u="sng" dirty="0" smtClean="0">
                <a:solidFill>
                  <a:srgbClr val="FFFFFF"/>
                </a:solidFill>
              </a:rPr>
              <a:t>CATHÉDRALE DE SÉVILLE</a:t>
            </a:r>
            <a:endParaRPr lang="es-E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8" name="Shape 328"/>
          <p:cNvSpPr/>
          <p:nvPr/>
        </p:nvSpPr>
        <p:spPr>
          <a:xfrm>
            <a:off x="0" y="524100"/>
            <a:ext cx="7848600" cy="3419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 sz="1600" i="0" u="sng" strike="noStrike" cap="none" dirty="0" smtClean="0">
              <a:solidFill>
                <a:srgbClr val="FFFFFF"/>
              </a:solidFill>
            </a:endParaRPr>
          </a:p>
          <a:p>
            <a:pPr marL="0" marR="0" lvl="0" indent="0" algn="l" rtl="0">
              <a:lnSpc>
                <a:spcPct val="100000"/>
              </a:lnSpc>
              <a:spcBef>
                <a:spcPts val="0"/>
              </a:spcBef>
              <a:spcAft>
                <a:spcPts val="0"/>
              </a:spcAft>
              <a:buNone/>
            </a:pPr>
            <a:endParaRPr lang="es-ES" sz="1600" u="sng" dirty="0" smtClean="0">
              <a:solidFill>
                <a:srgbClr val="FFFFFF"/>
              </a:solidFill>
            </a:endParaRPr>
          </a:p>
          <a:p>
            <a:pPr marL="0" marR="0" lvl="0" indent="0" algn="l" rtl="0">
              <a:lnSpc>
                <a:spcPct val="100000"/>
              </a:lnSpc>
              <a:spcBef>
                <a:spcPts val="0"/>
              </a:spcBef>
              <a:spcAft>
                <a:spcPts val="0"/>
              </a:spcAft>
              <a:buNone/>
            </a:pPr>
            <a:endParaRPr lang="es-ES_tradnl" sz="2000" dirty="0" smtClean="0">
              <a:solidFill>
                <a:srgbClr val="FFFFFF"/>
              </a:solidFill>
            </a:endParaRPr>
          </a:p>
          <a:p>
            <a:pPr marL="0" marR="0" lvl="0" indent="0" algn="l" rtl="0">
              <a:lnSpc>
                <a:spcPct val="100000"/>
              </a:lnSpc>
              <a:spcBef>
                <a:spcPts val="0"/>
              </a:spcBef>
              <a:spcAft>
                <a:spcPts val="0"/>
              </a:spcAft>
              <a:buNone/>
            </a:pPr>
            <a:endParaRPr sz="2000" i="0" u="none" strike="noStrike" cap="none" dirty="0">
              <a:solidFill>
                <a:srgbClr val="000000"/>
              </a:solidFil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329" name="Shape 329"/>
          <p:cNvSpPr txBox="1"/>
          <p:nvPr/>
        </p:nvSpPr>
        <p:spPr>
          <a:xfrm>
            <a:off x="6286975" y="139075"/>
            <a:ext cx="190025" cy="14667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4" name="3 Rectángulo"/>
          <p:cNvSpPr/>
          <p:nvPr/>
        </p:nvSpPr>
        <p:spPr>
          <a:xfrm>
            <a:off x="609600" y="438150"/>
            <a:ext cx="7848600" cy="3847207"/>
          </a:xfrm>
          <a:prstGeom prst="rect">
            <a:avLst/>
          </a:prstGeom>
        </p:spPr>
        <p:txBody>
          <a:bodyPr wrap="square">
            <a:spAutoFit/>
          </a:bodyPr>
          <a:lstStyle/>
          <a:p>
            <a:pPr lvl="0"/>
            <a:r>
              <a:rPr lang="fr-FR" sz="1600" dirty="0" smtClean="0">
                <a:solidFill>
                  <a:srgbClr val="FFFFFF"/>
                </a:solidFill>
                <a:latin typeface="+mn-lt"/>
                <a:ea typeface="Cambria"/>
                <a:cs typeface="Cambria"/>
                <a:sym typeface="Cambria"/>
              </a:rPr>
              <a:t>L'édifice a été construit en lieu et place d'une mosquée almohade à Séville, dans le souci de symboliser, par un monument prestigieux, la prospérité de la capitale andalouse devenue une cité commerçante après la </a:t>
            </a:r>
            <a:r>
              <a:rPr lang="fr-FR" sz="1600" dirty="0" err="1" smtClean="0">
                <a:solidFill>
                  <a:srgbClr val="FFFFFF"/>
                </a:solidFill>
                <a:latin typeface="+mn-lt"/>
                <a:ea typeface="Cambria"/>
                <a:cs typeface="Cambria"/>
                <a:sym typeface="Cambria"/>
              </a:rPr>
              <a:t>Reconquista</a:t>
            </a:r>
            <a:r>
              <a:rPr lang="fr-FR" sz="1600" dirty="0" smtClean="0">
                <a:solidFill>
                  <a:srgbClr val="FFFFFF"/>
                </a:solidFill>
                <a:latin typeface="+mn-lt"/>
                <a:ea typeface="Cambria"/>
                <a:cs typeface="Cambria"/>
                <a:sym typeface="Cambria"/>
              </a:rPr>
              <a:t>.</a:t>
            </a:r>
            <a:endParaRPr lang="fr-FR" sz="1600" dirty="0" smtClean="0">
              <a:latin typeface="+mn-lt"/>
            </a:endParaRPr>
          </a:p>
          <a:p>
            <a:pPr lvl="0"/>
            <a:r>
              <a:rPr lang="fr-FR" sz="1600" dirty="0" smtClean="0">
                <a:solidFill>
                  <a:srgbClr val="FFFFFF"/>
                </a:solidFill>
                <a:latin typeface="+mn-lt"/>
                <a:ea typeface="Cambria"/>
                <a:cs typeface="Cambria"/>
                <a:sym typeface="Cambria"/>
              </a:rPr>
              <a:t>Giralda est le nom donné au clocher de la cathédrale de Santa María de la </a:t>
            </a:r>
            <a:r>
              <a:rPr lang="fr-FR" sz="1600" dirty="0" err="1" smtClean="0">
                <a:solidFill>
                  <a:srgbClr val="FFFFFF"/>
                </a:solidFill>
                <a:latin typeface="+mn-lt"/>
                <a:ea typeface="Cambria"/>
                <a:cs typeface="Cambria"/>
                <a:sym typeface="Cambria"/>
              </a:rPr>
              <a:t>Sede</a:t>
            </a:r>
            <a:r>
              <a:rPr lang="fr-FR" sz="1600" dirty="0" smtClean="0">
                <a:solidFill>
                  <a:srgbClr val="FFFFFF"/>
                </a:solidFill>
                <a:latin typeface="+mn-lt"/>
                <a:ea typeface="Cambria"/>
                <a:cs typeface="Cambria"/>
                <a:sym typeface="Cambria"/>
              </a:rPr>
              <a:t> de la ville de Séville, en Andalousie (Espagne). Les deux tiers inférieurs de la tour correspondent au minaret de l'ancienne mosquée de la ville, de la fin du XII siècle.</a:t>
            </a:r>
            <a:endParaRPr lang="fr-FR" sz="1600" dirty="0" smtClean="0">
              <a:latin typeface="+mn-lt"/>
            </a:endParaRPr>
          </a:p>
          <a:p>
            <a:pPr lvl="0"/>
            <a:r>
              <a:rPr lang="fr-FR" sz="1600" dirty="0" smtClean="0">
                <a:solidFill>
                  <a:srgbClr val="FFFFFF"/>
                </a:solidFill>
                <a:latin typeface="+mn-lt"/>
                <a:ea typeface="Cambria"/>
                <a:cs typeface="Cambria"/>
                <a:sym typeface="Cambria"/>
              </a:rPr>
              <a:t>Son architecture unique et originale de formes quadrangulaires exactes, ornées de tourelles et de pinacles, a inspiré une multitude de tours postérieures aux États-Unis, en Russie, en Pologne et dans d'autres pays du monde.</a:t>
            </a:r>
            <a:endParaRPr lang="fr-FR" sz="1600" dirty="0" smtClean="0">
              <a:latin typeface="+mn-lt"/>
            </a:endParaRPr>
          </a:p>
          <a:p>
            <a:pPr lvl="0"/>
            <a:r>
              <a:rPr lang="fr-FR" sz="1600" dirty="0" smtClean="0">
                <a:solidFill>
                  <a:srgbClr val="FFFFFF"/>
                </a:solidFill>
                <a:latin typeface="+mn-lt"/>
                <a:ea typeface="Cambria"/>
                <a:cs typeface="Cambria"/>
                <a:sym typeface="Cambria"/>
              </a:rPr>
              <a:t>La Giralda mesure 97,5 mètres de haut et 101 y compris le </a:t>
            </a:r>
            <a:r>
              <a:rPr lang="fr-FR" sz="1600" dirty="0" err="1" smtClean="0">
                <a:solidFill>
                  <a:srgbClr val="FFFFFF"/>
                </a:solidFill>
                <a:latin typeface="+mn-lt"/>
                <a:ea typeface="Cambria"/>
                <a:cs typeface="Cambria"/>
                <a:sym typeface="Cambria"/>
              </a:rPr>
              <a:t>Giraldillo</a:t>
            </a:r>
            <a:r>
              <a:rPr lang="fr-FR" sz="1600" dirty="0" smtClean="0">
                <a:solidFill>
                  <a:srgbClr val="FFFFFF"/>
                </a:solidFill>
                <a:latin typeface="+mn-lt"/>
                <a:ea typeface="Cambria"/>
                <a:cs typeface="Cambria"/>
                <a:sym typeface="Cambria"/>
              </a:rPr>
              <a:t>, qui mesure 3,5 mètres.</a:t>
            </a:r>
            <a:endParaRPr lang="fr-FR" sz="1600" dirty="0" smtClean="0">
              <a:latin typeface="+mn-lt"/>
            </a:endParaRPr>
          </a:p>
          <a:p>
            <a:pPr lvl="0"/>
            <a:r>
              <a:rPr lang="fr-FR" sz="1600" dirty="0" smtClean="0">
                <a:solidFill>
                  <a:srgbClr val="FFFFFF"/>
                </a:solidFill>
                <a:latin typeface="+mn-lt"/>
                <a:ea typeface="Cambria"/>
                <a:cs typeface="Cambria"/>
                <a:sym typeface="Cambria"/>
              </a:rPr>
              <a:t>Au sommet il y a  une énorme statue symbolisant la Foi et le triomphe du christianisme face au monde musulman  qui date de la renaissance et sert de girouette (« </a:t>
            </a:r>
            <a:r>
              <a:rPr lang="fr-FR" sz="1600" dirty="0" err="1" smtClean="0">
                <a:solidFill>
                  <a:srgbClr val="FFFFFF"/>
                </a:solidFill>
                <a:latin typeface="+mn-lt"/>
                <a:ea typeface="Cambria"/>
                <a:cs typeface="Cambria"/>
                <a:sym typeface="Cambria"/>
              </a:rPr>
              <a:t>giralda</a:t>
            </a:r>
            <a:r>
              <a:rPr lang="fr-FR" sz="1600" dirty="0" smtClean="0">
                <a:solidFill>
                  <a:srgbClr val="FFFFFF"/>
                </a:solidFill>
                <a:latin typeface="+mn-lt"/>
                <a:ea typeface="Cambria"/>
                <a:cs typeface="Cambria"/>
                <a:sym typeface="Cambria"/>
              </a:rPr>
              <a:t> », en espagnol) à l'ensemble, et a donné son nom à la tour, alors que la statue a reçu le surnom de </a:t>
            </a:r>
            <a:r>
              <a:rPr lang="fr-FR" sz="1600" dirty="0" err="1" smtClean="0">
                <a:solidFill>
                  <a:srgbClr val="FFFFFF"/>
                </a:solidFill>
                <a:latin typeface="+mn-lt"/>
                <a:ea typeface="Cambria"/>
                <a:cs typeface="Cambria"/>
                <a:sym typeface="Cambria"/>
              </a:rPr>
              <a:t>Giraldillo</a:t>
            </a:r>
            <a:r>
              <a:rPr lang="fr-FR" sz="1600" dirty="0" smtClean="0">
                <a:solidFill>
                  <a:srgbClr val="FFFFFF"/>
                </a:solidFill>
                <a:latin typeface="+mn-lt"/>
                <a:ea typeface="Cambria"/>
                <a:cs typeface="Cambria"/>
                <a:sym typeface="Cambria"/>
              </a:rPr>
              <a:t> (petite </a:t>
            </a:r>
            <a:r>
              <a:rPr lang="fr-FR" sz="2000" dirty="0" smtClean="0">
                <a:solidFill>
                  <a:srgbClr val="FFFFFF"/>
                </a:solidFill>
                <a:latin typeface="+mn-lt"/>
                <a:ea typeface="Cambria"/>
                <a:cs typeface="Cambria"/>
                <a:sym typeface="Cambria"/>
              </a:rPr>
              <a:t>girouette).</a:t>
            </a:r>
            <a:endParaRPr lang="fr-FR" sz="200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p:nvPr/>
        </p:nvPicPr>
        <p:blipFill rotWithShape="1">
          <a:blip r:embed="rId3">
            <a:alphaModFix/>
          </a:blip>
          <a:srcRect/>
          <a:stretch/>
        </p:blipFill>
        <p:spPr>
          <a:xfrm>
            <a:off x="251640" y="123480"/>
            <a:ext cx="4248000" cy="2448000"/>
          </a:xfrm>
          <a:prstGeom prst="rect">
            <a:avLst/>
          </a:prstGeom>
          <a:noFill/>
          <a:ln>
            <a:noFill/>
          </a:ln>
        </p:spPr>
      </p:pic>
      <p:pic>
        <p:nvPicPr>
          <p:cNvPr id="347" name="Shape 347"/>
          <p:cNvPicPr preferRelativeResize="0"/>
          <p:nvPr/>
        </p:nvPicPr>
        <p:blipFill rotWithShape="1">
          <a:blip r:embed="rId4">
            <a:alphaModFix/>
          </a:blip>
          <a:srcRect/>
          <a:stretch/>
        </p:blipFill>
        <p:spPr>
          <a:xfrm>
            <a:off x="539640" y="2715840"/>
            <a:ext cx="3925800" cy="2304000"/>
          </a:xfrm>
          <a:prstGeom prst="rect">
            <a:avLst/>
          </a:prstGeom>
          <a:noFill/>
          <a:ln>
            <a:noFill/>
          </a:ln>
        </p:spPr>
      </p:pic>
      <p:pic>
        <p:nvPicPr>
          <p:cNvPr id="348" name="Shape 348"/>
          <p:cNvPicPr preferRelativeResize="0"/>
          <p:nvPr/>
        </p:nvPicPr>
        <p:blipFill rotWithShape="1">
          <a:blip r:embed="rId5">
            <a:alphaModFix/>
          </a:blip>
          <a:srcRect/>
          <a:stretch/>
        </p:blipFill>
        <p:spPr>
          <a:xfrm>
            <a:off x="4716000" y="627480"/>
            <a:ext cx="4314240" cy="35672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323640" y="843480"/>
            <a:ext cx="8367840" cy="412956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ES" sz="1800" b="1" i="0" u="none" strike="noStrike" cap="none" dirty="0">
                <a:solidFill>
                  <a:srgbClr val="FFFFFF"/>
                </a:solidFill>
                <a:latin typeface="Roboto Slab"/>
                <a:ea typeface="Roboto Slab"/>
                <a:cs typeface="Roboto Slab"/>
                <a:sym typeface="Roboto Slab"/>
              </a:rPr>
              <a:t> </a:t>
            </a:r>
            <a:r>
              <a:rPr lang="es-ES" sz="1800" b="0" i="0" u="none" strike="noStrike" cap="none" dirty="0">
                <a:solidFill>
                  <a:srgbClr val="FFFFFF"/>
                </a:solidFill>
                <a:latin typeface="Roboto Slab"/>
                <a:ea typeface="Roboto Slab"/>
                <a:cs typeface="Roboto Slab"/>
                <a:sym typeface="Roboto Slab"/>
              </a:rPr>
              <a:t/>
            </a:r>
            <a:br>
              <a:rPr lang="es-ES" sz="1800" b="0" i="0" u="none" strike="noStrike" cap="none" dirty="0">
                <a:solidFill>
                  <a:srgbClr val="FFFFFF"/>
                </a:solidFill>
                <a:latin typeface="Roboto Slab"/>
                <a:ea typeface="Roboto Slab"/>
                <a:cs typeface="Roboto Slab"/>
                <a:sym typeface="Roboto Slab"/>
              </a:rPr>
            </a:br>
            <a:r>
              <a:rPr lang="es-ES" sz="2000" b="0" i="0" u="sng" strike="noStrike" cap="none" dirty="0" err="1">
                <a:solidFill>
                  <a:srgbClr val="FFFFFF"/>
                </a:solidFill>
                <a:latin typeface="Roboto Slab"/>
                <a:ea typeface="Roboto Slab"/>
                <a:cs typeface="Roboto Slab"/>
                <a:sym typeface="Roboto Slab"/>
              </a:rPr>
              <a:t>L’Alcázar</a:t>
            </a:r>
            <a:r>
              <a:rPr lang="es-ES" sz="2000" b="0" i="0" u="sng" strike="noStrike" cap="none" dirty="0">
                <a:solidFill>
                  <a:srgbClr val="FFFFFF"/>
                </a:solidFill>
                <a:latin typeface="Roboto Slab"/>
                <a:ea typeface="Roboto Slab"/>
                <a:cs typeface="Roboto Slab"/>
                <a:sym typeface="Roboto Slab"/>
              </a:rPr>
              <a:t> de </a:t>
            </a:r>
            <a:r>
              <a:rPr lang="es-ES" sz="2000" b="0" i="0" u="sng" strike="noStrike" cap="none" dirty="0" err="1">
                <a:solidFill>
                  <a:srgbClr val="FFFFFF"/>
                </a:solidFill>
                <a:latin typeface="Roboto Slab"/>
                <a:ea typeface="Roboto Slab"/>
                <a:cs typeface="Roboto Slab"/>
                <a:sym typeface="Roboto Slab"/>
              </a:rPr>
              <a:t>Séville</a:t>
            </a:r>
            <a:r>
              <a:rPr lang="es-ES" sz="1800" b="0" i="0" u="none" strike="noStrike" cap="none" dirty="0">
                <a:solidFill>
                  <a:srgbClr val="FFFFFF"/>
                </a:solidFill>
                <a:latin typeface="Roboto Slab"/>
                <a:ea typeface="Roboto Slab"/>
                <a:cs typeface="Roboto Slab"/>
                <a:sym typeface="Roboto Slab"/>
              </a:rPr>
              <a:t/>
            </a:r>
            <a:br>
              <a:rPr lang="es-ES" sz="1800" b="0" i="0" u="none" strike="noStrike" cap="none" dirty="0">
                <a:solidFill>
                  <a:srgbClr val="FFFFFF"/>
                </a:solidFill>
                <a:latin typeface="Roboto Slab"/>
                <a:ea typeface="Roboto Slab"/>
                <a:cs typeface="Roboto Slab"/>
                <a:sym typeface="Roboto Slab"/>
              </a:rPr>
            </a:br>
            <a:r>
              <a:rPr lang="es-ES" sz="1800" b="0" i="0" u="none" strike="noStrike" cap="none" dirty="0">
                <a:solidFill>
                  <a:srgbClr val="FFFFFF"/>
                </a:solidFill>
                <a:latin typeface="Roboto Slab"/>
                <a:ea typeface="Roboto Slab"/>
                <a:cs typeface="Roboto Slab"/>
                <a:sym typeface="Roboto Slab"/>
              </a:rPr>
              <a:t> </a:t>
            </a:r>
            <a:br>
              <a:rPr lang="es-ES" sz="1800" b="0" i="0" u="none" strike="noStrike" cap="none" dirty="0">
                <a:solidFill>
                  <a:srgbClr val="FFFFFF"/>
                </a:solidFill>
                <a:latin typeface="Roboto Slab"/>
                <a:ea typeface="Roboto Slab"/>
                <a:cs typeface="Roboto Slab"/>
                <a:sym typeface="Roboto Slab"/>
              </a:rPr>
            </a:br>
            <a:r>
              <a:rPr lang="es-ES" sz="1800" b="0" i="0" u="none" strike="noStrike" cap="none" dirty="0" err="1">
                <a:solidFill>
                  <a:srgbClr val="FFFFFF"/>
                </a:solidFill>
                <a:latin typeface="Roboto Slab"/>
                <a:ea typeface="Roboto Slab"/>
                <a:cs typeface="Roboto Slab"/>
                <a:sym typeface="Roboto Slab"/>
              </a:rPr>
              <a:t>L’Alcázar</a:t>
            </a:r>
            <a:r>
              <a:rPr lang="es-ES" sz="1800" b="0" i="0" u="none" strike="noStrike" cap="none" dirty="0">
                <a:solidFill>
                  <a:srgbClr val="FFFFFF"/>
                </a:solidFill>
                <a:latin typeface="Roboto Slab"/>
                <a:ea typeface="Roboto Slab"/>
                <a:cs typeface="Roboto Slab"/>
                <a:sym typeface="Roboto Slab"/>
              </a:rPr>
              <a:t> de </a:t>
            </a:r>
            <a:r>
              <a:rPr lang="es-ES" sz="1800" b="0" i="0" u="none" strike="noStrike" cap="none" dirty="0" err="1">
                <a:solidFill>
                  <a:srgbClr val="FFFFFF"/>
                </a:solidFill>
                <a:latin typeface="Roboto Slab"/>
                <a:ea typeface="Roboto Slab"/>
                <a:cs typeface="Roboto Slab"/>
                <a:sym typeface="Roboto Slab"/>
              </a:rPr>
              <a:t>Séville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est</a:t>
            </a:r>
            <a:r>
              <a:rPr lang="es-ES" sz="1800" b="0" i="0" u="none" strike="noStrike" cap="none" dirty="0">
                <a:solidFill>
                  <a:srgbClr val="FFFFFF"/>
                </a:solidFill>
                <a:latin typeface="Roboto Slab"/>
                <a:ea typeface="Roboto Slab"/>
                <a:cs typeface="Roboto Slab"/>
                <a:sym typeface="Roboto Slab"/>
              </a:rPr>
              <a:t> un </a:t>
            </a:r>
            <a:r>
              <a:rPr lang="es-ES" sz="1800" b="0" i="0" u="none" strike="noStrike" cap="none" dirty="0" err="1">
                <a:solidFill>
                  <a:srgbClr val="FFFFFF"/>
                </a:solidFill>
                <a:latin typeface="Roboto Slab"/>
                <a:ea typeface="Roboto Slab"/>
                <a:cs typeface="Roboto Slab"/>
                <a:sym typeface="Roboto Slab"/>
              </a:rPr>
              <a:t>palais</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fortifié</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construit</a:t>
            </a:r>
            <a:r>
              <a:rPr lang="es-ES" sz="1800" b="0" i="0" u="none" strike="noStrike" cap="none" dirty="0">
                <a:solidFill>
                  <a:srgbClr val="FFFFFF"/>
                </a:solidFill>
                <a:latin typeface="Roboto Slab"/>
                <a:ea typeface="Roboto Slab"/>
                <a:cs typeface="Roboto Slab"/>
                <a:sym typeface="Roboto Slab"/>
              </a:rPr>
              <a:t> à </a:t>
            </a:r>
            <a:r>
              <a:rPr lang="es-ES" sz="1800" b="0" i="0" u="none" strike="noStrike" cap="none" dirty="0" err="1">
                <a:solidFill>
                  <a:srgbClr val="FFFFFF"/>
                </a:solidFill>
                <a:latin typeface="Roboto Slab"/>
                <a:ea typeface="Roboto Slab"/>
                <a:cs typeface="Roboto Slab"/>
                <a:sym typeface="Roboto Slab"/>
              </a:rPr>
              <a:t>Séville</a:t>
            </a:r>
            <a:r>
              <a:rPr lang="es-ES" sz="1800" b="0" i="0" u="none" strike="noStrike" cap="none" dirty="0">
                <a:solidFill>
                  <a:srgbClr val="FFFFFF"/>
                </a:solidFill>
                <a:latin typeface="Roboto Slab"/>
                <a:ea typeface="Roboto Slab"/>
                <a:cs typeface="Roboto Slab"/>
                <a:sym typeface="Roboto Slab"/>
              </a:rPr>
              <a:t> par les </a:t>
            </a:r>
            <a:r>
              <a:rPr lang="es-ES" sz="1800" b="0" i="0" u="none" strike="noStrike" cap="none" dirty="0" err="1">
                <a:solidFill>
                  <a:srgbClr val="FFFFFF"/>
                </a:solidFill>
                <a:latin typeface="Roboto Slab"/>
                <a:ea typeface="Roboto Slab"/>
                <a:cs typeface="Roboto Slab"/>
                <a:sym typeface="Roboto Slab"/>
              </a:rPr>
              <a:t>Omeyyades</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d’Espagne</a:t>
            </a:r>
            <a:r>
              <a:rPr lang="es-ES" sz="1800" b="0" i="0" u="none" strike="noStrike" cap="none" dirty="0">
                <a:solidFill>
                  <a:srgbClr val="FFFFFF"/>
                </a:solidFill>
                <a:latin typeface="Roboto Slab"/>
                <a:ea typeface="Roboto Slab"/>
                <a:cs typeface="Roboto Slab"/>
                <a:sym typeface="Roboto Slab"/>
              </a:rPr>
              <a:t> et </a:t>
            </a:r>
            <a:r>
              <a:rPr lang="es-ES" sz="1800" b="0" i="0" u="none" strike="noStrike" cap="none" dirty="0" err="1">
                <a:solidFill>
                  <a:srgbClr val="FFFFFF"/>
                </a:solidFill>
                <a:latin typeface="Roboto Slab"/>
                <a:ea typeface="Roboto Slab"/>
                <a:cs typeface="Roboto Slab"/>
                <a:sym typeface="Roboto Slab"/>
              </a:rPr>
              <a:t>modifié</a:t>
            </a:r>
            <a:r>
              <a:rPr lang="es-ES" sz="1800" b="0" i="0" u="none" strike="noStrike" cap="none" dirty="0">
                <a:solidFill>
                  <a:srgbClr val="FFFFFF"/>
                </a:solidFill>
                <a:latin typeface="Roboto Slab"/>
                <a:ea typeface="Roboto Slab"/>
                <a:cs typeface="Roboto Slab"/>
                <a:sym typeface="Roboto Slab"/>
              </a:rPr>
              <a:t> à </a:t>
            </a:r>
            <a:r>
              <a:rPr lang="es-ES" sz="1800" b="0" i="0" u="none" strike="noStrike" cap="none" dirty="0" err="1">
                <a:solidFill>
                  <a:srgbClr val="FFFFFF"/>
                </a:solidFill>
                <a:latin typeface="Roboto Slab"/>
                <a:ea typeface="Roboto Slab"/>
                <a:cs typeface="Roboto Slab"/>
                <a:sym typeface="Roboto Slab"/>
              </a:rPr>
              <a:t>plusieurs</a:t>
            </a:r>
            <a:r>
              <a:rPr lang="es-ES" sz="1800" b="0" i="0" u="none" strike="noStrike" cap="none" dirty="0">
                <a:solidFill>
                  <a:srgbClr val="FFFFFF"/>
                </a:solidFill>
                <a:latin typeface="Roboto Slab"/>
                <a:ea typeface="Roboto Slab"/>
                <a:cs typeface="Roboto Slab"/>
                <a:sym typeface="Roboto Slab"/>
              </a:rPr>
              <a:t> reprises </a:t>
            </a:r>
            <a:r>
              <a:rPr lang="es-ES" sz="1800" b="0" i="0" u="none" strike="noStrike" cap="none" dirty="0" err="1">
                <a:solidFill>
                  <a:srgbClr val="FFFFFF"/>
                </a:solidFill>
                <a:latin typeface="Roboto Slab"/>
                <a:ea typeface="Roboto Slab"/>
                <a:cs typeface="Roboto Slab"/>
                <a:sym typeface="Roboto Slab"/>
              </a:rPr>
              <a:t>pendant</a:t>
            </a:r>
            <a:r>
              <a:rPr lang="es-ES" sz="1800" b="0" i="0" u="none" strike="noStrike" cap="none" dirty="0">
                <a:solidFill>
                  <a:srgbClr val="FFFFFF"/>
                </a:solidFill>
                <a:latin typeface="Roboto Slab"/>
                <a:ea typeface="Roboto Slab"/>
                <a:cs typeface="Roboto Slab"/>
                <a:sym typeface="Roboto Slab"/>
              </a:rPr>
              <a:t> et </a:t>
            </a:r>
            <a:r>
              <a:rPr lang="es-ES" sz="1800" b="0" i="0" u="none" strike="noStrike" cap="none" dirty="0" err="1">
                <a:solidFill>
                  <a:srgbClr val="FFFFFF"/>
                </a:solidFill>
                <a:latin typeface="Roboto Slab"/>
                <a:ea typeface="Roboto Slab"/>
                <a:cs typeface="Roboto Slab"/>
                <a:sym typeface="Roboto Slab"/>
              </a:rPr>
              <a:t>aprés</a:t>
            </a:r>
            <a:r>
              <a:rPr lang="es-ES" sz="1800" b="0" i="0" u="none" strike="noStrike" cap="none" dirty="0">
                <a:solidFill>
                  <a:srgbClr val="FFFFFF"/>
                </a:solidFill>
                <a:latin typeface="Roboto Slab"/>
                <a:ea typeface="Roboto Slab"/>
                <a:cs typeface="Roboto Slab"/>
                <a:sym typeface="Roboto Slab"/>
              </a:rPr>
              <a:t> la </a:t>
            </a:r>
            <a:r>
              <a:rPr lang="es-ES" sz="1800" b="0" i="0" u="none" strike="noStrike" cap="none" dirty="0" err="1">
                <a:solidFill>
                  <a:srgbClr val="FFFFFF"/>
                </a:solidFill>
                <a:latin typeface="Roboto Slab"/>
                <a:ea typeface="Roboto Slab"/>
                <a:cs typeface="Roboto Slab"/>
                <a:sym typeface="Roboto Slab"/>
              </a:rPr>
              <a:t>periode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musulmane</a:t>
            </a:r>
            <a:r>
              <a:rPr lang="es-ES" sz="1800" b="0" i="0" u="none" strike="noStrike" cap="none" dirty="0">
                <a:solidFill>
                  <a:srgbClr val="FFFFFF"/>
                </a:solidFill>
                <a:latin typeface="Roboto Slab"/>
                <a:ea typeface="Roboto Slab"/>
                <a:cs typeface="Roboto Slab"/>
                <a:sym typeface="Roboto Slab"/>
              </a:rPr>
              <a:t>. Au XIII </a:t>
            </a:r>
            <a:r>
              <a:rPr lang="es-ES" sz="1800" b="0" i="0" u="none" strike="noStrike" cap="none" dirty="0" err="1">
                <a:solidFill>
                  <a:srgbClr val="FFFFFF"/>
                </a:solidFill>
                <a:latin typeface="Roboto Slab"/>
                <a:ea typeface="Roboto Slab"/>
                <a:cs typeface="Roboto Slab"/>
                <a:sym typeface="Roboto Slab"/>
              </a:rPr>
              <a:t>siècle</a:t>
            </a:r>
            <a:r>
              <a:rPr lang="es-ES" sz="1800" b="0" i="0" u="none" strike="noStrike" cap="none" dirty="0">
                <a:solidFill>
                  <a:srgbClr val="FFFFFF"/>
                </a:solidFill>
                <a:latin typeface="Roboto Slab"/>
                <a:ea typeface="Roboto Slab"/>
                <a:cs typeface="Roboto Slab"/>
                <a:sym typeface="Roboto Slab"/>
              </a:rPr>
              <a:t>, Alphonse X </a:t>
            </a:r>
            <a:r>
              <a:rPr lang="es-ES" sz="1800" b="0" i="0" u="none" strike="noStrike" cap="none" dirty="0" err="1">
                <a:solidFill>
                  <a:srgbClr val="FFFFFF"/>
                </a:solidFill>
                <a:latin typeface="Roboto Slab"/>
                <a:ea typeface="Roboto Slab"/>
                <a:cs typeface="Roboto Slab"/>
                <a:sym typeface="Roboto Slab"/>
              </a:rPr>
              <a:t>entreprit</a:t>
            </a:r>
            <a:r>
              <a:rPr lang="es-ES" sz="1800" b="0" i="0" u="none" strike="noStrike" cap="none" dirty="0">
                <a:solidFill>
                  <a:srgbClr val="FFFFFF"/>
                </a:solidFill>
                <a:latin typeface="Roboto Slab"/>
                <a:ea typeface="Roboto Slab"/>
                <a:cs typeface="Roboto Slab"/>
                <a:sym typeface="Roboto Slab"/>
              </a:rPr>
              <a:t> la </a:t>
            </a:r>
            <a:r>
              <a:rPr lang="es-ES" sz="1800" b="0" i="0" u="none" strike="noStrike" cap="none" dirty="0" err="1">
                <a:solidFill>
                  <a:srgbClr val="FFFFFF"/>
                </a:solidFill>
                <a:latin typeface="Roboto Slab"/>
                <a:ea typeface="Roboto Slab"/>
                <a:cs typeface="Roboto Slab"/>
                <a:sym typeface="Roboto Slab"/>
              </a:rPr>
              <a:t>construction</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d'un</a:t>
            </a:r>
            <a:r>
              <a:rPr lang="es-ES" sz="1800" b="0" i="0" u="none" strike="noStrike" cap="none" dirty="0">
                <a:solidFill>
                  <a:srgbClr val="FFFFFF"/>
                </a:solidFill>
                <a:latin typeface="Roboto Slab"/>
                <a:ea typeface="Roboto Slab"/>
                <a:cs typeface="Roboto Slab"/>
                <a:sym typeface="Roboto Slab"/>
              </a:rPr>
              <a:t> premier </a:t>
            </a:r>
            <a:r>
              <a:rPr lang="es-ES" sz="1800" b="0" i="0" u="none" strike="noStrike" cap="none" dirty="0" err="1">
                <a:solidFill>
                  <a:srgbClr val="FFFFFF"/>
                </a:solidFill>
                <a:latin typeface="Roboto Slab"/>
                <a:ea typeface="Roboto Slab"/>
                <a:cs typeface="Roboto Slab"/>
                <a:sym typeface="Roboto Slab"/>
              </a:rPr>
              <a:t>palais</a:t>
            </a:r>
            <a:r>
              <a:rPr lang="es-ES" sz="1800" b="0" i="0" u="none" strike="noStrike" cap="none" dirty="0">
                <a:solidFill>
                  <a:srgbClr val="FFFFFF"/>
                </a:solidFill>
                <a:latin typeface="Roboto Slab"/>
                <a:ea typeface="Roboto Slab"/>
                <a:cs typeface="Roboto Slab"/>
                <a:sym typeface="Roboto Slab"/>
              </a:rPr>
              <a:t> de </a:t>
            </a:r>
            <a:r>
              <a:rPr lang="es-ES" sz="1800" b="0" i="0" u="none" strike="noStrike" cap="none" dirty="0" err="1">
                <a:solidFill>
                  <a:srgbClr val="FFFFFF"/>
                </a:solidFill>
                <a:latin typeface="Roboto Slab"/>
                <a:ea typeface="Roboto Slab"/>
                <a:cs typeface="Roboto Slab"/>
                <a:sym typeface="Roboto Slab"/>
              </a:rPr>
              <a:t>style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gothique</a:t>
            </a:r>
            <a:r>
              <a:rPr lang="es-ES" sz="1800" b="0" i="0" u="none" strike="noStrike" cap="none" dirty="0">
                <a:solidFill>
                  <a:srgbClr val="FFFFFF"/>
                </a:solidFill>
                <a:latin typeface="Roboto Slab"/>
                <a:ea typeface="Roboto Slab"/>
                <a:cs typeface="Roboto Slab"/>
                <a:sym typeface="Roboto Slab"/>
              </a:rPr>
              <a:t> sur le </a:t>
            </a:r>
            <a:r>
              <a:rPr lang="es-ES" sz="1800" b="0" i="0" u="none" strike="noStrike" cap="none" dirty="0" err="1">
                <a:solidFill>
                  <a:srgbClr val="FFFFFF"/>
                </a:solidFill>
                <a:latin typeface="Roboto Slab"/>
                <a:ea typeface="Roboto Slab"/>
                <a:cs typeface="Roboto Slab"/>
                <a:sym typeface="Roboto Slab"/>
              </a:rPr>
              <a:t>site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d'Alcazar</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musulman</a:t>
            </a:r>
            <a:r>
              <a:rPr lang="es-ES" sz="1800" b="0" i="0" u="none" strike="noStrike" cap="none" dirty="0">
                <a:solidFill>
                  <a:srgbClr val="FFFFFF"/>
                </a:solidFill>
                <a:latin typeface="Roboto Slab"/>
                <a:ea typeface="Roboto Slab"/>
                <a:cs typeface="Roboto Slab"/>
                <a:sym typeface="Roboto Slab"/>
              </a:rPr>
              <a:t>.</a:t>
            </a:r>
            <a:br>
              <a:rPr lang="es-ES" sz="1800" b="0" i="0" u="none" strike="noStrike" cap="none" dirty="0">
                <a:solidFill>
                  <a:srgbClr val="FFFFFF"/>
                </a:solidFill>
                <a:latin typeface="Roboto Slab"/>
                <a:ea typeface="Roboto Slab"/>
                <a:cs typeface="Roboto Slab"/>
                <a:sym typeface="Roboto Slab"/>
              </a:rPr>
            </a:br>
            <a:r>
              <a:rPr lang="es-ES" sz="1800" b="0" i="0" u="none" strike="noStrike" cap="none" dirty="0" err="1">
                <a:solidFill>
                  <a:srgbClr val="FFFFFF"/>
                </a:solidFill>
                <a:latin typeface="Roboto Slab"/>
                <a:ea typeface="Roboto Slab"/>
                <a:cs typeface="Roboto Slab"/>
                <a:sym typeface="Roboto Slab"/>
              </a:rPr>
              <a:t>L'Alcazar</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comença</a:t>
            </a:r>
            <a:r>
              <a:rPr lang="es-ES" sz="1800" b="0" i="0" u="none" strike="noStrike" cap="none" dirty="0">
                <a:solidFill>
                  <a:srgbClr val="FFFFFF"/>
                </a:solidFill>
                <a:latin typeface="Roboto Slab"/>
                <a:ea typeface="Roboto Slab"/>
                <a:cs typeface="Roboto Slab"/>
                <a:sym typeface="Roboto Slab"/>
              </a:rPr>
              <a:t> à </a:t>
            </a:r>
            <a:r>
              <a:rPr lang="es-ES" sz="1800" b="0" i="0" u="none" strike="noStrike" cap="none" dirty="0" err="1">
                <a:solidFill>
                  <a:srgbClr val="FFFFFF"/>
                </a:solidFill>
                <a:latin typeface="Roboto Slab"/>
                <a:ea typeface="Roboto Slab"/>
                <a:cs typeface="Roboto Slab"/>
                <a:sym typeface="Roboto Slab"/>
              </a:rPr>
              <a:t>prendre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l'aspect</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d'un</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palais</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fortifié</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aprés</a:t>
            </a:r>
            <a:r>
              <a:rPr lang="es-ES" sz="1800" b="0" i="0" u="none" strike="noStrike" cap="none" dirty="0">
                <a:solidFill>
                  <a:srgbClr val="FFFFFF"/>
                </a:solidFill>
                <a:latin typeface="Roboto Slab"/>
                <a:ea typeface="Roboto Slab"/>
                <a:cs typeface="Roboto Slab"/>
                <a:sym typeface="Roboto Slab"/>
              </a:rPr>
              <a:t> la </a:t>
            </a:r>
            <a:r>
              <a:rPr lang="es-ES" sz="1800" b="0" i="0" u="none" strike="noStrike" cap="none" dirty="0" err="1">
                <a:solidFill>
                  <a:srgbClr val="FFFFFF"/>
                </a:solidFill>
                <a:latin typeface="Roboto Slab"/>
                <a:ea typeface="Roboto Slab"/>
                <a:cs typeface="Roboto Slab"/>
                <a:sym typeface="Roboto Slab"/>
              </a:rPr>
              <a:t>conquête</a:t>
            </a:r>
            <a:r>
              <a:rPr lang="es-ES" sz="1800" b="0" i="0" u="none" strike="noStrike" cap="none" dirty="0">
                <a:solidFill>
                  <a:srgbClr val="FFFFFF"/>
                </a:solidFill>
                <a:latin typeface="Roboto Slab"/>
                <a:ea typeface="Roboto Slab"/>
                <a:cs typeface="Roboto Slab"/>
                <a:sym typeface="Roboto Slab"/>
              </a:rPr>
              <a:t> de </a:t>
            </a:r>
            <a:r>
              <a:rPr lang="es-ES" sz="1800" b="0" i="0" u="none" strike="noStrike" cap="none" dirty="0" err="1">
                <a:solidFill>
                  <a:srgbClr val="FFFFFF"/>
                </a:solidFill>
                <a:latin typeface="Roboto Slab"/>
                <a:ea typeface="Roboto Slab"/>
                <a:cs typeface="Roboto Slab"/>
                <a:sym typeface="Roboto Slab"/>
              </a:rPr>
              <a:t>Séville</a:t>
            </a:r>
            <a:r>
              <a:rPr lang="es-ES" sz="1800" b="0" i="0" u="none" strike="noStrike" cap="none" dirty="0">
                <a:solidFill>
                  <a:srgbClr val="FFFFFF"/>
                </a:solidFill>
                <a:latin typeface="Roboto Slab"/>
                <a:ea typeface="Roboto Slab"/>
                <a:cs typeface="Roboto Slab"/>
                <a:sym typeface="Roboto Slab"/>
              </a:rPr>
              <a:t> par les </a:t>
            </a:r>
            <a:r>
              <a:rPr lang="es-ES" sz="1800" b="0" i="0" u="none" strike="noStrike" cap="none" dirty="0" err="1">
                <a:solidFill>
                  <a:srgbClr val="FFFFFF"/>
                </a:solidFill>
                <a:latin typeface="Roboto Slab"/>
                <a:ea typeface="Roboto Slab"/>
                <a:cs typeface="Roboto Slab"/>
                <a:sym typeface="Roboto Slab"/>
              </a:rPr>
              <a:t>arabes</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qui</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utilisent</a:t>
            </a:r>
            <a:r>
              <a:rPr lang="es-ES" sz="1800" b="0" i="0" u="none" strike="noStrike" cap="none" dirty="0">
                <a:solidFill>
                  <a:srgbClr val="FFFFFF"/>
                </a:solidFill>
                <a:latin typeface="Roboto Slab"/>
                <a:ea typeface="Roboto Slab"/>
                <a:cs typeface="Roboto Slab"/>
                <a:sym typeface="Roboto Slab"/>
              </a:rPr>
              <a:t> ces </a:t>
            </a:r>
            <a:r>
              <a:rPr lang="es-ES" sz="1800" b="0" i="0" u="none" strike="noStrike" cap="none" dirty="0" err="1">
                <a:solidFill>
                  <a:srgbClr val="FFFFFF"/>
                </a:solidFill>
                <a:latin typeface="Roboto Slab"/>
                <a:ea typeface="Roboto Slab"/>
                <a:cs typeface="Roboto Slab"/>
                <a:sym typeface="Roboto Slab"/>
              </a:rPr>
              <a:t>lieux</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comme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résidence</a:t>
            </a:r>
            <a:r>
              <a:rPr lang="es-ES" sz="1800" b="0" i="0" u="none" strike="noStrike" cap="none" dirty="0">
                <a:solidFill>
                  <a:srgbClr val="FFFFFF"/>
                </a:solidFill>
                <a:latin typeface="Roboto Slab"/>
                <a:ea typeface="Roboto Slab"/>
                <a:cs typeface="Roboto Slab"/>
                <a:sym typeface="Roboto Slab"/>
              </a:rPr>
              <a:t> de </a:t>
            </a:r>
            <a:r>
              <a:rPr lang="es-ES" sz="1800" b="0" i="0" u="none" strike="noStrike" cap="none" dirty="0" err="1">
                <a:solidFill>
                  <a:srgbClr val="FFFFFF"/>
                </a:solidFill>
                <a:latin typeface="Roboto Slab"/>
                <a:ea typeface="Roboto Slab"/>
                <a:cs typeface="Roboto Slab"/>
                <a:sym typeface="Roboto Slab"/>
              </a:rPr>
              <a:t>leurs</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dirigeants</a:t>
            </a:r>
            <a:r>
              <a:rPr lang="es-ES" sz="1800" b="0" i="0" u="none" strike="noStrike" cap="none" dirty="0">
                <a:solidFill>
                  <a:srgbClr val="FFFFFF"/>
                </a:solidFill>
                <a:latin typeface="Roboto Slab"/>
                <a:ea typeface="Roboto Slab"/>
                <a:cs typeface="Roboto Slab"/>
                <a:sym typeface="Roboto Slab"/>
              </a:rPr>
              <a:t> en 884, la </a:t>
            </a:r>
            <a:r>
              <a:rPr lang="es-ES" sz="1800" b="0" i="0" u="none" strike="noStrike" cap="none" dirty="0" err="1">
                <a:solidFill>
                  <a:srgbClr val="FFFFFF"/>
                </a:solidFill>
                <a:latin typeface="Roboto Slab"/>
                <a:ea typeface="Roboto Slab"/>
                <a:cs typeface="Roboto Slab"/>
                <a:sym typeface="Roboto Slab"/>
              </a:rPr>
              <a:t>forteresse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contribua</a:t>
            </a:r>
            <a:r>
              <a:rPr lang="es-ES" sz="1800" b="0" i="0" u="none" strike="noStrike" cap="none" dirty="0">
                <a:solidFill>
                  <a:srgbClr val="FFFFFF"/>
                </a:solidFill>
                <a:latin typeface="Roboto Slab"/>
                <a:ea typeface="Roboto Slab"/>
                <a:cs typeface="Roboto Slab"/>
                <a:sym typeface="Roboto Slab"/>
              </a:rPr>
              <a:t> a </a:t>
            </a:r>
            <a:r>
              <a:rPr lang="es-ES" sz="1800" b="0" i="0" u="none" strike="noStrike" cap="none" dirty="0" err="1">
                <a:solidFill>
                  <a:srgbClr val="FFFFFF"/>
                </a:solidFill>
                <a:latin typeface="Roboto Slab"/>
                <a:ea typeface="Roboto Slab"/>
                <a:cs typeface="Roboto Slab"/>
                <a:sym typeface="Roboto Slab"/>
              </a:rPr>
              <a:t>contrecarrer</a:t>
            </a:r>
            <a:r>
              <a:rPr lang="es-ES" sz="1800" b="0" i="0" u="none" strike="noStrike" cap="none" dirty="0">
                <a:solidFill>
                  <a:srgbClr val="FFFFFF"/>
                </a:solidFill>
                <a:latin typeface="Roboto Slab"/>
                <a:ea typeface="Roboto Slab"/>
                <a:cs typeface="Roboto Slab"/>
                <a:sym typeface="Roboto Slab"/>
              </a:rPr>
              <a:t> une </a:t>
            </a:r>
            <a:r>
              <a:rPr lang="es-ES" sz="1800" b="0" i="0" u="none" strike="noStrike" cap="none" dirty="0" err="1">
                <a:solidFill>
                  <a:srgbClr val="FFFFFF"/>
                </a:solidFill>
                <a:latin typeface="Roboto Slab"/>
                <a:ea typeface="Roboto Slab"/>
                <a:cs typeface="Roboto Slab"/>
                <a:sym typeface="Roboto Slab"/>
              </a:rPr>
              <a:t>invasion</a:t>
            </a:r>
            <a:r>
              <a:rPr lang="es-ES" sz="1800" b="0" i="0" u="none" strike="noStrike" cap="none" dirty="0">
                <a:solidFill>
                  <a:srgbClr val="FFFFFF"/>
                </a:solidFill>
                <a:latin typeface="Roboto Slab"/>
                <a:ea typeface="Roboto Slab"/>
                <a:cs typeface="Roboto Slab"/>
                <a:sym typeface="Roboto Slab"/>
              </a:rPr>
              <a:t> de la </a:t>
            </a:r>
            <a:r>
              <a:rPr lang="es-ES" sz="1800" b="0" i="0" u="none" strike="noStrike" cap="none" dirty="0" err="1">
                <a:solidFill>
                  <a:srgbClr val="FFFFFF"/>
                </a:solidFill>
                <a:latin typeface="Roboto Slab"/>
                <a:ea typeface="Roboto Slab"/>
                <a:cs typeface="Roboto Slab"/>
                <a:sym typeface="Roboto Slab"/>
              </a:rPr>
              <a:t>ville</a:t>
            </a:r>
            <a:r>
              <a:rPr lang="es-ES" sz="1800" b="0" i="0" u="none" strike="noStrike" cap="none" dirty="0">
                <a:solidFill>
                  <a:srgbClr val="FFFFFF"/>
                </a:solidFill>
                <a:latin typeface="Roboto Slab"/>
                <a:ea typeface="Roboto Slab"/>
                <a:cs typeface="Roboto Slab"/>
                <a:sym typeface="Roboto Slab"/>
              </a:rPr>
              <a:t> par les </a:t>
            </a:r>
            <a:r>
              <a:rPr lang="es-ES" sz="1800" b="0" i="0" u="none" strike="noStrike" cap="none" dirty="0" err="1">
                <a:solidFill>
                  <a:srgbClr val="FFFFFF"/>
                </a:solidFill>
                <a:latin typeface="Roboto Slab"/>
                <a:ea typeface="Roboto Slab"/>
                <a:cs typeface="Roboto Slab"/>
                <a:sym typeface="Roboto Slab"/>
              </a:rPr>
              <a:t>vikings</a:t>
            </a:r>
            <a:r>
              <a:rPr lang="es-ES" sz="1800" b="0" i="0" u="none" strike="noStrike" cap="none" dirty="0">
                <a:solidFill>
                  <a:srgbClr val="FFFFFF"/>
                </a:solidFill>
                <a:latin typeface="Roboto Slab"/>
                <a:ea typeface="Roboto Slab"/>
                <a:cs typeface="Roboto Slab"/>
                <a:sym typeface="Roboto Slab"/>
              </a:rPr>
              <a:t/>
            </a:r>
            <a:br>
              <a:rPr lang="es-ES" sz="1800" b="0" i="0" u="none" strike="noStrike" cap="none" dirty="0">
                <a:solidFill>
                  <a:srgbClr val="FFFFFF"/>
                </a:solidFill>
                <a:latin typeface="Roboto Slab"/>
                <a:ea typeface="Roboto Slab"/>
                <a:cs typeface="Roboto Slab"/>
                <a:sym typeface="Roboto Slab"/>
              </a:rPr>
            </a:b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Il</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est</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considéré</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comme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l’example</a:t>
            </a:r>
            <a:r>
              <a:rPr lang="es-ES" sz="1800" b="0" i="0" u="none" strike="noStrike" cap="none" dirty="0">
                <a:solidFill>
                  <a:srgbClr val="FFFFFF"/>
                </a:solidFill>
                <a:latin typeface="Roboto Slab"/>
                <a:ea typeface="Roboto Slab"/>
                <a:cs typeface="Roboto Slab"/>
                <a:sym typeface="Roboto Slab"/>
              </a:rPr>
              <a:t> le plus </a:t>
            </a:r>
            <a:r>
              <a:rPr lang="es-ES" sz="1800" b="0" i="0" u="none" strike="noStrike" cap="none" dirty="0" err="1">
                <a:solidFill>
                  <a:srgbClr val="FFFFFF"/>
                </a:solidFill>
                <a:latin typeface="Roboto Slab"/>
                <a:ea typeface="Roboto Slab"/>
                <a:cs typeface="Roboto Slab"/>
                <a:sym typeface="Roboto Slab"/>
              </a:rPr>
              <a:t>brilliant</a:t>
            </a:r>
            <a:r>
              <a:rPr lang="es-ES" sz="1800" b="0" i="0" u="none" strike="noStrike" cap="none" dirty="0">
                <a:solidFill>
                  <a:srgbClr val="FFFFFF"/>
                </a:solidFill>
                <a:latin typeface="Roboto Slab"/>
                <a:ea typeface="Roboto Slab"/>
                <a:cs typeface="Roboto Slab"/>
                <a:sym typeface="Roboto Slab"/>
              </a:rPr>
              <a:t> de    </a:t>
            </a:r>
            <a:r>
              <a:rPr lang="es-ES" sz="1800" b="0" i="0" u="none" strike="noStrike" cap="none" dirty="0" err="1">
                <a:solidFill>
                  <a:srgbClr val="FFFFFF"/>
                </a:solidFill>
                <a:latin typeface="Roboto Slab"/>
                <a:ea typeface="Roboto Slab"/>
                <a:cs typeface="Roboto Slab"/>
                <a:sym typeface="Roboto Slab"/>
              </a:rPr>
              <a:t>l’architecture</a:t>
            </a:r>
            <a:r>
              <a:rPr lang="es-ES" sz="1800" b="0" i="0" u="none" strike="noStrike" cap="none" dirty="0">
                <a:solidFill>
                  <a:srgbClr val="FFFFFF"/>
                </a:solidFill>
                <a:latin typeface="Roboto Slab"/>
                <a:ea typeface="Roboto Slab"/>
                <a:cs typeface="Roboto Slab"/>
                <a:sym typeface="Roboto Slab"/>
              </a:rPr>
              <a:t> mudéjar sur la </a:t>
            </a:r>
            <a:r>
              <a:rPr lang="es-ES" sz="1800" b="0" i="0" u="none" strike="noStrike" cap="none" dirty="0" err="1">
                <a:solidFill>
                  <a:srgbClr val="FFFFFF"/>
                </a:solidFill>
                <a:latin typeface="Roboto Slab"/>
                <a:ea typeface="Roboto Slab"/>
                <a:cs typeface="Roboto Slab"/>
                <a:sym typeface="Roboto Slab"/>
              </a:rPr>
              <a:t>Péninsule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Iberique</a:t>
            </a:r>
            <a:r>
              <a:rPr lang="es-ES" sz="1800" b="0" i="0" u="none" strike="noStrike" cap="none" dirty="0">
                <a:solidFill>
                  <a:srgbClr val="FFFFFF"/>
                </a:solidFill>
                <a:latin typeface="Roboto Slab"/>
                <a:ea typeface="Roboto Slab"/>
                <a:cs typeface="Roboto Slab"/>
                <a:sym typeface="Roboto Slab"/>
              </a:rPr>
              <a:t>. La </a:t>
            </a:r>
            <a:r>
              <a:rPr lang="es-ES" sz="1800" b="0" i="0" u="none" strike="noStrike" cap="none" dirty="0" err="1">
                <a:solidFill>
                  <a:srgbClr val="FFFFFF"/>
                </a:solidFill>
                <a:latin typeface="Roboto Slab"/>
                <a:ea typeface="Roboto Slab"/>
                <a:cs typeface="Roboto Slab"/>
                <a:sym typeface="Roboto Slab"/>
              </a:rPr>
              <a:t>famille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royale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d’Espagne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utilise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aujourd’hui</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l’etage</a:t>
            </a:r>
            <a:r>
              <a:rPr lang="es-ES" sz="1800" b="0" i="0" u="none" strike="noStrike" cap="none" dirty="0">
                <a:solidFill>
                  <a:srgbClr val="FFFFFF"/>
                </a:solidFill>
                <a:latin typeface="Roboto Slab"/>
                <a:ea typeface="Roboto Slab"/>
                <a:cs typeface="Roboto Slab"/>
                <a:sym typeface="Roboto Slab"/>
              </a:rPr>
              <a:t>.</a:t>
            </a:r>
            <a:br>
              <a:rPr lang="es-ES" sz="1800" b="0" i="0" u="none" strike="noStrike" cap="none" dirty="0">
                <a:solidFill>
                  <a:srgbClr val="FFFFFF"/>
                </a:solidFill>
                <a:latin typeface="Roboto Slab"/>
                <a:ea typeface="Roboto Slab"/>
                <a:cs typeface="Roboto Slab"/>
                <a:sym typeface="Roboto Slab"/>
              </a:rPr>
            </a:br>
            <a:r>
              <a:rPr lang="es-ES" sz="1800" b="0" i="0" u="none" strike="noStrike" cap="none" dirty="0" err="1">
                <a:solidFill>
                  <a:srgbClr val="FFFFFF"/>
                </a:solidFill>
                <a:latin typeface="Roboto Slab"/>
                <a:ea typeface="Roboto Slab"/>
                <a:cs typeface="Roboto Slab"/>
                <a:sym typeface="Roboto Slab"/>
              </a:rPr>
              <a:t>L’Alcázar</a:t>
            </a:r>
            <a:r>
              <a:rPr lang="es-ES" sz="1800" b="0" i="0" u="none" strike="noStrike" cap="none" dirty="0">
                <a:solidFill>
                  <a:srgbClr val="FFFFFF"/>
                </a:solidFill>
                <a:latin typeface="Roboto Slab"/>
                <a:ea typeface="Roboto Slab"/>
                <a:cs typeface="Roboto Slab"/>
                <a:sym typeface="Roboto Slab"/>
              </a:rPr>
              <a:t> de </a:t>
            </a:r>
            <a:r>
              <a:rPr lang="es-ES" sz="1800" b="0" i="0" u="none" strike="noStrike" cap="none" dirty="0" err="1">
                <a:solidFill>
                  <a:srgbClr val="FFFFFF"/>
                </a:solidFill>
                <a:latin typeface="Roboto Slab"/>
                <a:ea typeface="Roboto Slab"/>
                <a:cs typeface="Roboto Slab"/>
                <a:sym typeface="Roboto Slab"/>
              </a:rPr>
              <a:t>Séville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est</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inscrit</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au</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patrimoine</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mondial</a:t>
            </a:r>
            <a:r>
              <a:rPr lang="es-ES" sz="1800" b="0" i="0" u="none" strike="noStrike" cap="none" dirty="0">
                <a:solidFill>
                  <a:srgbClr val="FFFFFF"/>
                </a:solidFill>
                <a:latin typeface="Roboto Slab"/>
                <a:ea typeface="Roboto Slab"/>
                <a:cs typeface="Roboto Slab"/>
                <a:sym typeface="Roboto Slab"/>
              </a:rPr>
              <a:t> de </a:t>
            </a:r>
            <a:r>
              <a:rPr lang="es-ES" sz="1800" b="0" i="0" u="none" strike="noStrike" cap="none" dirty="0" err="1">
                <a:solidFill>
                  <a:srgbClr val="FFFFFF"/>
                </a:solidFill>
                <a:latin typeface="Roboto Slab"/>
                <a:ea typeface="Roboto Slab"/>
                <a:cs typeface="Roboto Slab"/>
                <a:sym typeface="Roboto Slab"/>
              </a:rPr>
              <a:t>l’humanité</a:t>
            </a:r>
            <a:r>
              <a:rPr lang="es-ES" sz="1800" b="0" i="0" u="none" strike="noStrike" cap="none" dirty="0">
                <a:solidFill>
                  <a:srgbClr val="FFFFFF"/>
                </a:solidFill>
                <a:latin typeface="Roboto Slab"/>
                <a:ea typeface="Roboto Slab"/>
                <a:cs typeface="Roboto Slab"/>
                <a:sym typeface="Roboto Slab"/>
              </a:rPr>
              <a:t> par </a:t>
            </a:r>
            <a:r>
              <a:rPr lang="es-ES" sz="1800" b="0" i="0" u="none" strike="noStrike" cap="none" dirty="0" err="1">
                <a:solidFill>
                  <a:srgbClr val="FFFFFF"/>
                </a:solidFill>
                <a:latin typeface="Roboto Slab"/>
                <a:ea typeface="Roboto Slab"/>
                <a:cs typeface="Roboto Slab"/>
                <a:sym typeface="Roboto Slab"/>
              </a:rPr>
              <a:t>l’UNESCO</a:t>
            </a:r>
            <a:r>
              <a:rPr lang="es-ES" sz="1800" b="0" i="0" u="none" strike="noStrike" cap="none" dirty="0">
                <a:solidFill>
                  <a:srgbClr val="FFFFFF"/>
                </a:solidFill>
                <a:latin typeface="Roboto Slab"/>
                <a:ea typeface="Roboto Slab"/>
                <a:cs typeface="Roboto Slab"/>
                <a:sym typeface="Roboto Slab"/>
              </a:rPr>
              <a:t> </a:t>
            </a:r>
            <a:r>
              <a:rPr lang="es-ES" sz="1800" b="0" i="0" u="none" strike="noStrike" cap="none" dirty="0" err="1">
                <a:solidFill>
                  <a:srgbClr val="FFFFFF"/>
                </a:solidFill>
                <a:latin typeface="Roboto Slab"/>
                <a:ea typeface="Roboto Slab"/>
                <a:cs typeface="Roboto Slab"/>
                <a:sym typeface="Roboto Slab"/>
              </a:rPr>
              <a:t>depuis</a:t>
            </a:r>
            <a:r>
              <a:rPr lang="es-ES" sz="1800" b="0" i="0" u="none" strike="noStrike" cap="none" dirty="0">
                <a:solidFill>
                  <a:srgbClr val="FFFFFF"/>
                </a:solidFill>
                <a:latin typeface="Roboto Slab"/>
                <a:ea typeface="Roboto Slab"/>
                <a:cs typeface="Roboto Slab"/>
                <a:sym typeface="Roboto Slab"/>
              </a:rPr>
              <a:t> 1987.</a:t>
            </a:r>
            <a:r>
              <a:rPr lang="es-ES" sz="3000" b="0" i="0" u="none" strike="noStrike" cap="none" dirty="0">
                <a:solidFill>
                  <a:srgbClr val="FFFFFF"/>
                </a:solidFill>
                <a:latin typeface="Roboto Slab"/>
                <a:ea typeface="Roboto Slab"/>
                <a:cs typeface="Roboto Slab"/>
                <a:sym typeface="Roboto Slab"/>
              </a:rPr>
              <a:t/>
            </a:r>
            <a:br>
              <a:rPr lang="es-ES" sz="3000" b="0" i="0" u="none" strike="noStrike" cap="none" dirty="0">
                <a:solidFill>
                  <a:srgbClr val="FFFFFF"/>
                </a:solidFill>
                <a:latin typeface="Roboto Slab"/>
                <a:ea typeface="Roboto Slab"/>
                <a:cs typeface="Roboto Slab"/>
                <a:sym typeface="Roboto Slab"/>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6838920" y="3305520"/>
            <a:ext cx="2076120" cy="1608840"/>
          </a:xfrm>
          <a:prstGeom prst="rect">
            <a:avLst/>
          </a:prstGeom>
          <a:noFill/>
          <a:ln>
            <a:noFill/>
          </a:ln>
        </p:spPr>
      </p:pic>
      <p:sp>
        <p:nvSpPr>
          <p:cNvPr id="279" name="Shape 279"/>
          <p:cNvSpPr/>
          <p:nvPr/>
        </p:nvSpPr>
        <p:spPr>
          <a:xfrm>
            <a:off x="348840" y="362880"/>
            <a:ext cx="7314840" cy="8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3800" b="0" i="0" u="none" strike="noStrike" cap="none">
                <a:solidFill>
                  <a:srgbClr val="FFFFFF"/>
                </a:solidFill>
                <a:latin typeface="Arial"/>
                <a:ea typeface="Arial"/>
                <a:cs typeface="Arial"/>
                <a:sym typeface="Arial"/>
              </a:rPr>
              <a:t>INTRODUCTION</a:t>
            </a:r>
            <a:endParaRPr sz="1800" b="0" i="0" u="none" strike="noStrike" cap="none">
              <a:solidFill>
                <a:srgbClr val="000000"/>
              </a:solidFill>
              <a:latin typeface="Arial"/>
              <a:ea typeface="Arial"/>
              <a:cs typeface="Arial"/>
              <a:sym typeface="Arial"/>
            </a:endParaRPr>
          </a:p>
        </p:txBody>
      </p:sp>
      <p:sp>
        <p:nvSpPr>
          <p:cNvPr id="280" name="Shape 280"/>
          <p:cNvSpPr/>
          <p:nvPr/>
        </p:nvSpPr>
        <p:spPr>
          <a:xfrm>
            <a:off x="457200" y="1695960"/>
            <a:ext cx="8229240" cy="28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3100" b="0" i="0" u="none" strike="noStrike" cap="none" dirty="0" err="1">
                <a:solidFill>
                  <a:srgbClr val="FFFFFF"/>
                </a:solidFill>
                <a:latin typeface="Arial"/>
                <a:ea typeface="Arial"/>
                <a:cs typeface="Arial"/>
                <a:sym typeface="Arial"/>
              </a:rPr>
              <a:t>Dans</a:t>
            </a:r>
            <a:r>
              <a:rPr lang="es-ES" sz="3100" b="0" i="0" u="none" strike="noStrike" cap="none" dirty="0">
                <a:solidFill>
                  <a:srgbClr val="FFFFFF"/>
                </a:solidFill>
                <a:latin typeface="Arial"/>
                <a:ea typeface="Arial"/>
                <a:cs typeface="Arial"/>
                <a:sym typeface="Arial"/>
              </a:rPr>
              <a:t> ce </a:t>
            </a:r>
            <a:r>
              <a:rPr lang="es-ES" sz="3100" b="0" i="0" u="none" strike="noStrike" cap="none" dirty="0" err="1">
                <a:solidFill>
                  <a:srgbClr val="FFFFFF"/>
                </a:solidFill>
                <a:latin typeface="Arial"/>
                <a:ea typeface="Arial"/>
                <a:cs typeface="Arial"/>
                <a:sym typeface="Arial"/>
              </a:rPr>
              <a:t>projet</a:t>
            </a:r>
            <a:r>
              <a:rPr lang="es-ES" sz="3100" b="0" i="0" u="none" strike="noStrike" cap="none" dirty="0">
                <a:solidFill>
                  <a:srgbClr val="FFFFFF"/>
                </a:solidFill>
                <a:latin typeface="Arial"/>
                <a:ea typeface="Arial"/>
                <a:cs typeface="Arial"/>
                <a:sym typeface="Arial"/>
              </a:rPr>
              <a:t>, </a:t>
            </a:r>
            <a:r>
              <a:rPr lang="es-ES" sz="3100" b="0" i="0" u="none" strike="noStrike" cap="none" dirty="0" err="1">
                <a:solidFill>
                  <a:srgbClr val="FFFFFF"/>
                </a:solidFill>
                <a:latin typeface="Arial"/>
                <a:ea typeface="Arial"/>
                <a:cs typeface="Arial"/>
                <a:sym typeface="Arial"/>
              </a:rPr>
              <a:t>nous</a:t>
            </a:r>
            <a:r>
              <a:rPr lang="es-ES" sz="3100" b="0" i="0" u="none" strike="noStrike" cap="none" dirty="0">
                <a:solidFill>
                  <a:srgbClr val="FFFFFF"/>
                </a:solidFill>
                <a:latin typeface="Arial"/>
                <a:ea typeface="Arial"/>
                <a:cs typeface="Arial"/>
                <a:sym typeface="Arial"/>
              </a:rPr>
              <a:t> </a:t>
            </a:r>
            <a:r>
              <a:rPr lang="es-ES" sz="3100" b="0" i="0" u="none" strike="noStrike" cap="none" dirty="0" err="1">
                <a:solidFill>
                  <a:srgbClr val="FFFFFF"/>
                </a:solidFill>
                <a:latin typeface="Arial"/>
                <a:ea typeface="Arial"/>
                <a:cs typeface="Arial"/>
                <a:sym typeface="Arial"/>
              </a:rPr>
              <a:t>parlerons</a:t>
            </a:r>
            <a:r>
              <a:rPr lang="es-ES" sz="3100" b="0" i="0" u="none" strike="noStrike" cap="none" dirty="0">
                <a:solidFill>
                  <a:srgbClr val="FFFFFF"/>
                </a:solidFill>
                <a:latin typeface="Arial"/>
                <a:ea typeface="Arial"/>
                <a:cs typeface="Arial"/>
                <a:sym typeface="Arial"/>
              </a:rPr>
              <a:t> du </a:t>
            </a:r>
            <a:r>
              <a:rPr lang="es-ES" sz="3100" b="0" i="0" u="none" strike="noStrike" cap="none" dirty="0" err="1">
                <a:solidFill>
                  <a:srgbClr val="FFFFFF"/>
                </a:solidFill>
                <a:latin typeface="Arial"/>
                <a:ea typeface="Arial"/>
                <a:cs typeface="Arial"/>
                <a:sym typeface="Arial"/>
              </a:rPr>
              <a:t>patrimoine</a:t>
            </a:r>
            <a:r>
              <a:rPr lang="es-ES" sz="3100" b="0" i="0" u="none" strike="noStrike" cap="none" dirty="0">
                <a:solidFill>
                  <a:srgbClr val="FFFFFF"/>
                </a:solidFill>
                <a:latin typeface="Arial"/>
                <a:ea typeface="Arial"/>
                <a:cs typeface="Arial"/>
                <a:sym typeface="Arial"/>
              </a:rPr>
              <a:t> de </a:t>
            </a:r>
            <a:r>
              <a:rPr lang="es-ES" sz="3100" b="0" i="0" u="none" strike="noStrike" cap="none" dirty="0" err="1">
                <a:solidFill>
                  <a:srgbClr val="FFFFFF"/>
                </a:solidFill>
                <a:latin typeface="Arial"/>
                <a:ea typeface="Arial"/>
                <a:cs typeface="Arial"/>
                <a:sym typeface="Arial"/>
              </a:rPr>
              <a:t>l'Unesco</a:t>
            </a:r>
            <a:r>
              <a:rPr lang="es-ES" sz="3100" b="0" i="0" u="none" strike="noStrike" cap="none" dirty="0">
                <a:solidFill>
                  <a:srgbClr val="FFFFFF"/>
                </a:solidFill>
                <a:latin typeface="Arial"/>
                <a:ea typeface="Arial"/>
                <a:cs typeface="Arial"/>
                <a:sym typeface="Arial"/>
              </a:rPr>
              <a:t> </a:t>
            </a:r>
            <a:r>
              <a:rPr lang="es-ES" sz="3100" b="0" i="0" u="none" strike="noStrike" cap="none" dirty="0" err="1">
                <a:solidFill>
                  <a:srgbClr val="FFFFFF"/>
                </a:solidFill>
                <a:latin typeface="Arial"/>
                <a:ea typeface="Arial"/>
                <a:cs typeface="Arial"/>
                <a:sym typeface="Arial"/>
              </a:rPr>
              <a:t>dans</a:t>
            </a:r>
            <a:r>
              <a:rPr lang="es-ES" sz="3100" b="0" i="0" u="none" strike="noStrike" cap="none" dirty="0">
                <a:solidFill>
                  <a:srgbClr val="FFFFFF"/>
                </a:solidFill>
                <a:latin typeface="Arial"/>
                <a:ea typeface="Arial"/>
                <a:cs typeface="Arial"/>
                <a:sym typeface="Arial"/>
              </a:rPr>
              <a:t> les </a:t>
            </a:r>
            <a:r>
              <a:rPr lang="es-ES" sz="3100" b="0" i="0" u="none" strike="noStrike" cap="none" dirty="0" err="1">
                <a:solidFill>
                  <a:srgbClr val="FFFFFF"/>
                </a:solidFill>
                <a:latin typeface="Arial"/>
                <a:ea typeface="Arial"/>
                <a:cs typeface="Arial"/>
                <a:sym typeface="Arial"/>
              </a:rPr>
              <a:t>différentes</a:t>
            </a:r>
            <a:r>
              <a:rPr lang="es-ES" sz="3100" b="0" i="0" u="none" strike="noStrike" cap="none" dirty="0">
                <a:solidFill>
                  <a:srgbClr val="FFFFFF"/>
                </a:solidFill>
                <a:latin typeface="Arial"/>
                <a:ea typeface="Arial"/>
                <a:cs typeface="Arial"/>
                <a:sym typeface="Arial"/>
              </a:rPr>
              <a:t> </a:t>
            </a:r>
            <a:r>
              <a:rPr lang="es-ES" sz="3100" b="0" i="0" u="none" strike="noStrike" cap="none" dirty="0" err="1">
                <a:solidFill>
                  <a:srgbClr val="FFFFFF"/>
                </a:solidFill>
                <a:latin typeface="Arial"/>
                <a:ea typeface="Arial"/>
                <a:cs typeface="Arial"/>
                <a:sym typeface="Arial"/>
              </a:rPr>
              <a:t>provinces</a:t>
            </a:r>
            <a:r>
              <a:rPr lang="es-ES" sz="3100" b="0" i="0" u="none" strike="noStrike" cap="none" dirty="0">
                <a:solidFill>
                  <a:srgbClr val="FFFFFF"/>
                </a:solidFill>
                <a:latin typeface="Arial"/>
                <a:ea typeface="Arial"/>
                <a:cs typeface="Arial"/>
                <a:sym typeface="Arial"/>
              </a:rPr>
              <a:t>  </a:t>
            </a:r>
            <a:r>
              <a:rPr lang="es-ES" sz="3100" b="0" i="0" u="none" strike="noStrike" cap="none" dirty="0" err="1" smtClean="0">
                <a:solidFill>
                  <a:srgbClr val="FFFFFF"/>
                </a:solidFill>
                <a:latin typeface="Arial"/>
                <a:ea typeface="Arial"/>
                <a:cs typeface="Arial"/>
                <a:sym typeface="Arial"/>
              </a:rPr>
              <a:t>andalouses</a:t>
            </a:r>
            <a:r>
              <a:rPr lang="es-ES" sz="3100" b="0" i="0" u="none" strike="noStrike" cap="none" dirty="0" smtClean="0">
                <a:solidFill>
                  <a:srgbClr val="FFFFFF"/>
                </a:solidFill>
                <a:latin typeface="Arial"/>
                <a:ea typeface="Arial"/>
                <a:cs typeface="Arial"/>
                <a:sym typeface="Arial"/>
              </a:rPr>
              <a:t> </a:t>
            </a:r>
            <a:r>
              <a:rPr lang="es-ES" sz="3100" b="0" i="0" u="none" strike="noStrike" cap="none" dirty="0" err="1" smtClean="0">
                <a:solidFill>
                  <a:srgbClr val="FFFFFF"/>
                </a:solidFill>
                <a:latin typeface="Arial"/>
                <a:ea typeface="Arial"/>
                <a:cs typeface="Arial"/>
                <a:sym typeface="Arial"/>
              </a:rPr>
              <a:t>ainsi</a:t>
            </a:r>
            <a:r>
              <a:rPr lang="es-ES" sz="3100" b="0" i="0" u="none" strike="noStrike" cap="none" dirty="0" smtClean="0">
                <a:solidFill>
                  <a:srgbClr val="FFFFFF"/>
                </a:solidFill>
                <a:latin typeface="Arial"/>
                <a:ea typeface="Arial"/>
                <a:cs typeface="Arial"/>
                <a:sym typeface="Arial"/>
              </a:rPr>
              <a:t> que du flamenco.</a:t>
            </a:r>
            <a:endParaRPr sz="1800" b="0" i="0" u="none" strike="noStrike" cap="none" dirty="0">
              <a:solidFill>
                <a:srgbClr val="000000"/>
              </a:solidFill>
              <a:latin typeface="Arial"/>
              <a:ea typeface="Arial"/>
              <a:cs typeface="Arial"/>
              <a:sym typeface="Arial"/>
            </a:endParaRPr>
          </a:p>
        </p:txBody>
      </p:sp>
      <p:sp>
        <p:nvSpPr>
          <p:cNvPr id="53250" name="AutoShape 2"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5 Rectángulo"/>
          <p:cNvSpPr/>
          <p:nvPr/>
        </p:nvSpPr>
        <p:spPr>
          <a:xfrm>
            <a:off x="3121923" y="2417862"/>
            <a:ext cx="2900153" cy="307777"/>
          </a:xfrm>
          <a:prstGeom prst="rect">
            <a:avLst/>
          </a:prstGeom>
        </p:spPr>
        <p:txBody>
          <a:bodyPr wrap="none">
            <a:spAutoFit/>
          </a:bodyPr>
          <a:lstStyle/>
          <a:p>
            <a:r>
              <a:rPr lang="es-ES" dirty="0" smtClean="0"/>
              <a:t>La fiesta de los patios de Córdoba</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3200" y="1809750"/>
            <a:ext cx="2812320" cy="685800"/>
          </a:xfrm>
        </p:spPr>
        <p:txBody>
          <a:bodyPr/>
          <a:lstStyle/>
          <a:p>
            <a:r>
              <a:rPr lang="es-ES_tradnl" sz="4400" dirty="0" smtClean="0">
                <a:solidFill>
                  <a:schemeClr val="bg1"/>
                </a:solidFill>
                <a:latin typeface="Roboto Slab" charset="0"/>
                <a:ea typeface="Roboto Slab" charset="0"/>
              </a:rPr>
              <a:t>HUELVA</a:t>
            </a:r>
            <a:br>
              <a:rPr lang="es-ES_tradnl" sz="4400" dirty="0" smtClean="0">
                <a:solidFill>
                  <a:schemeClr val="bg1"/>
                </a:solidFill>
                <a:latin typeface="Roboto Slab" charset="0"/>
                <a:ea typeface="Roboto Slab" charset="0"/>
              </a:rPr>
            </a:br>
            <a:endParaRPr lang="es-ES" sz="4400" dirty="0">
              <a:solidFill>
                <a:schemeClr val="bg1"/>
              </a:solidFill>
              <a:latin typeface="Roboto Slab" charset="0"/>
              <a:ea typeface="Roboto Slab"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p:nvPr/>
        </p:nvSpPr>
        <p:spPr>
          <a:xfrm>
            <a:off x="233705" y="232295"/>
            <a:ext cx="8367900" cy="685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ES" sz="3000" b="0" i="0" u="none" strike="noStrike" cap="none">
                <a:solidFill>
                  <a:srgbClr val="FFFFFF"/>
                </a:solidFill>
                <a:latin typeface="Roboto Slab"/>
                <a:ea typeface="Roboto Slab"/>
                <a:cs typeface="Roboto Slab"/>
                <a:sym typeface="Roboto Slab"/>
              </a:rPr>
              <a:t>HUELVA</a:t>
            </a:r>
            <a:endParaRPr sz="1400" b="0" i="0" u="none" strike="noStrike" cap="none">
              <a:solidFill>
                <a:srgbClr val="000000"/>
              </a:solidFill>
              <a:latin typeface="Arial"/>
              <a:ea typeface="Arial"/>
              <a:cs typeface="Arial"/>
              <a:sym typeface="Arial"/>
            </a:endParaRPr>
          </a:p>
        </p:txBody>
      </p:sp>
      <p:sp>
        <p:nvSpPr>
          <p:cNvPr id="354" name="Shape 354"/>
          <p:cNvSpPr/>
          <p:nvPr/>
        </p:nvSpPr>
        <p:spPr>
          <a:xfrm>
            <a:off x="119515" y="1000085"/>
            <a:ext cx="8316000" cy="1921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355" name="Shape 355"/>
          <p:cNvPicPr preferRelativeResize="0"/>
          <p:nvPr/>
        </p:nvPicPr>
        <p:blipFill rotWithShape="1">
          <a:blip r:embed="rId3">
            <a:alphaModFix/>
          </a:blip>
          <a:srcRect/>
          <a:stretch/>
        </p:blipFill>
        <p:spPr>
          <a:xfrm>
            <a:off x="609600" y="952500"/>
            <a:ext cx="7543800" cy="4191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p:nvPr/>
        </p:nvSpPr>
        <p:spPr>
          <a:xfrm>
            <a:off x="233705" y="232295"/>
            <a:ext cx="8367900" cy="685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ES" sz="3000" b="0" i="0" u="none" strike="noStrike" cap="none">
                <a:solidFill>
                  <a:srgbClr val="FFFFFF"/>
                </a:solidFill>
                <a:latin typeface="Roboto Slab"/>
                <a:ea typeface="Roboto Slab"/>
                <a:cs typeface="Roboto Slab"/>
                <a:sym typeface="Roboto Slab"/>
              </a:rPr>
              <a:t>HUELVA</a:t>
            </a:r>
            <a:endParaRPr sz="1400" b="0" i="0" u="none" strike="noStrike" cap="none">
              <a:solidFill>
                <a:srgbClr val="000000"/>
              </a:solidFill>
              <a:latin typeface="Arial"/>
              <a:ea typeface="Arial"/>
              <a:cs typeface="Arial"/>
              <a:sym typeface="Arial"/>
            </a:endParaRPr>
          </a:p>
        </p:txBody>
      </p:sp>
      <p:sp>
        <p:nvSpPr>
          <p:cNvPr id="354" name="Shape 354"/>
          <p:cNvSpPr/>
          <p:nvPr/>
        </p:nvSpPr>
        <p:spPr>
          <a:xfrm>
            <a:off x="119515" y="1000084"/>
            <a:ext cx="8316000" cy="24098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s-ES" sz="2000" b="0" i="0" u="sng" strike="noStrike" cap="none" dirty="0">
                <a:solidFill>
                  <a:srgbClr val="FFFFFF"/>
                </a:solidFill>
                <a:latin typeface="Cambria"/>
                <a:ea typeface="Cambria"/>
                <a:cs typeface="Cambria"/>
                <a:sym typeface="Cambria"/>
              </a:rPr>
              <a:t>PARC NATIONAL DE </a:t>
            </a:r>
            <a:r>
              <a:rPr lang="es-ES" sz="2000" b="0" i="0" u="sng" strike="noStrike" cap="none" dirty="0" smtClean="0">
                <a:solidFill>
                  <a:srgbClr val="FFFFFF"/>
                </a:solidFill>
                <a:latin typeface="Cambria"/>
                <a:ea typeface="Cambria"/>
                <a:cs typeface="Cambria"/>
                <a:sym typeface="Cambria"/>
              </a:rPr>
              <a:t>DOÑANA</a:t>
            </a: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2000" b="0" i="0" u="none" strike="noStrike" cap="none" dirty="0">
                <a:solidFill>
                  <a:srgbClr val="FFFFFF"/>
                </a:solidFill>
                <a:latin typeface="Cambria"/>
                <a:ea typeface="Cambria"/>
                <a:cs typeface="Cambria"/>
                <a:sym typeface="Cambria"/>
              </a:rPr>
              <a:t>Le </a:t>
            </a:r>
            <a:r>
              <a:rPr lang="es-ES" sz="2000" b="0" i="0" u="none" strike="noStrike" cap="none" dirty="0" err="1">
                <a:solidFill>
                  <a:srgbClr val="FFFFFF"/>
                </a:solidFill>
                <a:latin typeface="Cambria"/>
                <a:ea typeface="Cambria"/>
                <a:cs typeface="Cambria"/>
                <a:sym typeface="Cambria"/>
              </a:rPr>
              <a:t>parc</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national</a:t>
            </a:r>
            <a:r>
              <a:rPr lang="es-ES" sz="2000" b="0" i="0" u="none" strike="noStrike" cap="none" dirty="0">
                <a:solidFill>
                  <a:srgbClr val="FFFFFF"/>
                </a:solidFill>
                <a:latin typeface="Cambria"/>
                <a:ea typeface="Cambria"/>
                <a:cs typeface="Cambria"/>
                <a:sym typeface="Cambria"/>
              </a:rPr>
              <a:t> de </a:t>
            </a:r>
            <a:r>
              <a:rPr lang="es-ES" sz="2000" b="0" i="0" u="none" strike="noStrike" cap="none" dirty="0" err="1">
                <a:solidFill>
                  <a:srgbClr val="FFFFFF"/>
                </a:solidFill>
                <a:latin typeface="Cambria"/>
                <a:ea typeface="Cambria"/>
                <a:cs typeface="Cambria"/>
                <a:sym typeface="Cambria"/>
              </a:rPr>
              <a:t>Doñana</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est</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l'un</a:t>
            </a:r>
            <a:r>
              <a:rPr lang="es-ES" sz="2000" b="0" i="0" u="none" strike="noStrike" cap="none" dirty="0">
                <a:solidFill>
                  <a:srgbClr val="FFFFFF"/>
                </a:solidFill>
                <a:latin typeface="Cambria"/>
                <a:ea typeface="Cambria"/>
                <a:cs typeface="Cambria"/>
                <a:sym typeface="Cambria"/>
              </a:rPr>
              <a:t> des plus </a:t>
            </a:r>
            <a:r>
              <a:rPr lang="es-ES" sz="2000" b="0" i="0" u="none" strike="noStrike" cap="none" dirty="0" err="1">
                <a:solidFill>
                  <a:srgbClr val="FFFFFF"/>
                </a:solidFill>
                <a:latin typeface="Cambria"/>
                <a:ea typeface="Cambria"/>
                <a:cs typeface="Cambria"/>
                <a:sym typeface="Cambria"/>
              </a:rPr>
              <a:t>grands</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sites</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naturels</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protégés</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d'Europe</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Il</a:t>
            </a:r>
            <a:r>
              <a:rPr lang="es-ES" sz="2000" b="0" i="0" u="none" strike="noStrike" cap="none" dirty="0">
                <a:solidFill>
                  <a:srgbClr val="FFFFFF"/>
                </a:solidFill>
                <a:latin typeface="Cambria"/>
                <a:ea typeface="Cambria"/>
                <a:cs typeface="Cambria"/>
                <a:sym typeface="Cambria"/>
              </a:rPr>
              <a:t> se </a:t>
            </a:r>
            <a:r>
              <a:rPr lang="es-ES" sz="2000" b="0" i="0" u="none" strike="noStrike" cap="none" dirty="0" err="1">
                <a:solidFill>
                  <a:srgbClr val="FFFFFF"/>
                </a:solidFill>
                <a:latin typeface="Cambria"/>
                <a:ea typeface="Cambria"/>
                <a:cs typeface="Cambria"/>
                <a:sym typeface="Cambria"/>
              </a:rPr>
              <a:t>situe</a:t>
            </a:r>
            <a:r>
              <a:rPr lang="es-ES" sz="2000" b="0" i="0" u="none" strike="noStrike" cap="none" dirty="0">
                <a:solidFill>
                  <a:srgbClr val="FFFFFF"/>
                </a:solidFill>
                <a:latin typeface="Cambria"/>
                <a:ea typeface="Cambria"/>
                <a:cs typeface="Cambria"/>
                <a:sym typeface="Cambria"/>
              </a:rPr>
              <a:t> en </a:t>
            </a:r>
            <a:r>
              <a:rPr lang="es-ES" sz="2000" b="0" i="0" u="none" strike="noStrike" cap="none" dirty="0" err="1">
                <a:solidFill>
                  <a:srgbClr val="FFFFFF"/>
                </a:solidFill>
                <a:latin typeface="Cambria"/>
                <a:ea typeface="Cambria"/>
                <a:cs typeface="Cambria"/>
                <a:sym typeface="Cambria"/>
              </a:rPr>
              <a:t>Espagne</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principalement</a:t>
            </a:r>
            <a:r>
              <a:rPr lang="es-ES" sz="2000" b="0" i="0" u="none" strike="noStrike" cap="none" dirty="0">
                <a:solidFill>
                  <a:srgbClr val="FFFFFF"/>
                </a:solidFill>
                <a:latin typeface="Cambria"/>
                <a:ea typeface="Cambria"/>
                <a:cs typeface="Cambria"/>
                <a:sym typeface="Cambria"/>
              </a:rPr>
              <a:t> sur le </a:t>
            </a:r>
            <a:r>
              <a:rPr lang="es-ES" sz="2000" b="0" i="0" u="none" strike="noStrike" cap="none" dirty="0" err="1">
                <a:solidFill>
                  <a:srgbClr val="FFFFFF"/>
                </a:solidFill>
                <a:latin typeface="Cambria"/>
                <a:ea typeface="Cambria"/>
                <a:cs typeface="Cambria"/>
                <a:sym typeface="Cambria"/>
              </a:rPr>
              <a:t>territoire</a:t>
            </a:r>
            <a:r>
              <a:rPr lang="es-ES" sz="2000" b="0" i="0" u="none" strike="noStrike" cap="none" dirty="0">
                <a:solidFill>
                  <a:srgbClr val="FFFFFF"/>
                </a:solidFill>
                <a:latin typeface="Cambria"/>
                <a:ea typeface="Cambria"/>
                <a:cs typeface="Cambria"/>
                <a:sym typeface="Cambria"/>
              </a:rPr>
              <a:t> de la </a:t>
            </a:r>
            <a:r>
              <a:rPr lang="es-ES" sz="2000" b="0" i="0" u="none" strike="noStrike" cap="none" dirty="0" err="1">
                <a:solidFill>
                  <a:srgbClr val="FFFFFF"/>
                </a:solidFill>
                <a:latin typeface="Cambria"/>
                <a:ea typeface="Cambria"/>
                <a:cs typeface="Cambria"/>
                <a:sym typeface="Cambria"/>
              </a:rPr>
              <a:t>province</a:t>
            </a:r>
            <a:r>
              <a:rPr lang="es-ES" sz="2000" b="0" i="0" u="none" strike="noStrike" cap="none" dirty="0">
                <a:solidFill>
                  <a:srgbClr val="FFFFFF"/>
                </a:solidFill>
                <a:latin typeface="Cambria"/>
                <a:ea typeface="Cambria"/>
                <a:cs typeface="Cambria"/>
                <a:sym typeface="Cambria"/>
              </a:rPr>
              <a:t> de Huelva, et </a:t>
            </a:r>
            <a:r>
              <a:rPr lang="es-ES" sz="2000" b="0" i="0" u="none" strike="noStrike" cap="none" dirty="0" err="1">
                <a:solidFill>
                  <a:srgbClr val="FFFFFF"/>
                </a:solidFill>
                <a:latin typeface="Cambria"/>
                <a:ea typeface="Cambria"/>
                <a:cs typeface="Cambria"/>
                <a:sym typeface="Cambria"/>
              </a:rPr>
              <a:t>dans</a:t>
            </a:r>
            <a:r>
              <a:rPr lang="es-ES" sz="2000" b="0" i="0" u="none" strike="noStrike" cap="none" dirty="0">
                <a:solidFill>
                  <a:srgbClr val="FFFFFF"/>
                </a:solidFill>
                <a:latin typeface="Cambria"/>
                <a:ea typeface="Cambria"/>
                <a:cs typeface="Cambria"/>
                <a:sym typeface="Cambria"/>
              </a:rPr>
              <a:t> una </a:t>
            </a:r>
            <a:r>
              <a:rPr lang="es-ES" sz="2000" b="0" i="0" u="none" strike="noStrike" cap="none" dirty="0" err="1">
                <a:solidFill>
                  <a:srgbClr val="FFFFFF"/>
                </a:solidFill>
                <a:latin typeface="Cambria"/>
                <a:ea typeface="Cambria"/>
                <a:cs typeface="Cambria"/>
                <a:sym typeface="Cambria"/>
              </a:rPr>
              <a:t>moindre</a:t>
            </a:r>
            <a:r>
              <a:rPr lang="es-ES" sz="2000" b="0" i="0" u="none" strike="noStrike" cap="none" dirty="0">
                <a:solidFill>
                  <a:srgbClr val="FFFFFF"/>
                </a:solidFill>
                <a:latin typeface="Cambria"/>
                <a:ea typeface="Cambria"/>
                <a:cs typeface="Cambria"/>
                <a:sym typeface="Cambria"/>
              </a:rPr>
              <a:t> mesure, sur </a:t>
            </a:r>
            <a:r>
              <a:rPr lang="es-ES" sz="2000" b="0" i="0" u="none" strike="noStrike" cap="none" dirty="0" err="1">
                <a:solidFill>
                  <a:srgbClr val="FFFFFF"/>
                </a:solidFill>
                <a:latin typeface="Cambria"/>
                <a:ea typeface="Cambria"/>
                <a:cs typeface="Cambria"/>
                <a:sym typeface="Cambria"/>
              </a:rPr>
              <a:t>ceux</a:t>
            </a:r>
            <a:r>
              <a:rPr lang="es-ES" sz="2000" b="0" i="0" u="none" strike="noStrike" cap="none" dirty="0">
                <a:solidFill>
                  <a:srgbClr val="FFFFFF"/>
                </a:solidFill>
                <a:latin typeface="Cambria"/>
                <a:ea typeface="Cambria"/>
                <a:cs typeface="Cambria"/>
                <a:sym typeface="Cambria"/>
              </a:rPr>
              <a:t> de la </a:t>
            </a:r>
            <a:r>
              <a:rPr lang="es-ES" sz="2000" b="0" i="0" u="none" strike="noStrike" cap="none" dirty="0" err="1">
                <a:solidFill>
                  <a:srgbClr val="FFFFFF"/>
                </a:solidFill>
                <a:latin typeface="Cambria"/>
                <a:ea typeface="Cambria"/>
                <a:cs typeface="Cambria"/>
                <a:sym typeface="Cambria"/>
              </a:rPr>
              <a:t>province</a:t>
            </a:r>
            <a:r>
              <a:rPr lang="es-ES" sz="2000" b="0" i="0" u="none" strike="noStrike" cap="none" dirty="0">
                <a:solidFill>
                  <a:srgbClr val="FFFFFF"/>
                </a:solidFill>
                <a:latin typeface="Cambria"/>
                <a:ea typeface="Cambria"/>
                <a:cs typeface="Cambria"/>
                <a:sym typeface="Cambria"/>
              </a:rPr>
              <a:t> de </a:t>
            </a:r>
            <a:r>
              <a:rPr lang="es-ES" sz="2000" b="0" i="0" u="none" strike="noStrike" cap="none" dirty="0" err="1">
                <a:solidFill>
                  <a:srgbClr val="FFFFFF"/>
                </a:solidFill>
                <a:latin typeface="Cambria"/>
                <a:ea typeface="Cambria"/>
                <a:cs typeface="Cambria"/>
                <a:sym typeface="Cambria"/>
              </a:rPr>
              <a:t>Séville</a:t>
            </a:r>
            <a:r>
              <a:rPr lang="es-ES" sz="2000" b="0" i="0" u="none" strike="noStrike" cap="none" dirty="0">
                <a:solidFill>
                  <a:srgbClr val="FFFFFF"/>
                </a:solidFill>
                <a:latin typeface="Cambria"/>
                <a:ea typeface="Cambria"/>
                <a:cs typeface="Cambria"/>
                <a:sym typeface="Cambria"/>
              </a:rPr>
              <a:t> et de </a:t>
            </a:r>
            <a:r>
              <a:rPr lang="es-ES" sz="2000" b="0" i="0" u="none" strike="noStrike" cap="none" dirty="0" err="1">
                <a:solidFill>
                  <a:srgbClr val="FFFFFF"/>
                </a:solidFill>
                <a:latin typeface="Cambria"/>
                <a:ea typeface="Cambria"/>
                <a:cs typeface="Cambria"/>
                <a:sym typeface="Cambria"/>
              </a:rPr>
              <a:t>Cadix</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Créé</a:t>
            </a:r>
            <a:r>
              <a:rPr lang="es-ES" sz="2000" b="0" i="0" u="none" strike="noStrike" cap="none" dirty="0">
                <a:solidFill>
                  <a:srgbClr val="FFFFFF"/>
                </a:solidFill>
                <a:latin typeface="Cambria"/>
                <a:ea typeface="Cambria"/>
                <a:cs typeface="Cambria"/>
                <a:sym typeface="Cambria"/>
              </a:rPr>
              <a:t> en 1969, </a:t>
            </a:r>
            <a:r>
              <a:rPr lang="es-ES" sz="2000" b="0" i="0" u="none" strike="noStrike" cap="none" dirty="0" err="1">
                <a:solidFill>
                  <a:srgbClr val="FFFFFF"/>
                </a:solidFill>
                <a:latin typeface="Cambria"/>
                <a:ea typeface="Cambria"/>
                <a:cs typeface="Cambria"/>
                <a:sym typeface="Cambria"/>
              </a:rPr>
              <a:t>deux</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espèces</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menacées</a:t>
            </a:r>
            <a:r>
              <a:rPr lang="es-ES" sz="2000" b="0" i="0" u="none" strike="noStrike" cap="none" dirty="0">
                <a:solidFill>
                  <a:srgbClr val="FFFFFF"/>
                </a:solidFill>
                <a:latin typeface="Cambria"/>
                <a:ea typeface="Cambria"/>
                <a:cs typeface="Cambria"/>
                <a:sym typeface="Cambria"/>
              </a:rPr>
              <a:t> y </a:t>
            </a:r>
            <a:r>
              <a:rPr lang="es-ES" sz="2000" b="0" i="0" u="none" strike="noStrike" cap="none" dirty="0" err="1">
                <a:solidFill>
                  <a:srgbClr val="FFFFFF"/>
                </a:solidFill>
                <a:latin typeface="Cambria"/>
                <a:ea typeface="Cambria"/>
                <a:cs typeface="Cambria"/>
                <a:sym typeface="Cambria"/>
              </a:rPr>
              <a:t>vivent</a:t>
            </a:r>
            <a:r>
              <a:rPr lang="es-ES" sz="2000" b="0" i="0" u="none" strike="noStrike" cap="none" dirty="0">
                <a:solidFill>
                  <a:srgbClr val="FFFFFF"/>
                </a:solidFill>
                <a:latin typeface="Cambria"/>
                <a:ea typeface="Cambria"/>
                <a:cs typeface="Cambria"/>
                <a:sym typeface="Cambria"/>
              </a:rPr>
              <a:t>, le </a:t>
            </a:r>
            <a:r>
              <a:rPr lang="es-ES" sz="2000" b="0" i="0" u="none" strike="noStrike" cap="none" dirty="0" err="1">
                <a:solidFill>
                  <a:srgbClr val="FFFFFF"/>
                </a:solidFill>
                <a:latin typeface="Cambria"/>
                <a:ea typeface="Cambria"/>
                <a:cs typeface="Cambria"/>
                <a:sym typeface="Cambria"/>
              </a:rPr>
              <a:t>lynx</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pardelle</a:t>
            </a:r>
            <a:r>
              <a:rPr lang="es-ES" sz="2000" b="0" i="0" u="none" strike="noStrike" cap="none" dirty="0">
                <a:solidFill>
                  <a:srgbClr val="FFFFFF"/>
                </a:solidFill>
                <a:latin typeface="Cambria"/>
                <a:ea typeface="Cambria"/>
                <a:cs typeface="Cambria"/>
                <a:sym typeface="Cambria"/>
              </a:rPr>
              <a:t> et </a:t>
            </a:r>
            <a:r>
              <a:rPr lang="es-ES" sz="2000" b="0" i="0" u="none" strike="noStrike" cap="none" dirty="0" err="1">
                <a:solidFill>
                  <a:srgbClr val="FFFFFF"/>
                </a:solidFill>
                <a:latin typeface="Cambria"/>
                <a:ea typeface="Cambria"/>
                <a:cs typeface="Cambria"/>
                <a:sym typeface="Cambria"/>
              </a:rPr>
              <a:t>l'aigle</a:t>
            </a:r>
            <a:r>
              <a:rPr lang="es-ES" sz="2000" b="0" i="0" u="none" strike="noStrike" cap="none" dirty="0">
                <a:solidFill>
                  <a:srgbClr val="FFFFFF"/>
                </a:solidFill>
                <a:latin typeface="Cambria"/>
                <a:ea typeface="Cambria"/>
                <a:cs typeface="Cambria"/>
                <a:sym typeface="Cambria"/>
              </a:rPr>
              <a:t> </a:t>
            </a:r>
            <a:r>
              <a:rPr lang="es-ES" sz="2000" b="0" i="0" u="none" strike="noStrike" cap="none" dirty="0" err="1">
                <a:solidFill>
                  <a:srgbClr val="FFFFFF"/>
                </a:solidFill>
                <a:latin typeface="Cambria"/>
                <a:ea typeface="Cambria"/>
                <a:cs typeface="Cambria"/>
                <a:sym typeface="Cambria"/>
              </a:rPr>
              <a:t>ibérique</a:t>
            </a:r>
            <a:r>
              <a:rPr lang="es-ES" sz="1400" b="0" i="0" u="none" strike="noStrike" cap="none" dirty="0">
                <a:solidFill>
                  <a:srgbClr val="FFFFFF"/>
                </a:solidFill>
                <a:latin typeface="Cambria"/>
                <a:ea typeface="Cambria"/>
                <a:cs typeface="Cambria"/>
                <a:sym typeface="Cambria"/>
              </a:rPr>
              <a:t>.</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p:nvPr/>
        </p:nvSpPr>
        <p:spPr>
          <a:xfrm>
            <a:off x="201875" y="665000"/>
            <a:ext cx="8597700" cy="3420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endParaRPr sz="2000" u="sng" dirty="0">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None/>
            </a:pPr>
            <a:endParaRPr sz="2000" u="sng" dirty="0">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None/>
            </a:pPr>
            <a:r>
              <a:rPr lang="es-ES" sz="3000" b="0" i="0" u="none" strike="noStrike" cap="none" dirty="0">
                <a:solidFill>
                  <a:srgbClr val="FFFFFF"/>
                </a:solidFill>
                <a:latin typeface="Roboto Slab"/>
                <a:ea typeface="Roboto Slab"/>
                <a:cs typeface="Roboto Slab"/>
                <a:sym typeface="Roboto Slab"/>
              </a:rPr>
              <a:t/>
            </a:r>
            <a:br>
              <a:rPr lang="es-ES" sz="3000" b="0" i="0" u="none" strike="noStrike" cap="none" dirty="0">
                <a:solidFill>
                  <a:srgbClr val="FFFFFF"/>
                </a:solidFill>
                <a:latin typeface="Roboto Slab"/>
                <a:ea typeface="Roboto Slab"/>
                <a:cs typeface="Roboto Slab"/>
                <a:sym typeface="Roboto Slab"/>
              </a:rPr>
            </a:br>
            <a:endParaRPr sz="1400" b="0" i="0" u="none" strike="noStrike" cap="none" dirty="0">
              <a:solidFill>
                <a:srgbClr val="000000"/>
              </a:solidFill>
              <a:latin typeface="Arial"/>
              <a:ea typeface="Arial"/>
              <a:cs typeface="Arial"/>
              <a:sym typeface="Arial"/>
            </a:endParaRPr>
          </a:p>
        </p:txBody>
      </p:sp>
      <p:pic>
        <p:nvPicPr>
          <p:cNvPr id="361" name="Shape 361"/>
          <p:cNvPicPr preferRelativeResize="0"/>
          <p:nvPr/>
        </p:nvPicPr>
        <p:blipFill rotWithShape="1">
          <a:blip r:embed="rId3">
            <a:alphaModFix/>
          </a:blip>
          <a:srcRect/>
          <a:stretch/>
        </p:blipFill>
        <p:spPr>
          <a:xfrm>
            <a:off x="609600" y="514350"/>
            <a:ext cx="8001000" cy="4267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0" y="2038350"/>
            <a:ext cx="2888520" cy="685800"/>
          </a:xfrm>
        </p:spPr>
        <p:txBody>
          <a:bodyPr/>
          <a:lstStyle/>
          <a:p>
            <a:r>
              <a:rPr lang="es-ES_tradnl" sz="4400" dirty="0" smtClean="0">
                <a:solidFill>
                  <a:schemeClr val="bg1"/>
                </a:solidFill>
                <a:latin typeface="Roboto Slab" charset="0"/>
                <a:ea typeface="Roboto Slab" charset="0"/>
              </a:rPr>
              <a:t>JAÉN</a:t>
            </a:r>
            <a:br>
              <a:rPr lang="es-ES_tradnl" sz="4400" dirty="0" smtClean="0">
                <a:solidFill>
                  <a:schemeClr val="bg1"/>
                </a:solidFill>
                <a:latin typeface="Roboto Slab" charset="0"/>
                <a:ea typeface="Roboto Slab" charset="0"/>
              </a:rPr>
            </a:br>
            <a:endParaRPr lang="es-ES" sz="4400" dirty="0">
              <a:solidFill>
                <a:schemeClr val="bg1"/>
              </a:solidFill>
              <a:latin typeface="Roboto Slab" charset="0"/>
              <a:ea typeface="Roboto Slab"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14400" y="1200150"/>
            <a:ext cx="7086600" cy="2308324"/>
          </a:xfrm>
          <a:prstGeom prst="rect">
            <a:avLst/>
          </a:prstGeom>
        </p:spPr>
        <p:txBody>
          <a:bodyPr wrap="square">
            <a:spAutoFit/>
          </a:bodyPr>
          <a:lstStyle/>
          <a:p>
            <a:r>
              <a:rPr lang="fr-FR" sz="1800" b="1" dirty="0" smtClean="0">
                <a:solidFill>
                  <a:schemeClr val="bg1"/>
                </a:solidFill>
                <a:latin typeface="Roboto Slab" charset="0"/>
                <a:ea typeface="Roboto Slab" charset="0"/>
              </a:rPr>
              <a:t>Ensembles monumentaux Renaissance de </a:t>
            </a:r>
            <a:r>
              <a:rPr lang="fr-FR" sz="1800" b="1" dirty="0" err="1" smtClean="0">
                <a:solidFill>
                  <a:schemeClr val="bg1"/>
                </a:solidFill>
                <a:latin typeface="Roboto Slab" charset="0"/>
                <a:ea typeface="Roboto Slab" charset="0"/>
              </a:rPr>
              <a:t>Úbeda</a:t>
            </a:r>
            <a:r>
              <a:rPr lang="fr-FR" sz="1800" b="1" dirty="0" smtClean="0">
                <a:solidFill>
                  <a:schemeClr val="bg1"/>
                </a:solidFill>
                <a:latin typeface="Roboto Slab" charset="0"/>
                <a:ea typeface="Roboto Slab" charset="0"/>
              </a:rPr>
              <a:t> et </a:t>
            </a:r>
            <a:r>
              <a:rPr lang="fr-FR" sz="1800" b="1" dirty="0" err="1" smtClean="0">
                <a:solidFill>
                  <a:schemeClr val="bg1"/>
                </a:solidFill>
                <a:latin typeface="Roboto Slab" charset="0"/>
                <a:ea typeface="Roboto Slab" charset="0"/>
              </a:rPr>
              <a:t>Baeza</a:t>
            </a:r>
            <a:endParaRPr lang="fr-FR" sz="1800" b="1" dirty="0" smtClean="0">
              <a:solidFill>
                <a:schemeClr val="bg1"/>
              </a:solidFill>
              <a:latin typeface="Roboto Slab" charset="0"/>
              <a:ea typeface="Roboto Slab" charset="0"/>
            </a:endParaRPr>
          </a:p>
          <a:p>
            <a:endParaRPr lang="fr-FR" dirty="0" smtClean="0">
              <a:solidFill>
                <a:schemeClr val="bg1"/>
              </a:solidFill>
              <a:latin typeface="Roboto Slab" charset="0"/>
              <a:ea typeface="Roboto Slab" charset="0"/>
            </a:endParaRPr>
          </a:p>
          <a:p>
            <a:endParaRPr lang="fr-FR" dirty="0" smtClean="0">
              <a:solidFill>
                <a:schemeClr val="bg1"/>
              </a:solidFill>
              <a:latin typeface="Roboto Slab" charset="0"/>
              <a:ea typeface="Roboto Slab" charset="0"/>
            </a:endParaRPr>
          </a:p>
          <a:p>
            <a:r>
              <a:rPr lang="fr-FR" dirty="0" smtClean="0">
                <a:solidFill>
                  <a:schemeClr val="bg1"/>
                </a:solidFill>
                <a:latin typeface="Roboto Slab" charset="0"/>
                <a:ea typeface="Roboto Slab" charset="0"/>
              </a:rPr>
              <a:t>Les deux petites villes d’</a:t>
            </a:r>
            <a:r>
              <a:rPr lang="fr-FR" dirty="0" err="1" smtClean="0">
                <a:solidFill>
                  <a:schemeClr val="bg1"/>
                </a:solidFill>
                <a:latin typeface="Roboto Slab" charset="0"/>
                <a:ea typeface="Roboto Slab" charset="0"/>
              </a:rPr>
              <a:t>Úbeda</a:t>
            </a:r>
            <a:r>
              <a:rPr lang="fr-FR" dirty="0" smtClean="0">
                <a:solidFill>
                  <a:schemeClr val="bg1"/>
                </a:solidFill>
                <a:latin typeface="Roboto Slab" charset="0"/>
                <a:ea typeface="Roboto Slab" charset="0"/>
              </a:rPr>
              <a:t> et </a:t>
            </a:r>
            <a:r>
              <a:rPr lang="fr-FR" dirty="0" err="1" smtClean="0">
                <a:solidFill>
                  <a:schemeClr val="bg1"/>
                </a:solidFill>
                <a:latin typeface="Roboto Slab" charset="0"/>
                <a:ea typeface="Roboto Slab" charset="0"/>
              </a:rPr>
              <a:t>Baeza</a:t>
            </a:r>
            <a:r>
              <a:rPr lang="fr-FR" dirty="0" smtClean="0">
                <a:solidFill>
                  <a:schemeClr val="bg1"/>
                </a:solidFill>
                <a:latin typeface="Roboto Slab" charset="0"/>
                <a:ea typeface="Roboto Slab" charset="0"/>
              </a:rPr>
              <a:t>, dans le sud de l’Espagne, ont été dotées de leur forme urbaine à la période mauresque, au IX</a:t>
            </a:r>
            <a:r>
              <a:rPr lang="fr-FR" baseline="30000" dirty="0" smtClean="0">
                <a:solidFill>
                  <a:schemeClr val="bg1"/>
                </a:solidFill>
                <a:latin typeface="Roboto Slab" charset="0"/>
                <a:ea typeface="Roboto Slab" charset="0"/>
              </a:rPr>
              <a:t>e</a:t>
            </a:r>
            <a:r>
              <a:rPr lang="fr-FR" dirty="0" smtClean="0">
                <a:solidFill>
                  <a:schemeClr val="bg1"/>
                </a:solidFill>
                <a:latin typeface="Roboto Slab" charset="0"/>
                <a:ea typeface="Roboto Slab" charset="0"/>
              </a:rPr>
              <a:t> siècle, et après la </a:t>
            </a:r>
            <a:r>
              <a:rPr lang="fr-FR" dirty="0" err="1" smtClean="0">
                <a:solidFill>
                  <a:schemeClr val="bg1"/>
                </a:solidFill>
                <a:latin typeface="Roboto Slab" charset="0"/>
                <a:ea typeface="Roboto Slab" charset="0"/>
              </a:rPr>
              <a:t>Reconquista</a:t>
            </a:r>
            <a:r>
              <a:rPr lang="fr-FR" dirty="0" smtClean="0">
                <a:solidFill>
                  <a:schemeClr val="bg1"/>
                </a:solidFill>
                <a:latin typeface="Roboto Slab" charset="0"/>
                <a:ea typeface="Roboto Slab" charset="0"/>
              </a:rPr>
              <a:t> au </a:t>
            </a:r>
            <a:r>
              <a:rPr lang="fr-FR" dirty="0" err="1" smtClean="0">
                <a:solidFill>
                  <a:schemeClr val="bg1"/>
                </a:solidFill>
                <a:latin typeface="Roboto Slab" charset="0"/>
                <a:ea typeface="Roboto Slab" charset="0"/>
              </a:rPr>
              <a:t>XIII</a:t>
            </a:r>
            <a:r>
              <a:rPr lang="fr-FR" baseline="30000" dirty="0" err="1" smtClean="0">
                <a:solidFill>
                  <a:schemeClr val="bg1"/>
                </a:solidFill>
                <a:latin typeface="Roboto Slab" charset="0"/>
                <a:ea typeface="Roboto Slab" charset="0"/>
              </a:rPr>
              <a:t>e</a:t>
            </a:r>
            <a:r>
              <a:rPr lang="fr-FR" dirty="0" err="1" smtClean="0">
                <a:solidFill>
                  <a:schemeClr val="bg1"/>
                </a:solidFill>
                <a:latin typeface="Roboto Slab" charset="0"/>
                <a:ea typeface="Roboto Slab" charset="0"/>
              </a:rPr>
              <a:t>siècle</a:t>
            </a:r>
            <a:r>
              <a:rPr lang="fr-FR" dirty="0" smtClean="0">
                <a:solidFill>
                  <a:schemeClr val="bg1"/>
                </a:solidFill>
                <a:latin typeface="Roboto Slab" charset="0"/>
                <a:ea typeface="Roboto Slab" charset="0"/>
              </a:rPr>
              <a:t>. Elles ont connu d’importants changements au XVI</a:t>
            </a:r>
            <a:r>
              <a:rPr lang="fr-FR" baseline="30000" dirty="0" smtClean="0">
                <a:solidFill>
                  <a:schemeClr val="bg1"/>
                </a:solidFill>
                <a:latin typeface="Roboto Slab" charset="0"/>
                <a:ea typeface="Roboto Slab" charset="0"/>
              </a:rPr>
              <a:t>e</a:t>
            </a:r>
            <a:r>
              <a:rPr lang="fr-FR" dirty="0" smtClean="0">
                <a:solidFill>
                  <a:schemeClr val="bg1"/>
                </a:solidFill>
                <a:latin typeface="Roboto Slab" charset="0"/>
                <a:ea typeface="Roboto Slab" charset="0"/>
              </a:rPr>
              <a:t> siècle, lorsque les villes ont subi des travaux de rénovation dans l’esprit de la Renaissance. Ces initiatives urbanistiques furent le reflet de l’introduction en Espagne des idées humanistes venues d’Italie. Ces idées ont également exercé une influence importante sur l’architecture d’Amérique latine.</a:t>
            </a:r>
            <a:endParaRPr lang="fr-FR" dirty="0">
              <a:solidFill>
                <a:schemeClr val="bg1"/>
              </a:solidFill>
              <a:latin typeface="Roboto Slab" charset="0"/>
              <a:ea typeface="Roboto Slab"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s://whc.unesco.org/uploads/thumbs/site_0522_0001-750-0-20090928144407.jpg"/>
          <p:cNvPicPr>
            <a:picLocks noChangeAspect="1" noChangeArrowheads="1"/>
          </p:cNvPicPr>
          <p:nvPr/>
        </p:nvPicPr>
        <p:blipFill>
          <a:blip r:embed="rId2"/>
          <a:srcRect/>
          <a:stretch>
            <a:fillRect/>
          </a:stretch>
        </p:blipFill>
        <p:spPr bwMode="auto">
          <a:xfrm>
            <a:off x="533400" y="133350"/>
            <a:ext cx="4546894" cy="3013075"/>
          </a:xfrm>
          <a:prstGeom prst="rect">
            <a:avLst/>
          </a:prstGeom>
          <a:noFill/>
        </p:spPr>
      </p:pic>
      <p:pic>
        <p:nvPicPr>
          <p:cNvPr id="140292" name="Picture 4" descr="https://whc.unesco.org/uploads/thumbs/site_0522_0011-360-360-20140212154304.jpg"/>
          <p:cNvPicPr>
            <a:picLocks noChangeAspect="1" noChangeArrowheads="1"/>
          </p:cNvPicPr>
          <p:nvPr/>
        </p:nvPicPr>
        <p:blipFill>
          <a:blip r:embed="rId3"/>
          <a:srcRect/>
          <a:stretch>
            <a:fillRect/>
          </a:stretch>
        </p:blipFill>
        <p:spPr bwMode="auto">
          <a:xfrm>
            <a:off x="5334000" y="1714499"/>
            <a:ext cx="3429000" cy="342900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6600" y="2038350"/>
            <a:ext cx="2812320" cy="685800"/>
          </a:xfrm>
        </p:spPr>
        <p:txBody>
          <a:bodyPr/>
          <a:lstStyle/>
          <a:p>
            <a:r>
              <a:rPr lang="es-ES_tradnl" sz="4400" dirty="0" smtClean="0">
                <a:solidFill>
                  <a:schemeClr val="bg1"/>
                </a:solidFill>
                <a:latin typeface="Roboto Slab" charset="0"/>
                <a:ea typeface="Roboto Slab" charset="0"/>
              </a:rPr>
              <a:t>MÁLAGA</a:t>
            </a:r>
            <a:endParaRPr lang="es-ES" sz="4400" dirty="0">
              <a:solidFill>
                <a:schemeClr val="bg1"/>
              </a:solidFill>
              <a:latin typeface="Roboto Slab" charset="0"/>
              <a:ea typeface="Roboto Slab"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00200" y="514350"/>
            <a:ext cx="5085046" cy="369332"/>
          </a:xfrm>
          <a:prstGeom prst="rect">
            <a:avLst/>
          </a:prstGeom>
        </p:spPr>
        <p:txBody>
          <a:bodyPr wrap="none">
            <a:spAutoFit/>
          </a:bodyPr>
          <a:lstStyle/>
          <a:p>
            <a:r>
              <a:rPr lang="es-ES" sz="1800" dirty="0" err="1" smtClean="0">
                <a:solidFill>
                  <a:schemeClr val="bg1"/>
                </a:solidFill>
                <a:latin typeface="Roboto Slab" charset="0"/>
                <a:ea typeface="Roboto Slab" charset="0"/>
              </a:rPr>
              <a:t>Site</a:t>
            </a:r>
            <a:r>
              <a:rPr lang="es-ES" sz="1800" dirty="0" smtClean="0">
                <a:solidFill>
                  <a:schemeClr val="bg1"/>
                </a:solidFill>
                <a:latin typeface="Roboto Slab" charset="0"/>
                <a:ea typeface="Roboto Slab" charset="0"/>
              </a:rPr>
              <a:t> </a:t>
            </a:r>
            <a:r>
              <a:rPr lang="es-ES" sz="1800" dirty="0" err="1" smtClean="0">
                <a:solidFill>
                  <a:schemeClr val="bg1"/>
                </a:solidFill>
                <a:latin typeface="Roboto Slab" charset="0"/>
                <a:ea typeface="Roboto Slab" charset="0"/>
              </a:rPr>
              <a:t>archéologique</a:t>
            </a:r>
            <a:r>
              <a:rPr lang="es-ES" sz="1800" dirty="0" smtClean="0">
                <a:solidFill>
                  <a:schemeClr val="bg1"/>
                </a:solidFill>
                <a:latin typeface="Roboto Slab" charset="0"/>
                <a:ea typeface="Roboto Slab" charset="0"/>
              </a:rPr>
              <a:t> des </a:t>
            </a:r>
            <a:r>
              <a:rPr lang="es-ES" sz="1800" dirty="0" err="1" smtClean="0">
                <a:solidFill>
                  <a:schemeClr val="bg1"/>
                </a:solidFill>
                <a:latin typeface="Roboto Slab" charset="0"/>
                <a:ea typeface="Roboto Slab" charset="0"/>
              </a:rPr>
              <a:t>Dolmens</a:t>
            </a:r>
            <a:r>
              <a:rPr lang="es-ES" sz="1800" dirty="0" smtClean="0">
                <a:solidFill>
                  <a:schemeClr val="bg1"/>
                </a:solidFill>
                <a:latin typeface="Roboto Slab" charset="0"/>
                <a:ea typeface="Roboto Slab" charset="0"/>
              </a:rPr>
              <a:t> </a:t>
            </a:r>
            <a:r>
              <a:rPr lang="es-ES" sz="1800" dirty="0" err="1" smtClean="0">
                <a:solidFill>
                  <a:schemeClr val="bg1"/>
                </a:solidFill>
                <a:latin typeface="Roboto Slab" charset="0"/>
                <a:ea typeface="Roboto Slab" charset="0"/>
              </a:rPr>
              <a:t>d´Antequera</a:t>
            </a:r>
            <a:endParaRPr lang="es-ES" sz="1800" dirty="0">
              <a:solidFill>
                <a:schemeClr val="bg1"/>
              </a:solidFill>
              <a:latin typeface="Roboto Slab" charset="0"/>
              <a:ea typeface="Roboto Slab" charset="0"/>
            </a:endParaRPr>
          </a:p>
        </p:txBody>
      </p:sp>
      <p:sp>
        <p:nvSpPr>
          <p:cNvPr id="3" name="2 Rectángulo"/>
          <p:cNvSpPr/>
          <p:nvPr/>
        </p:nvSpPr>
        <p:spPr>
          <a:xfrm>
            <a:off x="685800" y="1733550"/>
            <a:ext cx="7391400" cy="2031325"/>
          </a:xfrm>
          <a:prstGeom prst="rect">
            <a:avLst/>
          </a:prstGeom>
        </p:spPr>
        <p:txBody>
          <a:bodyPr wrap="square">
            <a:spAutoFit/>
          </a:bodyPr>
          <a:lstStyle/>
          <a:p>
            <a:r>
              <a:rPr lang="fr-FR" dirty="0" smtClean="0">
                <a:solidFill>
                  <a:schemeClr val="bg1"/>
                </a:solidFill>
                <a:latin typeface="Roboto Slab" charset="0"/>
                <a:ea typeface="Roboto Slab" charset="0"/>
              </a:rPr>
              <a:t>Situé au cœur de l’Andalousie, dans le sud de l’Espagne, le site comprend trois monuments mégalithiques : les dolmens de </a:t>
            </a:r>
            <a:r>
              <a:rPr lang="fr-FR" dirty="0" err="1" smtClean="0">
                <a:solidFill>
                  <a:schemeClr val="bg1"/>
                </a:solidFill>
                <a:latin typeface="Roboto Slab" charset="0"/>
                <a:ea typeface="Roboto Slab" charset="0"/>
              </a:rPr>
              <a:t>Menga</a:t>
            </a:r>
            <a:r>
              <a:rPr lang="fr-FR" dirty="0" smtClean="0">
                <a:solidFill>
                  <a:schemeClr val="bg1"/>
                </a:solidFill>
                <a:latin typeface="Roboto Slab" charset="0"/>
                <a:ea typeface="Roboto Slab" charset="0"/>
              </a:rPr>
              <a:t> et de </a:t>
            </a:r>
            <a:r>
              <a:rPr lang="fr-FR" dirty="0" err="1" smtClean="0">
                <a:solidFill>
                  <a:schemeClr val="bg1"/>
                </a:solidFill>
                <a:latin typeface="Roboto Slab" charset="0"/>
                <a:ea typeface="Roboto Slab" charset="0"/>
              </a:rPr>
              <a:t>Viera</a:t>
            </a:r>
            <a:r>
              <a:rPr lang="fr-FR" dirty="0" smtClean="0">
                <a:solidFill>
                  <a:schemeClr val="bg1"/>
                </a:solidFill>
                <a:latin typeface="Roboto Slab" charset="0"/>
                <a:ea typeface="Roboto Slab" charset="0"/>
              </a:rPr>
              <a:t> et la </a:t>
            </a:r>
            <a:r>
              <a:rPr lang="fr-FR" i="1" dirty="0" smtClean="0">
                <a:solidFill>
                  <a:schemeClr val="bg1"/>
                </a:solidFill>
                <a:latin typeface="Roboto Slab" charset="0"/>
                <a:ea typeface="Roboto Slab" charset="0"/>
              </a:rPr>
              <a:t>tholos</a:t>
            </a:r>
            <a:r>
              <a:rPr lang="fr-FR" dirty="0" smtClean="0">
                <a:solidFill>
                  <a:schemeClr val="bg1"/>
                </a:solidFill>
                <a:latin typeface="Roboto Slab" charset="0"/>
                <a:ea typeface="Roboto Slab" charset="0"/>
              </a:rPr>
              <a:t> d’El </a:t>
            </a:r>
            <a:r>
              <a:rPr lang="fr-FR" dirty="0" err="1" smtClean="0">
                <a:solidFill>
                  <a:schemeClr val="bg1"/>
                </a:solidFill>
                <a:latin typeface="Roboto Slab" charset="0"/>
                <a:ea typeface="Roboto Slab" charset="0"/>
              </a:rPr>
              <a:t>Romeral</a:t>
            </a:r>
            <a:r>
              <a:rPr lang="fr-FR" dirty="0" smtClean="0">
                <a:solidFill>
                  <a:schemeClr val="bg1"/>
                </a:solidFill>
                <a:latin typeface="Roboto Slab" charset="0"/>
                <a:ea typeface="Roboto Slab" charset="0"/>
              </a:rPr>
              <a:t>, ainsi que deux monuments naturels : les formations montagneuses de La </a:t>
            </a:r>
            <a:r>
              <a:rPr lang="fr-FR" dirty="0" err="1" smtClean="0">
                <a:solidFill>
                  <a:schemeClr val="bg1"/>
                </a:solidFill>
                <a:latin typeface="Roboto Slab" charset="0"/>
                <a:ea typeface="Roboto Slab" charset="0"/>
              </a:rPr>
              <a:t>Peña</a:t>
            </a:r>
            <a:r>
              <a:rPr lang="fr-FR" dirty="0" smtClean="0">
                <a:solidFill>
                  <a:schemeClr val="bg1"/>
                </a:solidFill>
                <a:latin typeface="Roboto Slab" charset="0"/>
                <a:ea typeface="Roboto Slab" charset="0"/>
              </a:rPr>
              <a:t> de los </a:t>
            </a:r>
            <a:r>
              <a:rPr lang="fr-FR" dirty="0" err="1" smtClean="0">
                <a:solidFill>
                  <a:schemeClr val="bg1"/>
                </a:solidFill>
                <a:latin typeface="Roboto Slab" charset="0"/>
                <a:ea typeface="Roboto Slab" charset="0"/>
              </a:rPr>
              <a:t>Enamorados</a:t>
            </a:r>
            <a:r>
              <a:rPr lang="fr-FR" dirty="0" smtClean="0">
                <a:solidFill>
                  <a:schemeClr val="bg1"/>
                </a:solidFill>
                <a:latin typeface="Roboto Slab" charset="0"/>
                <a:ea typeface="Roboto Slab" charset="0"/>
              </a:rPr>
              <a:t> et d'El </a:t>
            </a:r>
            <a:r>
              <a:rPr lang="fr-FR" dirty="0" err="1" smtClean="0">
                <a:solidFill>
                  <a:schemeClr val="bg1"/>
                </a:solidFill>
                <a:latin typeface="Roboto Slab" charset="0"/>
                <a:ea typeface="Roboto Slab" charset="0"/>
              </a:rPr>
              <a:t>Torcal</a:t>
            </a:r>
            <a:r>
              <a:rPr lang="fr-FR" dirty="0" smtClean="0">
                <a:solidFill>
                  <a:schemeClr val="bg1"/>
                </a:solidFill>
                <a:latin typeface="Roboto Slab" charset="0"/>
                <a:ea typeface="Roboto Slab" charset="0"/>
              </a:rPr>
              <a:t>, qui constituent deux repères visuels au sein du bien. Édifiés durant le néolithique et l’âge du cuivre avec de grands blocs de Pierre, ces monuments forment des chambres recouvertes de linteaux ou de fausses coupoles. Ces trois tombes, enterrées sous leur tumulus d’origine, constituent l’une des œuvres architecturales les plus remarquables de la préhistoire européenne et l’un des exemples les plus importants du mégalithisme européen. </a:t>
            </a:r>
            <a:endParaRPr lang="fr-FR" dirty="0">
              <a:solidFill>
                <a:schemeClr val="bg1"/>
              </a:solidFill>
              <a:latin typeface="Roboto Slab" charset="0"/>
              <a:ea typeface="Roboto Slab"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hc.unesco.org/uploads/thumbs/site_1501_0001-750-0-20160616153829.jpg"/>
          <p:cNvPicPr>
            <a:picLocks noChangeAspect="1" noChangeArrowheads="1"/>
          </p:cNvPicPr>
          <p:nvPr/>
        </p:nvPicPr>
        <p:blipFill>
          <a:blip r:embed="rId2"/>
          <a:srcRect/>
          <a:stretch>
            <a:fillRect/>
          </a:stretch>
        </p:blipFill>
        <p:spPr bwMode="auto">
          <a:xfrm>
            <a:off x="228600" y="209550"/>
            <a:ext cx="5457825" cy="3638550"/>
          </a:xfrm>
          <a:prstGeom prst="rect">
            <a:avLst/>
          </a:prstGeom>
          <a:noFill/>
        </p:spPr>
      </p:pic>
      <p:pic>
        <p:nvPicPr>
          <p:cNvPr id="1028" name="Picture 4" descr="https://whc.unesco.org/uploads/thumbs/site_1501_0028-500-320-20160616153854.jpg"/>
          <p:cNvPicPr>
            <a:picLocks noChangeAspect="1" noChangeArrowheads="1"/>
          </p:cNvPicPr>
          <p:nvPr/>
        </p:nvPicPr>
        <p:blipFill>
          <a:blip r:embed="rId3"/>
          <a:srcRect/>
          <a:stretch>
            <a:fillRect/>
          </a:stretch>
        </p:blipFill>
        <p:spPr bwMode="auto">
          <a:xfrm>
            <a:off x="4953000" y="2266950"/>
            <a:ext cx="4040683" cy="25860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3200" y="2038350"/>
            <a:ext cx="3581400" cy="685800"/>
          </a:xfrm>
        </p:spPr>
        <p:txBody>
          <a:bodyPr/>
          <a:lstStyle/>
          <a:p>
            <a:r>
              <a:rPr lang="es-ES_tradnl" sz="4400" dirty="0" smtClean="0">
                <a:solidFill>
                  <a:schemeClr val="bg1"/>
                </a:solidFill>
                <a:latin typeface="Roboto Slab" charset="0"/>
                <a:ea typeface="Roboto Slab" charset="0"/>
              </a:rPr>
              <a:t>GRANADA</a:t>
            </a:r>
            <a:br>
              <a:rPr lang="es-ES_tradnl" sz="4400" dirty="0" smtClean="0">
                <a:solidFill>
                  <a:schemeClr val="bg1"/>
                </a:solidFill>
                <a:latin typeface="Roboto Slab" charset="0"/>
                <a:ea typeface="Roboto Slab" charset="0"/>
              </a:rPr>
            </a:br>
            <a:r>
              <a:rPr lang="es-ES_tradnl" sz="4400" dirty="0" smtClean="0">
                <a:solidFill>
                  <a:schemeClr val="bg1"/>
                </a:solidFill>
                <a:latin typeface="Roboto Slab" charset="0"/>
                <a:ea typeface="Roboto Slab" charset="0"/>
              </a:rPr>
              <a:t>GRENADE</a:t>
            </a:r>
            <a:endParaRPr lang="es-ES" sz="4400" dirty="0">
              <a:solidFill>
                <a:schemeClr val="bg1"/>
              </a:solidFill>
              <a:latin typeface="Roboto Slab" charset="0"/>
              <a:ea typeface="Roboto Slab"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114550"/>
            <a:ext cx="7010400" cy="685800"/>
          </a:xfrm>
        </p:spPr>
        <p:txBody>
          <a:bodyPr/>
          <a:lstStyle/>
          <a:p>
            <a:pPr algn="ctr"/>
            <a:r>
              <a:rPr lang="es-ES_tradnl" sz="4400" dirty="0" smtClean="0">
                <a:solidFill>
                  <a:schemeClr val="bg1"/>
                </a:solidFill>
                <a:latin typeface="Roboto Slab" charset="0"/>
                <a:ea typeface="Roboto Slab" charset="0"/>
              </a:rPr>
              <a:t>PATRIMOINE CULTUREL IMMATÉRIEL DE L´HUMANITÉ</a:t>
            </a:r>
            <a:br>
              <a:rPr lang="es-ES_tradnl" sz="4400" dirty="0" smtClean="0">
                <a:solidFill>
                  <a:schemeClr val="bg1"/>
                </a:solidFill>
                <a:latin typeface="Roboto Slab" charset="0"/>
                <a:ea typeface="Roboto Slab" charset="0"/>
              </a:rPr>
            </a:br>
            <a:endParaRPr lang="es-ES" sz="4400" dirty="0">
              <a:solidFill>
                <a:schemeClr val="bg1"/>
              </a:solidFill>
              <a:latin typeface="Roboto Slab" charset="0"/>
              <a:ea typeface="Roboto Slab"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p:nvPr/>
        </p:nvSpPr>
        <p:spPr>
          <a:xfrm>
            <a:off x="201875" y="665000"/>
            <a:ext cx="8597700" cy="3420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endParaRPr sz="2000" u="sng">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None/>
            </a:pPr>
            <a:endParaRPr sz="2000" u="sng">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None/>
            </a:pPr>
            <a:r>
              <a:rPr lang="es-ES" sz="2000" b="0" i="0" u="sng" strike="noStrike" cap="none">
                <a:solidFill>
                  <a:srgbClr val="FFFFFF"/>
                </a:solidFill>
                <a:latin typeface="Roboto Slab"/>
                <a:ea typeface="Roboto Slab"/>
                <a:cs typeface="Roboto Slab"/>
                <a:sym typeface="Roboto Slab"/>
              </a:rPr>
              <a:t>Le site et ses atouts</a:t>
            </a:r>
            <a:endParaRPr sz="2000">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None/>
            </a:pPr>
            <a:r>
              <a:rPr lang="es-ES" sz="1800" b="0" i="0" u="none" strike="noStrike" cap="none">
                <a:solidFill>
                  <a:srgbClr val="FFFFFF"/>
                </a:solidFill>
                <a:latin typeface="Roboto Slab"/>
                <a:ea typeface="Roboto Slab"/>
                <a:cs typeface="Roboto Slab"/>
                <a:sym typeface="Roboto Slab"/>
              </a:rPr>
              <a:t/>
            </a:r>
            <a:br>
              <a:rPr lang="es-ES" sz="1800" b="0" i="0" u="none" strike="noStrike" cap="none">
                <a:solidFill>
                  <a:srgbClr val="FFFFFF"/>
                </a:solidFill>
                <a:latin typeface="Roboto Slab"/>
                <a:ea typeface="Roboto Slab"/>
                <a:cs typeface="Roboto Slab"/>
                <a:sym typeface="Roboto Slab"/>
              </a:rPr>
            </a:br>
            <a:r>
              <a:rPr lang="es-ES" sz="1800" b="0" i="0" u="none" strike="noStrike" cap="none">
                <a:solidFill>
                  <a:srgbClr val="FFFFFF"/>
                </a:solidFill>
                <a:latin typeface="Roboto Slab"/>
                <a:ea typeface="Roboto Slab"/>
                <a:cs typeface="Roboto Slab"/>
                <a:sym typeface="Roboto Slab"/>
              </a:rPr>
              <a:t>-Situé en Andalousie, dans le sud de l'Espagne, le domaine longe la rive droite du Guadalquivir au niveau de son estuaire sur l'Ocean Atlantique. Créé en 1969, le parc s'étendait alors sur plus de 54000 hectares.</a:t>
            </a:r>
            <a:br>
              <a:rPr lang="es-ES" sz="1800" b="0" i="0" u="none" strike="noStrike" cap="none">
                <a:solidFill>
                  <a:srgbClr val="FFFFFF"/>
                </a:solidFill>
                <a:latin typeface="Roboto Slab"/>
                <a:ea typeface="Roboto Slab"/>
                <a:cs typeface="Roboto Slab"/>
                <a:sym typeface="Roboto Slab"/>
              </a:rPr>
            </a:br>
            <a:r>
              <a:rPr lang="es-ES" sz="1800" b="0" i="0" u="none" strike="noStrike" cap="none">
                <a:solidFill>
                  <a:srgbClr val="FFFFFF"/>
                </a:solidFill>
                <a:latin typeface="Roboto Slab"/>
                <a:ea typeface="Roboto Slab"/>
                <a:cs typeface="Roboto Slab"/>
                <a:sym typeface="Roboto Slab"/>
              </a:rPr>
              <a:t>-Près de 300.000 personnes le visitent chaque année.</a:t>
            </a:r>
            <a:br>
              <a:rPr lang="es-ES" sz="1800" b="0" i="0" u="none" strike="noStrike" cap="none">
                <a:solidFill>
                  <a:srgbClr val="FFFFFF"/>
                </a:solidFill>
                <a:latin typeface="Roboto Slab"/>
                <a:ea typeface="Roboto Slab"/>
                <a:cs typeface="Roboto Slab"/>
                <a:sym typeface="Roboto Slab"/>
              </a:rPr>
            </a:br>
            <a:r>
              <a:rPr lang="es-ES" sz="1800" b="0" i="0" u="none" strike="noStrike" cap="none">
                <a:solidFill>
                  <a:srgbClr val="FFFFFF"/>
                </a:solidFill>
                <a:latin typeface="Roboto Slab"/>
                <a:ea typeface="Roboto Slab"/>
                <a:cs typeface="Roboto Slab"/>
                <a:sym typeface="Roboto Slab"/>
              </a:rPr>
              <a:t>-Les milieux naturels y sont extrêmement variés et l'on peut passer en quelques kilomètres de dunes, tantôt stables, tantôt mobiles, à des marais secs ou humides. Les maquis baisés de chênes-liège ou d'oliviers contrastent également avec les lagunes á faible niveau d'eau.</a:t>
            </a:r>
            <a:br>
              <a:rPr lang="es-ES" sz="1800" b="0" i="0" u="none" strike="noStrike" cap="none">
                <a:solidFill>
                  <a:srgbClr val="FFFFFF"/>
                </a:solidFill>
                <a:latin typeface="Roboto Slab"/>
                <a:ea typeface="Roboto Slab"/>
                <a:cs typeface="Roboto Slab"/>
                <a:sym typeface="Roboto Slab"/>
              </a:rPr>
            </a:br>
            <a:r>
              <a:rPr lang="es-ES" sz="1800" b="0" i="0" u="none" strike="noStrike" cap="none">
                <a:solidFill>
                  <a:srgbClr val="FFFFFF"/>
                </a:solidFill>
                <a:latin typeface="Roboto Slab"/>
                <a:ea typeface="Roboto Slab"/>
                <a:cs typeface="Roboto Slab"/>
                <a:sym typeface="Roboto Slab"/>
              </a:rPr>
              <a:t>-Doñana est reconnu rèserve de biosphère de l'Unesco en 1980, site Ramsar le 5 avril 1982 et le parc est classé au patrimoine mondial de l'humanité de l'Unesco depuis depuis 1994</a:t>
            </a:r>
            <a:r>
              <a:rPr lang="es-ES" sz="2000" b="0" i="0" u="none" strike="noStrike" cap="none">
                <a:solidFill>
                  <a:srgbClr val="FFFFFF"/>
                </a:solidFill>
                <a:latin typeface="Roboto Slab"/>
                <a:ea typeface="Roboto Slab"/>
                <a:cs typeface="Roboto Slab"/>
                <a:sym typeface="Roboto Slab"/>
              </a:rPr>
              <a:t>.</a:t>
            </a:r>
            <a:r>
              <a:rPr lang="es-ES" sz="3000" b="0" i="0" u="none" strike="noStrike" cap="none">
                <a:solidFill>
                  <a:srgbClr val="FFFFFF"/>
                </a:solidFill>
                <a:latin typeface="Roboto Slab"/>
                <a:ea typeface="Roboto Slab"/>
                <a:cs typeface="Roboto Slab"/>
                <a:sym typeface="Roboto Slab"/>
              </a:rPr>
              <a:t/>
            </a:r>
            <a:br>
              <a:rPr lang="es-ES" sz="3000" b="0" i="0" u="none" strike="noStrike" cap="none">
                <a:solidFill>
                  <a:srgbClr val="FFFFFF"/>
                </a:solidFill>
                <a:latin typeface="Roboto Slab"/>
                <a:ea typeface="Roboto Slab"/>
                <a:cs typeface="Roboto Slab"/>
                <a:sym typeface="Roboto Slab"/>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sultado de imagen de flamen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flamen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0" name="Picture 6" descr="Resultado de imagen de flamenco"/>
          <p:cNvPicPr>
            <a:picLocks noChangeAspect="1" noChangeArrowheads="1"/>
          </p:cNvPicPr>
          <p:nvPr/>
        </p:nvPicPr>
        <p:blipFill>
          <a:blip r:embed="rId2"/>
          <a:srcRect/>
          <a:stretch>
            <a:fillRect/>
          </a:stretch>
        </p:blipFill>
        <p:spPr bwMode="auto">
          <a:xfrm>
            <a:off x="685800" y="92972"/>
            <a:ext cx="7924800" cy="486955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p:nvPr/>
        </p:nvSpPr>
        <p:spPr>
          <a:xfrm>
            <a:off x="251640" y="4371840"/>
            <a:ext cx="8367840" cy="685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ES" sz="1200" b="1" i="0" u="none" strike="noStrike" cap="none" dirty="0">
                <a:solidFill>
                  <a:srgbClr val="FFFFFF"/>
                </a:solidFill>
                <a:latin typeface="Roboto Slab"/>
                <a:ea typeface="Roboto Slab"/>
                <a:cs typeface="Roboto Slab"/>
                <a:sym typeface="Roboto Slab"/>
              </a:rPr>
              <a:t>FLAMENCO</a:t>
            </a:r>
            <a:r>
              <a:rPr lang="es-ES" sz="1200" b="0" i="0" u="none" strike="noStrike" cap="none" dirty="0">
                <a:solidFill>
                  <a:srgbClr val="FFFFFF"/>
                </a:solidFill>
                <a:latin typeface="Roboto Slab"/>
                <a:ea typeface="Roboto Slab"/>
                <a:cs typeface="Roboto Slab"/>
                <a:sym typeface="Roboto Slab"/>
              </a:rPr>
              <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 </a:t>
            </a:r>
            <a:r>
              <a:rPr lang="es-ES" sz="1200" b="0" i="0" u="none" strike="noStrike" cap="none" dirty="0">
                <a:solidFill>
                  <a:srgbClr val="FFFFFF"/>
                </a:solidFill>
                <a:latin typeface="Roboto Slab"/>
                <a:ea typeface="Roboto Slab"/>
                <a:cs typeface="Roboto Slab"/>
                <a:sym typeface="Roboto Slab"/>
              </a:rPr>
              <a:t/>
            </a:r>
            <a:br>
              <a:rPr lang="es-ES" sz="1200" b="0" i="0" u="none" strike="noStrike" cap="none" dirty="0">
                <a:solidFill>
                  <a:srgbClr val="FFFFFF"/>
                </a:solidFill>
                <a:latin typeface="Roboto Slab"/>
                <a:ea typeface="Roboto Slab"/>
                <a:cs typeface="Roboto Slab"/>
                <a:sym typeface="Roboto Slab"/>
              </a:rPr>
            </a:b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L’Andalousie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est</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fière</a:t>
            </a:r>
            <a:r>
              <a:rPr lang="es-ES" sz="1200" b="0" i="0" u="none" strike="noStrike" cap="none" dirty="0">
                <a:solidFill>
                  <a:srgbClr val="FFFFFF"/>
                </a:solidFill>
                <a:latin typeface="Roboto Slab"/>
                <a:ea typeface="Roboto Slab"/>
                <a:cs typeface="Roboto Slab"/>
                <a:sym typeface="Roboto Slab"/>
              </a:rPr>
              <a:t> que le flamenco </a:t>
            </a:r>
            <a:r>
              <a:rPr lang="es-ES" sz="1200" b="0" i="0" u="none" strike="noStrike" cap="none" dirty="0" err="1">
                <a:solidFill>
                  <a:srgbClr val="FFFFFF"/>
                </a:solidFill>
                <a:latin typeface="Roboto Slab"/>
                <a:ea typeface="Roboto Slab"/>
                <a:cs typeface="Roboto Slab"/>
                <a:sym typeface="Roboto Slab"/>
              </a:rPr>
              <a:t>ait</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été</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choisi</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comme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Patrimoine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Culturel</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Immatériel</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l’Humanité</a:t>
            </a:r>
            <a:r>
              <a:rPr lang="es-ES" sz="1200" b="0" i="0" u="none" strike="noStrike" cap="none" dirty="0">
                <a:solidFill>
                  <a:srgbClr val="FFFFFF"/>
                </a:solidFill>
                <a:latin typeface="Roboto Slab"/>
                <a:ea typeface="Roboto Slab"/>
                <a:cs typeface="Roboto Slab"/>
                <a:sym typeface="Roboto Slab"/>
              </a:rPr>
              <a:t> par </a:t>
            </a:r>
            <a:r>
              <a:rPr lang="es-ES" sz="1200" b="0" i="0" u="none" strike="noStrike" cap="none" dirty="0" err="1">
                <a:solidFill>
                  <a:srgbClr val="FFFFFF"/>
                </a:solidFill>
                <a:latin typeface="Roboto Slab"/>
                <a:ea typeface="Roboto Slab"/>
                <a:cs typeface="Roboto Slab"/>
                <a:sym typeface="Roboto Slab"/>
              </a:rPr>
              <a:t>l’Unesco</a:t>
            </a:r>
            <a:r>
              <a:rPr lang="es-ES" sz="1200" b="0" i="0" u="none" strike="noStrike" cap="none" dirty="0">
                <a:solidFill>
                  <a:srgbClr val="FFFFFF"/>
                </a:solidFill>
                <a:latin typeface="Roboto Slab"/>
                <a:ea typeface="Roboto Slab"/>
                <a:cs typeface="Roboto Slab"/>
                <a:sym typeface="Roboto Slab"/>
              </a:rPr>
              <a:t>.</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 </a:t>
            </a:r>
            <a:r>
              <a:rPr lang="es-ES" sz="1200" b="0" i="0" u="none" strike="noStrike" cap="none" dirty="0">
                <a:solidFill>
                  <a:srgbClr val="FFFFFF"/>
                </a:solidFill>
                <a:latin typeface="Roboto Slab"/>
                <a:ea typeface="Roboto Slab"/>
                <a:cs typeface="Roboto Slab"/>
                <a:sym typeface="Roboto Slab"/>
              </a:rPr>
              <a:t/>
            </a:r>
            <a:br>
              <a:rPr lang="es-ES" sz="1200" b="0" i="0" u="none" strike="noStrike" cap="none" dirty="0">
                <a:solidFill>
                  <a:srgbClr val="FFFFFF"/>
                </a:solidFill>
                <a:latin typeface="Roboto Slab"/>
                <a:ea typeface="Roboto Slab"/>
                <a:cs typeface="Roboto Slab"/>
                <a:sym typeface="Roboto Slab"/>
              </a:rPr>
            </a:br>
            <a:r>
              <a:rPr lang="es-ES" sz="1200" b="0" i="0" u="none" strike="noStrike" cap="none" dirty="0">
                <a:solidFill>
                  <a:srgbClr val="FFFFFF"/>
                </a:solidFill>
                <a:latin typeface="Roboto Slab"/>
                <a:ea typeface="Roboto Slab"/>
                <a:cs typeface="Roboto Slab"/>
                <a:sym typeface="Roboto Slab"/>
              </a:rPr>
              <a:t>  Plus de </a:t>
            </a:r>
            <a:r>
              <a:rPr lang="es-ES" sz="1200" b="0" i="0" u="none" strike="noStrike" cap="none" dirty="0" err="1">
                <a:solidFill>
                  <a:srgbClr val="FFFFFF"/>
                </a:solidFill>
                <a:latin typeface="Roboto Slab"/>
                <a:ea typeface="Roboto Slab"/>
                <a:cs typeface="Roboto Slab"/>
                <a:sym typeface="Roboto Slab"/>
              </a:rPr>
              <a:t>deux</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millions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d’andalous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ont</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rejoint</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l’initiative</a:t>
            </a:r>
            <a:r>
              <a:rPr lang="es-ES" sz="1200" b="0" i="0" u="none" strike="noStrike" cap="none" dirty="0">
                <a:solidFill>
                  <a:srgbClr val="FFFFFF"/>
                </a:solidFill>
                <a:latin typeface="Roboto Slab"/>
                <a:ea typeface="Roboto Slab"/>
                <a:cs typeface="Roboto Slab"/>
                <a:sym typeface="Roboto Slab"/>
              </a:rPr>
              <a:t> à </a:t>
            </a:r>
            <a:r>
              <a:rPr lang="es-ES" sz="1200" b="0" i="0" u="none" strike="noStrike" cap="none" dirty="0" err="1">
                <a:solidFill>
                  <a:srgbClr val="FFFFFF"/>
                </a:solidFill>
                <a:latin typeface="Roboto Slab"/>
                <a:ea typeface="Roboto Slab"/>
                <a:cs typeface="Roboto Slab"/>
                <a:sym typeface="Roboto Slab"/>
              </a:rPr>
              <a:t>travers</a:t>
            </a:r>
            <a:r>
              <a:rPr lang="es-ES" sz="1200" b="0" i="0" u="none" strike="noStrike" cap="none" dirty="0">
                <a:solidFill>
                  <a:srgbClr val="FFFFFF"/>
                </a:solidFill>
                <a:latin typeface="Roboto Slab"/>
                <a:ea typeface="Roboto Slab"/>
                <a:cs typeface="Roboto Slab"/>
                <a:sym typeface="Roboto Slab"/>
              </a:rPr>
              <a:t> les </a:t>
            </a:r>
            <a:r>
              <a:rPr lang="es-ES" sz="1200" b="0" i="0" u="none" strike="noStrike" cap="none" dirty="0" err="1">
                <a:solidFill>
                  <a:srgbClr val="FFFFFF"/>
                </a:solidFill>
                <a:latin typeface="Roboto Slab"/>
                <a:ea typeface="Roboto Slab"/>
                <a:cs typeface="Roboto Slab"/>
                <a:sym typeface="Roboto Slab"/>
              </a:rPr>
              <a:t>motions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soutien</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approuvées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dans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leurs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municipalités</a:t>
            </a:r>
            <a:r>
              <a:rPr lang="es-ES" sz="1200" b="0" i="0" u="none" strike="noStrike" cap="none" dirty="0">
                <a:solidFill>
                  <a:srgbClr val="FFFFFF"/>
                </a:solidFill>
                <a:latin typeface="Roboto Slab"/>
                <a:ea typeface="Roboto Slab"/>
                <a:cs typeface="Roboto Slab"/>
                <a:sym typeface="Roboto Slab"/>
              </a:rPr>
              <a:t> et plus de 30000 </a:t>
            </a:r>
            <a:r>
              <a:rPr lang="es-ES" sz="1200" b="0" i="0" u="none" strike="noStrike" cap="none" dirty="0" err="1">
                <a:solidFill>
                  <a:srgbClr val="FFFFFF"/>
                </a:solidFill>
                <a:latin typeface="Roboto Slab"/>
                <a:ea typeface="Roboto Slab"/>
                <a:cs typeface="Roboto Slab"/>
                <a:sym typeface="Roboto Slab"/>
              </a:rPr>
              <a:t>personnes</a:t>
            </a:r>
            <a:r>
              <a:rPr lang="es-ES" sz="1200" b="0" i="0" u="none" strike="noStrike" cap="none" dirty="0">
                <a:solidFill>
                  <a:srgbClr val="FFFFFF"/>
                </a:solidFill>
                <a:latin typeface="Roboto Slab"/>
                <a:ea typeface="Roboto Slab"/>
                <a:cs typeface="Roboto Slab"/>
                <a:sym typeface="Roboto Slab"/>
              </a:rPr>
              <a:t> de 60 </a:t>
            </a:r>
            <a:r>
              <a:rPr lang="es-ES" sz="1200" b="0" i="0" u="none" strike="noStrike" cap="none" dirty="0" err="1">
                <a:solidFill>
                  <a:srgbClr val="FFFFFF"/>
                </a:solidFill>
                <a:latin typeface="Roboto Slab"/>
                <a:ea typeface="Roboto Slab"/>
                <a:cs typeface="Roboto Slab"/>
                <a:sym typeface="Roboto Slab"/>
              </a:rPr>
              <a:t>pays</a:t>
            </a:r>
            <a:r>
              <a:rPr lang="es-ES" sz="1200" b="0" i="0" u="none" strike="noStrike" cap="none" dirty="0">
                <a:solidFill>
                  <a:srgbClr val="FFFFFF"/>
                </a:solidFill>
                <a:latin typeface="Roboto Slab"/>
                <a:ea typeface="Roboto Slab"/>
                <a:cs typeface="Roboto Slab"/>
                <a:sym typeface="Roboto Slab"/>
              </a:rPr>
              <a:t> se </a:t>
            </a:r>
            <a:r>
              <a:rPr lang="es-ES" sz="1200" b="0" i="0" u="none" strike="noStrike" cap="none" dirty="0" err="1">
                <a:solidFill>
                  <a:srgbClr val="FFFFFF"/>
                </a:solidFill>
                <a:latin typeface="Roboto Slab"/>
                <a:ea typeface="Roboto Slab"/>
                <a:cs typeface="Roboto Slab"/>
                <a:sym typeface="Roboto Slab"/>
              </a:rPr>
              <a:t>sont</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jointes</a:t>
            </a:r>
            <a:r>
              <a:rPr lang="es-ES" sz="1200" b="0" i="0" u="none" strike="noStrike" cap="none" dirty="0">
                <a:solidFill>
                  <a:srgbClr val="FFFFFF"/>
                </a:solidFill>
                <a:latin typeface="Roboto Slab"/>
                <a:ea typeface="Roboto Slab"/>
                <a:cs typeface="Roboto Slab"/>
                <a:sym typeface="Roboto Slab"/>
              </a:rPr>
              <a:t> à Internet. À </a:t>
            </a:r>
            <a:r>
              <a:rPr lang="es-ES" sz="1200" b="0" i="0" u="none" strike="noStrike" cap="none" dirty="0" err="1">
                <a:solidFill>
                  <a:srgbClr val="FFFFFF"/>
                </a:solidFill>
                <a:latin typeface="Roboto Slab"/>
                <a:ea typeface="Roboto Slab"/>
                <a:cs typeface="Roboto Slab"/>
                <a:sym typeface="Roboto Slab"/>
              </a:rPr>
              <a:t>ceci</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s’ajoutent</a:t>
            </a:r>
            <a:r>
              <a:rPr lang="es-ES" sz="1200" b="0" i="0" u="none" strike="noStrike" cap="none" dirty="0">
                <a:solidFill>
                  <a:srgbClr val="FFFFFF"/>
                </a:solidFill>
                <a:latin typeface="Roboto Slab"/>
                <a:ea typeface="Roboto Slab"/>
                <a:cs typeface="Roboto Slab"/>
                <a:sym typeface="Roboto Slab"/>
              </a:rPr>
              <a:t> des </a:t>
            </a:r>
            <a:r>
              <a:rPr lang="es-ES" sz="1200" b="0" i="0" u="none" strike="noStrike" cap="none" dirty="0" err="1">
                <a:solidFill>
                  <a:srgbClr val="FFFFFF"/>
                </a:solidFill>
                <a:latin typeface="Roboto Slab"/>
                <a:ea typeface="Roboto Slab"/>
                <a:cs typeface="Roboto Slab"/>
                <a:sym typeface="Roboto Slab"/>
              </a:rPr>
              <a:t>centaines</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lettres</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soutien</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collectifs</a:t>
            </a:r>
            <a:r>
              <a:rPr lang="es-ES" sz="1200" b="0" i="0" u="none" strike="noStrike" cap="none" dirty="0">
                <a:solidFill>
                  <a:srgbClr val="FFFFFF"/>
                </a:solidFill>
                <a:latin typeface="Roboto Slab"/>
                <a:ea typeface="Roboto Slab"/>
                <a:cs typeface="Roboto Slab"/>
                <a:sym typeface="Roboto Slab"/>
              </a:rPr>
              <a:t> et </a:t>
            </a:r>
            <a:r>
              <a:rPr lang="es-ES" sz="1200" b="0" i="0" u="none" strike="noStrike" cap="none" dirty="0" err="1">
                <a:solidFill>
                  <a:srgbClr val="FFFFFF"/>
                </a:solidFill>
                <a:latin typeface="Roboto Slab"/>
                <a:ea typeface="Roboto Slab"/>
                <a:cs typeface="Roboto Slab"/>
                <a:sym typeface="Roboto Slab"/>
              </a:rPr>
              <a:t>d’artistes</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sorte</a:t>
            </a:r>
            <a:r>
              <a:rPr lang="es-ES" sz="1200" b="0" i="0" u="none" strike="noStrike" cap="none" dirty="0">
                <a:solidFill>
                  <a:srgbClr val="FFFFFF"/>
                </a:solidFill>
                <a:latin typeface="Roboto Slab"/>
                <a:ea typeface="Roboto Slab"/>
                <a:cs typeface="Roboto Slab"/>
                <a:sym typeface="Roboto Slab"/>
              </a:rPr>
              <a:t> que le flamenco </a:t>
            </a:r>
            <a:r>
              <a:rPr lang="es-ES" sz="1200" b="0" i="0" u="none" strike="noStrike" cap="none" dirty="0" err="1">
                <a:solidFill>
                  <a:srgbClr val="FFFFFF"/>
                </a:solidFill>
                <a:latin typeface="Roboto Slab"/>
                <a:ea typeface="Roboto Slab"/>
                <a:cs typeface="Roboto Slab"/>
                <a:sym typeface="Roboto Slab"/>
              </a:rPr>
              <a:t>était</a:t>
            </a:r>
            <a:r>
              <a:rPr lang="es-ES" sz="1200" b="0" i="0" u="none" strike="noStrike" cap="none" dirty="0">
                <a:solidFill>
                  <a:srgbClr val="FFFFFF"/>
                </a:solidFill>
                <a:latin typeface="Roboto Slab"/>
                <a:ea typeface="Roboto Slab"/>
                <a:cs typeface="Roboto Slab"/>
                <a:sym typeface="Roboto Slab"/>
              </a:rPr>
              <a:t> le </a:t>
            </a:r>
            <a:r>
              <a:rPr lang="es-ES" sz="1200" b="0" i="0" u="none" strike="noStrike" cap="none" dirty="0" err="1">
                <a:solidFill>
                  <a:srgbClr val="FFFFFF"/>
                </a:solidFill>
                <a:latin typeface="Roboto Slab"/>
                <a:ea typeface="Roboto Slab"/>
                <a:cs typeface="Roboto Slab"/>
                <a:sym typeface="Roboto Slab"/>
              </a:rPr>
              <a:t>Patrimoine</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l’Humanité</a:t>
            </a:r>
            <a:r>
              <a:rPr lang="es-ES" sz="1200" b="0" i="0" u="none" strike="noStrike" cap="none" dirty="0">
                <a:solidFill>
                  <a:srgbClr val="FFFFFF"/>
                </a:solidFill>
                <a:latin typeface="Roboto Slab"/>
                <a:ea typeface="Roboto Slab"/>
                <a:cs typeface="Roboto Slab"/>
                <a:sym typeface="Roboto Slab"/>
              </a:rPr>
              <a:t>.</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 </a:t>
            </a:r>
            <a:r>
              <a:rPr lang="es-ES" sz="1200" b="0" i="0" u="none" strike="noStrike" cap="none" dirty="0">
                <a:solidFill>
                  <a:srgbClr val="FFFFFF"/>
                </a:solidFill>
                <a:latin typeface="Roboto Slab"/>
                <a:ea typeface="Roboto Slab"/>
                <a:cs typeface="Roboto Slab"/>
                <a:sym typeface="Roboto Slab"/>
              </a:rPr>
              <a:t/>
            </a:r>
            <a:br>
              <a:rPr lang="es-ES" sz="1200" b="0" i="0" u="none" strike="noStrike" cap="none" dirty="0">
                <a:solidFill>
                  <a:srgbClr val="FFFFFF"/>
                </a:solidFill>
                <a:latin typeface="Roboto Slab"/>
                <a:ea typeface="Roboto Slab"/>
                <a:cs typeface="Roboto Slab"/>
                <a:sym typeface="Roboto Slab"/>
              </a:rPr>
            </a:br>
            <a:r>
              <a:rPr lang="es-ES" sz="1200" b="0" i="0" u="none" strike="noStrike" cap="none" dirty="0">
                <a:solidFill>
                  <a:srgbClr val="FFFFFF"/>
                </a:solidFill>
                <a:latin typeface="Roboto Slab"/>
                <a:ea typeface="Roboto Slab"/>
                <a:cs typeface="Roboto Slab"/>
                <a:sym typeface="Roboto Slab"/>
              </a:rPr>
              <a:t>Le </a:t>
            </a:r>
            <a:r>
              <a:rPr lang="es-ES" sz="1200" b="0" i="0" u="none" strike="noStrike" cap="none" dirty="0" err="1">
                <a:solidFill>
                  <a:srgbClr val="FFFFFF"/>
                </a:solidFill>
                <a:latin typeface="Roboto Slab"/>
                <a:ea typeface="Roboto Slab"/>
                <a:cs typeface="Roboto Slab"/>
                <a:sym typeface="Roboto Slab"/>
              </a:rPr>
              <a:t>document</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présenté</a:t>
            </a:r>
            <a:r>
              <a:rPr lang="es-ES" sz="1200" b="0" i="0" u="none" strike="noStrike" cap="none" dirty="0">
                <a:solidFill>
                  <a:srgbClr val="FFFFFF"/>
                </a:solidFill>
                <a:latin typeface="Roboto Slab"/>
                <a:ea typeface="Roboto Slab"/>
                <a:cs typeface="Roboto Slab"/>
                <a:sym typeface="Roboto Slab"/>
              </a:rPr>
              <a:t> à </a:t>
            </a:r>
            <a:r>
              <a:rPr lang="es-ES" sz="1200" b="0" i="0" u="none" strike="noStrike" cap="none" dirty="0" err="1">
                <a:solidFill>
                  <a:srgbClr val="FFFFFF"/>
                </a:solidFill>
                <a:latin typeface="Roboto Slab"/>
                <a:ea typeface="Roboto Slab"/>
                <a:cs typeface="Roboto Slab"/>
                <a:sym typeface="Roboto Slab"/>
              </a:rPr>
              <a:t>l’Unesco</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souligne</a:t>
            </a:r>
            <a:r>
              <a:rPr lang="es-ES" sz="1200" b="0" i="0" u="none" strike="noStrike" cap="none" dirty="0">
                <a:solidFill>
                  <a:srgbClr val="FFFFFF"/>
                </a:solidFill>
                <a:latin typeface="Roboto Slab"/>
                <a:ea typeface="Roboto Slab"/>
                <a:cs typeface="Roboto Slab"/>
                <a:sym typeface="Roboto Slab"/>
              </a:rPr>
              <a:t> que “le flamenco </a:t>
            </a:r>
            <a:r>
              <a:rPr lang="es-ES" sz="1200" b="0" i="0" u="none" strike="noStrike" cap="none" dirty="0" err="1">
                <a:solidFill>
                  <a:srgbClr val="FFFFFF"/>
                </a:solidFill>
                <a:latin typeface="Roboto Slab"/>
                <a:ea typeface="Roboto Slab"/>
                <a:cs typeface="Roboto Slab"/>
                <a:sym typeface="Roboto Slab"/>
              </a:rPr>
              <a:t>est</a:t>
            </a:r>
            <a:r>
              <a:rPr lang="es-ES" sz="1200" b="0" i="0" u="none" strike="noStrike" cap="none" dirty="0">
                <a:solidFill>
                  <a:srgbClr val="FFFFFF"/>
                </a:solidFill>
                <a:latin typeface="Roboto Slab"/>
                <a:ea typeface="Roboto Slab"/>
                <a:cs typeface="Roboto Slab"/>
                <a:sym typeface="Roboto Slab"/>
              </a:rPr>
              <a:t> une </a:t>
            </a:r>
            <a:r>
              <a:rPr lang="es-ES" sz="1200" b="0" i="0" u="none" strike="noStrike" cap="none" dirty="0" err="1">
                <a:solidFill>
                  <a:srgbClr val="FFFFFF"/>
                </a:solidFill>
                <a:latin typeface="Roboto Slab"/>
                <a:ea typeface="Roboto Slab"/>
                <a:cs typeface="Roboto Slab"/>
                <a:sym typeface="Roboto Slab"/>
              </a:rPr>
              <a:t>expression</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artistique</a:t>
            </a:r>
            <a:r>
              <a:rPr lang="es-ES" sz="1200" b="0" i="0" u="none" strike="noStrike" cap="none" dirty="0">
                <a:solidFill>
                  <a:srgbClr val="FFFFFF"/>
                </a:solidFill>
                <a:latin typeface="Roboto Slab"/>
                <a:ea typeface="Roboto Slab"/>
                <a:cs typeface="Roboto Slab"/>
                <a:sym typeface="Roboto Slab"/>
              </a:rPr>
              <a:t> du </a:t>
            </a:r>
            <a:r>
              <a:rPr lang="es-ES" sz="1200" b="0" i="0" u="none" strike="noStrike" cap="none" dirty="0" err="1">
                <a:solidFill>
                  <a:srgbClr val="FFFFFF"/>
                </a:solidFill>
                <a:latin typeface="Roboto Slab"/>
                <a:ea typeface="Roboto Slab"/>
                <a:cs typeface="Roboto Slab"/>
                <a:sym typeface="Roboto Slab"/>
              </a:rPr>
              <a:t>chant</a:t>
            </a:r>
            <a:r>
              <a:rPr lang="es-ES" sz="1200" b="0" i="0" u="none" strike="noStrike" cap="none" dirty="0">
                <a:solidFill>
                  <a:srgbClr val="FFFFFF"/>
                </a:solidFill>
                <a:latin typeface="Roboto Slab"/>
                <a:ea typeface="Roboto Slab"/>
                <a:cs typeface="Roboto Slab"/>
                <a:sym typeface="Roboto Slab"/>
              </a:rPr>
              <a:t>, de la </a:t>
            </a:r>
            <a:r>
              <a:rPr lang="es-ES" sz="1200" b="0" i="0" u="none" strike="noStrike" cap="none" dirty="0" err="1">
                <a:solidFill>
                  <a:srgbClr val="FFFFFF"/>
                </a:solidFill>
                <a:latin typeface="Roboto Slab"/>
                <a:ea typeface="Roboto Slab"/>
                <a:cs typeface="Roboto Slab"/>
                <a:sym typeface="Roboto Slab"/>
              </a:rPr>
              <a:t>danse</a:t>
            </a:r>
            <a:r>
              <a:rPr lang="es-ES" sz="1200" b="0" i="0" u="none" strike="noStrike" cap="none" dirty="0">
                <a:solidFill>
                  <a:srgbClr val="FFFFFF"/>
                </a:solidFill>
                <a:latin typeface="Roboto Slab"/>
                <a:ea typeface="Roboto Slab"/>
                <a:cs typeface="Roboto Slab"/>
                <a:sym typeface="Roboto Slab"/>
              </a:rPr>
              <a:t> et de la </a:t>
            </a:r>
            <a:r>
              <a:rPr lang="es-ES" sz="1200" b="0" i="0" u="none" strike="noStrike" cap="none" dirty="0" err="1">
                <a:solidFill>
                  <a:srgbClr val="FFFFFF"/>
                </a:solidFill>
                <a:latin typeface="Roboto Slab"/>
                <a:ea typeface="Roboto Slab"/>
                <a:cs typeface="Roboto Slab"/>
                <a:sym typeface="Roboto Slab"/>
              </a:rPr>
              <a:t>musique</a:t>
            </a:r>
            <a:r>
              <a:rPr lang="es-ES" sz="1200" b="0" i="0" u="none" strike="noStrike" cap="none" dirty="0">
                <a:solidFill>
                  <a:srgbClr val="FFFFFF"/>
                </a:solidFill>
                <a:latin typeface="Roboto Slab"/>
                <a:ea typeface="Roboto Slab"/>
                <a:cs typeface="Roboto Slab"/>
                <a:sym typeface="Roboto Slab"/>
              </a:rPr>
              <a:t>” et que “</a:t>
            </a:r>
            <a:r>
              <a:rPr lang="es-ES" sz="1200" b="0" i="0" u="none" strike="noStrike" cap="none" dirty="0" err="1">
                <a:solidFill>
                  <a:srgbClr val="FFFFFF"/>
                </a:solidFill>
                <a:latin typeface="Roboto Slab"/>
                <a:ea typeface="Roboto Slab"/>
                <a:cs typeface="Roboto Slab"/>
                <a:sym typeface="Roboto Slab"/>
              </a:rPr>
              <a:t>c’est</a:t>
            </a:r>
            <a:r>
              <a:rPr lang="es-ES" sz="1200" b="0" i="0" u="none" strike="noStrike" cap="none" dirty="0">
                <a:solidFill>
                  <a:srgbClr val="FFFFFF"/>
                </a:solidFill>
                <a:latin typeface="Roboto Slab"/>
                <a:ea typeface="Roboto Slab"/>
                <a:cs typeface="Roboto Slab"/>
                <a:sym typeface="Roboto Slab"/>
              </a:rPr>
              <a:t> la </a:t>
            </a:r>
            <a:r>
              <a:rPr lang="es-ES" sz="1200" b="0" i="0" u="none" strike="noStrike" cap="none" dirty="0" err="1">
                <a:solidFill>
                  <a:srgbClr val="FFFFFF"/>
                </a:solidFill>
                <a:latin typeface="Roboto Slab"/>
                <a:ea typeface="Roboto Slab"/>
                <a:cs typeface="Roboto Slab"/>
                <a:sym typeface="Roboto Slab"/>
              </a:rPr>
              <a:t>manifestation</a:t>
            </a:r>
            <a:r>
              <a:rPr lang="es-ES" sz="1200" b="0" i="0" u="none" strike="noStrike" cap="none" dirty="0">
                <a:solidFill>
                  <a:srgbClr val="FFFFFF"/>
                </a:solidFill>
                <a:latin typeface="Roboto Slab"/>
                <a:ea typeface="Roboto Slab"/>
                <a:cs typeface="Roboto Slab"/>
                <a:sym typeface="Roboto Slab"/>
              </a:rPr>
              <a:t> la plus </a:t>
            </a:r>
            <a:r>
              <a:rPr lang="es-ES" sz="1200" b="0" i="0" u="none" strike="noStrike" cap="none" dirty="0" err="1">
                <a:solidFill>
                  <a:srgbClr val="FFFFFF"/>
                </a:solidFill>
                <a:latin typeface="Roboto Slab"/>
                <a:ea typeface="Roboto Slab"/>
                <a:cs typeface="Roboto Slab"/>
                <a:sym typeface="Roboto Slab"/>
              </a:rPr>
              <a:t>significative</a:t>
            </a:r>
            <a:r>
              <a:rPr lang="es-ES" sz="1200" b="0" i="0" u="none" strike="noStrike" cap="none" dirty="0">
                <a:solidFill>
                  <a:srgbClr val="FFFFFF"/>
                </a:solidFill>
                <a:latin typeface="Roboto Slab"/>
                <a:ea typeface="Roboto Slab"/>
                <a:cs typeface="Roboto Slab"/>
                <a:sym typeface="Roboto Slab"/>
              </a:rPr>
              <a:t> et la plus </a:t>
            </a:r>
            <a:r>
              <a:rPr lang="es-ES" sz="1200" b="0" i="0" u="none" strike="noStrike" cap="none" dirty="0" err="1">
                <a:solidFill>
                  <a:srgbClr val="FFFFFF"/>
                </a:solidFill>
                <a:latin typeface="Roboto Slab"/>
                <a:ea typeface="Roboto Slab"/>
                <a:cs typeface="Roboto Slab"/>
                <a:sym typeface="Roboto Slab"/>
              </a:rPr>
              <a:t>représentative</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Patrimoine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Culturel</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Immatériel</a:t>
            </a:r>
            <a:r>
              <a:rPr lang="es-ES" sz="1200" b="0" i="0" u="none" strike="noStrike" cap="none" dirty="0">
                <a:solidFill>
                  <a:srgbClr val="FFFFFF"/>
                </a:solidFill>
                <a:latin typeface="Roboto Slab"/>
                <a:ea typeface="Roboto Slab"/>
                <a:cs typeface="Roboto Slab"/>
                <a:sym typeface="Roboto Slab"/>
              </a:rPr>
              <a:t> de sud de </a:t>
            </a:r>
            <a:r>
              <a:rPr lang="es-ES" sz="1200" b="0" i="0" u="none" strike="noStrike" cap="none" dirty="0" err="1">
                <a:solidFill>
                  <a:srgbClr val="FFFFFF"/>
                </a:solidFill>
                <a:latin typeface="Roboto Slab"/>
                <a:ea typeface="Roboto Slab"/>
                <a:cs typeface="Roboto Slab"/>
                <a:sym typeface="Roboto Slab"/>
              </a:rPr>
              <a:t>l’Espagne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Il</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affecte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également</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leurs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fonctions</a:t>
            </a:r>
            <a:r>
              <a:rPr lang="es-ES" sz="1200" b="0" i="0" u="none" strike="noStrike" cap="none" dirty="0">
                <a:solidFill>
                  <a:srgbClr val="FFFFFF"/>
                </a:solidFill>
                <a:latin typeface="Roboto Slab"/>
                <a:ea typeface="Roboto Slab"/>
                <a:cs typeface="Roboto Slab"/>
                <a:sym typeface="Roboto Slab"/>
              </a:rPr>
              <a:t> sociales: le flamenco </a:t>
            </a:r>
            <a:r>
              <a:rPr lang="es-ES" sz="1200" b="0" i="0" u="none" strike="noStrike" cap="none" dirty="0" err="1">
                <a:solidFill>
                  <a:srgbClr val="FFFFFF"/>
                </a:solidFill>
                <a:latin typeface="Roboto Slab"/>
                <a:ea typeface="Roboto Slab"/>
                <a:cs typeface="Roboto Slab"/>
                <a:sym typeface="Roboto Slab"/>
              </a:rPr>
              <a:t>donne</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l’identité</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aux</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communautés</a:t>
            </a:r>
            <a:r>
              <a:rPr lang="es-ES" sz="1200" b="0" i="0" u="none" strike="noStrike" cap="none" dirty="0">
                <a:solidFill>
                  <a:srgbClr val="FFFFFF"/>
                </a:solidFill>
                <a:latin typeface="Roboto Slab"/>
                <a:ea typeface="Roboto Slab"/>
                <a:cs typeface="Roboto Slab"/>
                <a:sym typeface="Roboto Slab"/>
              </a:rPr>
              <a:t> les </a:t>
            </a:r>
            <a:r>
              <a:rPr lang="es-ES" sz="1200" b="0" i="0" u="none" strike="noStrike" cap="none" dirty="0" err="1">
                <a:solidFill>
                  <a:srgbClr val="FFFFFF"/>
                </a:solidFill>
                <a:latin typeface="Roboto Slab"/>
                <a:ea typeface="Roboto Slab"/>
                <a:cs typeface="Roboto Slab"/>
                <a:sym typeface="Roboto Slab"/>
              </a:rPr>
              <a:t>rites</a:t>
            </a:r>
            <a:r>
              <a:rPr lang="es-ES" sz="1200" b="0" i="0" u="none" strike="noStrike" cap="none" dirty="0">
                <a:solidFill>
                  <a:srgbClr val="FFFFFF"/>
                </a:solidFill>
                <a:latin typeface="Roboto Slab"/>
                <a:ea typeface="Roboto Slab"/>
                <a:cs typeface="Roboto Slab"/>
                <a:sym typeface="Roboto Slab"/>
              </a:rPr>
              <a:t> et les </a:t>
            </a:r>
            <a:r>
              <a:rPr lang="es-ES" sz="1200" b="0" i="0" u="none" strike="noStrike" cap="none" dirty="0" err="1">
                <a:solidFill>
                  <a:srgbClr val="FFFFFF"/>
                </a:solidFill>
                <a:latin typeface="Roboto Slab"/>
                <a:ea typeface="Roboto Slab"/>
                <a:cs typeface="Roboto Slab"/>
                <a:sym typeface="Roboto Slab"/>
              </a:rPr>
              <a:t>cérémonies</a:t>
            </a:r>
            <a:r>
              <a:rPr lang="es-ES" sz="1200" b="0" i="0" u="none" strike="noStrike" cap="none" dirty="0">
                <a:solidFill>
                  <a:srgbClr val="FFFFFF"/>
                </a:solidFill>
                <a:latin typeface="Roboto Slab"/>
                <a:ea typeface="Roboto Slab"/>
                <a:cs typeface="Roboto Slab"/>
                <a:sym typeface="Roboto Slab"/>
              </a:rPr>
              <a:t> de la </a:t>
            </a:r>
            <a:r>
              <a:rPr lang="es-ES" sz="1200" b="0" i="0" u="none" strike="noStrike" cap="none" dirty="0" err="1">
                <a:solidFill>
                  <a:srgbClr val="FFFFFF"/>
                </a:solidFill>
                <a:latin typeface="Roboto Slab"/>
                <a:ea typeface="Roboto Slab"/>
                <a:cs typeface="Roboto Slab"/>
                <a:sym typeface="Roboto Slab"/>
              </a:rPr>
              <a:t>vie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sociale</a:t>
            </a:r>
            <a:r>
              <a:rPr lang="es-ES" sz="1200" b="0" i="0" u="none" strike="noStrike" cap="none" dirty="0">
                <a:solidFill>
                  <a:srgbClr val="FFFFFF"/>
                </a:solidFill>
                <a:latin typeface="Roboto Slab"/>
                <a:ea typeface="Roboto Slab"/>
                <a:cs typeface="Roboto Slab"/>
                <a:sym typeface="Roboto Slab"/>
              </a:rPr>
              <a:t> et </a:t>
            </a:r>
            <a:r>
              <a:rPr lang="es-ES" sz="1200" b="0" i="0" u="none" strike="noStrike" cap="none" dirty="0" err="1">
                <a:solidFill>
                  <a:srgbClr val="FFFFFF"/>
                </a:solidFill>
                <a:latin typeface="Roboto Slab"/>
                <a:ea typeface="Roboto Slab"/>
                <a:cs typeface="Roboto Slab"/>
                <a:sym typeface="Roboto Slab"/>
              </a:rPr>
              <a:t>privée</a:t>
            </a:r>
            <a:r>
              <a:rPr lang="es-ES" sz="1200" b="0" i="0" u="none" strike="noStrike" cap="none" dirty="0">
                <a:solidFill>
                  <a:srgbClr val="FFFFFF"/>
                </a:solidFill>
                <a:latin typeface="Roboto Slab"/>
                <a:ea typeface="Roboto Slab"/>
                <a:cs typeface="Roboto Slab"/>
                <a:sym typeface="Roboto Slab"/>
              </a:rPr>
              <a:t>; et </a:t>
            </a:r>
            <a:r>
              <a:rPr lang="es-ES" sz="1200" b="0" i="0" u="none" strike="noStrike" cap="none" dirty="0" err="1">
                <a:solidFill>
                  <a:srgbClr val="FFFFFF"/>
                </a:solidFill>
                <a:latin typeface="Roboto Slab"/>
                <a:ea typeface="Roboto Slab"/>
                <a:cs typeface="Roboto Slab"/>
                <a:sym typeface="Roboto Slab"/>
              </a:rPr>
              <a:t>créer</a:t>
            </a:r>
            <a:r>
              <a:rPr lang="es-ES" sz="1200" b="0" i="0" u="none" strike="noStrike" cap="none" dirty="0">
                <a:solidFill>
                  <a:srgbClr val="FFFFFF"/>
                </a:solidFill>
                <a:latin typeface="Roboto Slab"/>
                <a:ea typeface="Roboto Slab"/>
                <a:cs typeface="Roboto Slab"/>
                <a:sym typeface="Roboto Slab"/>
              </a:rPr>
              <a:t> un </a:t>
            </a:r>
            <a:r>
              <a:rPr lang="es-ES" sz="1200" b="0" i="0" u="none" strike="noStrike" cap="none" dirty="0" err="1">
                <a:solidFill>
                  <a:srgbClr val="FFFFFF"/>
                </a:solidFill>
                <a:latin typeface="Roboto Slab"/>
                <a:ea typeface="Roboto Slab"/>
                <a:cs typeface="Roboto Slab"/>
                <a:sym typeface="Roboto Slab"/>
              </a:rPr>
              <a:t>vocabulaire</a:t>
            </a:r>
            <a:r>
              <a:rPr lang="es-ES" sz="1200" b="0" i="0" u="none" strike="noStrike" cap="none" dirty="0">
                <a:solidFill>
                  <a:srgbClr val="FFFFFF"/>
                </a:solidFill>
                <a:latin typeface="Roboto Slab"/>
                <a:ea typeface="Roboto Slab"/>
                <a:cs typeface="Roboto Slab"/>
                <a:sym typeface="Roboto Slab"/>
              </a:rPr>
              <a:t> et un corpus </a:t>
            </a:r>
            <a:r>
              <a:rPr lang="es-ES" sz="1200" b="0" i="0" u="none" strike="noStrike" cap="none" dirty="0" err="1">
                <a:solidFill>
                  <a:srgbClr val="FFFFFF"/>
                </a:solidFill>
                <a:latin typeface="Roboto Slab"/>
                <a:ea typeface="Roboto Slab"/>
                <a:cs typeface="Roboto Slab"/>
                <a:sym typeface="Roboto Slab"/>
              </a:rPr>
              <a:t>d’expressions</a:t>
            </a:r>
            <a:r>
              <a:rPr lang="es-ES" sz="1200" b="0" i="0" u="none" strike="noStrike" cap="none" dirty="0">
                <a:solidFill>
                  <a:srgbClr val="FFFFFF"/>
                </a:solidFill>
                <a:latin typeface="Roboto Slab"/>
                <a:ea typeface="Roboto Slab"/>
                <a:cs typeface="Roboto Slab"/>
                <a:sym typeface="Roboto Slab"/>
              </a:rPr>
              <a:t>.</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 </a:t>
            </a:r>
            <a:r>
              <a:rPr lang="es-ES" sz="1200" b="0" i="0" u="none" strike="noStrike" cap="none" dirty="0">
                <a:solidFill>
                  <a:srgbClr val="FFFFFF"/>
                </a:solidFill>
                <a:latin typeface="Roboto Slab"/>
                <a:ea typeface="Roboto Slab"/>
                <a:cs typeface="Roboto Slab"/>
                <a:sym typeface="Roboto Slab"/>
              </a:rPr>
              <a:t/>
            </a:r>
            <a:br>
              <a:rPr lang="es-ES" sz="1200" b="0" i="0" u="none" strike="noStrike" cap="none" dirty="0">
                <a:solidFill>
                  <a:srgbClr val="FFFFFF"/>
                </a:solidFill>
                <a:latin typeface="Roboto Slab"/>
                <a:ea typeface="Roboto Slab"/>
                <a:cs typeface="Roboto Slab"/>
                <a:sym typeface="Roboto Slab"/>
              </a:rPr>
            </a:br>
            <a:r>
              <a:rPr lang="es-ES" sz="1200" b="0" i="0" u="none" strike="noStrike" cap="none" dirty="0">
                <a:solidFill>
                  <a:srgbClr val="FFFFFF"/>
                </a:solidFill>
                <a:latin typeface="Roboto Slab"/>
                <a:ea typeface="Roboto Slab"/>
                <a:cs typeface="Roboto Slab"/>
                <a:sym typeface="Roboto Slab"/>
              </a:rPr>
              <a:t>  Le flamenco a </a:t>
            </a:r>
            <a:r>
              <a:rPr lang="es-ES" sz="1200" b="0" i="0" u="none" strike="noStrike" cap="none" dirty="0" err="1">
                <a:solidFill>
                  <a:srgbClr val="FFFFFF"/>
                </a:solidFill>
                <a:latin typeface="Roboto Slab"/>
                <a:ea typeface="Roboto Slab"/>
                <a:cs typeface="Roboto Slab"/>
                <a:sym typeface="Roboto Slab"/>
              </a:rPr>
              <a:t>été</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inscrit</a:t>
            </a:r>
            <a:r>
              <a:rPr lang="es-ES" sz="1200" b="0" i="0" u="none" strike="noStrike" cap="none" dirty="0">
                <a:solidFill>
                  <a:srgbClr val="FFFFFF"/>
                </a:solidFill>
                <a:latin typeface="Roboto Slab"/>
                <a:ea typeface="Roboto Slab"/>
                <a:cs typeface="Roboto Slab"/>
                <a:sym typeface="Roboto Slab"/>
              </a:rPr>
              <a:t> par </a:t>
            </a:r>
            <a:r>
              <a:rPr lang="es-ES" sz="1200" b="0" i="0" u="none" strike="noStrike" cap="none" dirty="0" err="1">
                <a:solidFill>
                  <a:srgbClr val="FFFFFF"/>
                </a:solidFill>
                <a:latin typeface="Roboto Slab"/>
                <a:ea typeface="Roboto Slab"/>
                <a:cs typeface="Roboto Slab"/>
                <a:sym typeface="Roboto Slab"/>
              </a:rPr>
              <a:t>l’Unesco</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au</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Patrimoine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Culturel</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Immatériel</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l’Humanité</a:t>
            </a:r>
            <a:r>
              <a:rPr lang="es-ES" sz="1200" b="0" i="0" u="none" strike="noStrike" cap="none" dirty="0">
                <a:solidFill>
                  <a:srgbClr val="FFFFFF"/>
                </a:solidFill>
                <a:latin typeface="Roboto Slab"/>
                <a:ea typeface="Roboto Slab"/>
                <a:cs typeface="Roboto Slab"/>
                <a:sym typeface="Roboto Slab"/>
              </a:rPr>
              <a:t> le 16 </a:t>
            </a:r>
            <a:r>
              <a:rPr lang="es-ES" sz="1200" b="0" i="0" u="none" strike="noStrike" cap="none" dirty="0" err="1">
                <a:solidFill>
                  <a:srgbClr val="FFFFFF"/>
                </a:solidFill>
                <a:latin typeface="Roboto Slab"/>
                <a:ea typeface="Roboto Slab"/>
                <a:cs typeface="Roboto Slab"/>
                <a:sym typeface="Roboto Slab"/>
              </a:rPr>
              <a:t>Novembre</a:t>
            </a:r>
            <a:r>
              <a:rPr lang="es-ES" sz="1200" b="0" i="0" u="none" strike="noStrike" cap="none" dirty="0">
                <a:solidFill>
                  <a:srgbClr val="FFFFFF"/>
                </a:solidFill>
                <a:latin typeface="Roboto Slab"/>
                <a:ea typeface="Roboto Slab"/>
                <a:cs typeface="Roboto Slab"/>
                <a:sym typeface="Roboto Slab"/>
              </a:rPr>
              <a:t> 2010.</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 </a:t>
            </a:r>
            <a:r>
              <a:rPr lang="es-ES" sz="1200" b="0" i="0" u="none" strike="noStrike" cap="none" dirty="0">
                <a:solidFill>
                  <a:srgbClr val="FFFFFF"/>
                </a:solidFill>
                <a:latin typeface="Roboto Slab"/>
                <a:ea typeface="Roboto Slab"/>
                <a:cs typeface="Roboto Slab"/>
                <a:sym typeface="Roboto Slab"/>
              </a:rPr>
              <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ORIGINES MUSICALES: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musique</a:t>
            </a:r>
            <a:r>
              <a:rPr lang="es-ES" sz="1200" b="0" i="0" u="none" strike="noStrike" cap="none" dirty="0">
                <a:solidFill>
                  <a:srgbClr val="FFFFFF"/>
                </a:solidFill>
                <a:latin typeface="Roboto Slab"/>
                <a:ea typeface="Roboto Slab"/>
                <a:cs typeface="Roboto Slab"/>
                <a:sym typeface="Roboto Slab"/>
              </a:rPr>
              <a:t> et </a:t>
            </a:r>
            <a:r>
              <a:rPr lang="es-ES" sz="1200" b="0" i="0" u="none" strike="noStrike" cap="none" dirty="0" err="1">
                <a:solidFill>
                  <a:srgbClr val="FFFFFF"/>
                </a:solidFill>
                <a:latin typeface="Roboto Slab"/>
                <a:ea typeface="Roboto Slab"/>
                <a:cs typeface="Roboto Slab"/>
                <a:sym typeface="Roboto Slab"/>
              </a:rPr>
              <a:t>danse</a:t>
            </a:r>
            <a:r>
              <a:rPr lang="es-ES" sz="1200" b="0" i="0" u="none" strike="noStrike" cap="none" dirty="0">
                <a:solidFill>
                  <a:srgbClr val="FFFFFF"/>
                </a:solidFill>
                <a:latin typeface="Roboto Slab"/>
                <a:ea typeface="Roboto Slab"/>
                <a:cs typeface="Roboto Slab"/>
                <a:sym typeface="Roboto Slab"/>
              </a:rPr>
              <a:t> de </a:t>
            </a:r>
            <a:r>
              <a:rPr lang="es-ES" sz="1200" b="0" i="0" u="none" strike="noStrike" cap="none" dirty="0" err="1">
                <a:solidFill>
                  <a:srgbClr val="FFFFFF"/>
                </a:solidFill>
                <a:latin typeface="Roboto Slab"/>
                <a:ea typeface="Roboto Slab"/>
                <a:cs typeface="Roboto Slab"/>
                <a:sym typeface="Roboto Slab"/>
              </a:rPr>
              <a:t>l’Andalousie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trasformées</a:t>
            </a:r>
            <a:r>
              <a:rPr lang="es-ES" sz="1200" b="0" i="0" u="none" strike="noStrike" cap="none" dirty="0">
                <a:solidFill>
                  <a:srgbClr val="FFFFFF"/>
                </a:solidFill>
                <a:latin typeface="Roboto Slab"/>
                <a:ea typeface="Roboto Slab"/>
                <a:cs typeface="Roboto Slab"/>
                <a:sym typeface="Roboto Slab"/>
              </a:rPr>
              <a:t> pal </a:t>
            </a:r>
            <a:r>
              <a:rPr lang="es-ES" sz="1200" b="0" i="0" u="none" strike="noStrike" cap="none" dirty="0" err="1">
                <a:solidFill>
                  <a:srgbClr val="FFFFFF"/>
                </a:solidFill>
                <a:latin typeface="Roboto Slab"/>
                <a:ea typeface="Roboto Slab"/>
                <a:cs typeface="Roboto Slab"/>
                <a:sym typeface="Roboto Slab"/>
              </a:rPr>
              <a:t>l’idiosyncrasie</a:t>
            </a:r>
            <a:r>
              <a:rPr lang="es-ES" sz="1200" b="0" i="0" u="none" strike="noStrike" cap="none" dirty="0">
                <a:solidFill>
                  <a:srgbClr val="FFFFFF"/>
                </a:solidFill>
                <a:latin typeface="Roboto Slab"/>
                <a:ea typeface="Roboto Slab"/>
                <a:cs typeface="Roboto Slab"/>
                <a:sym typeface="Roboto Slab"/>
              </a:rPr>
              <a:t> du </a:t>
            </a:r>
            <a:r>
              <a:rPr lang="es-ES" sz="1200" b="0" i="0" u="none" strike="noStrike" cap="none" dirty="0" err="1">
                <a:solidFill>
                  <a:srgbClr val="FFFFFF"/>
                </a:solidFill>
                <a:latin typeface="Roboto Slab"/>
                <a:ea typeface="Roboto Slab"/>
                <a:cs typeface="Roboto Slab"/>
                <a:sym typeface="Roboto Slab"/>
              </a:rPr>
              <a:t>peuple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andalou</a:t>
            </a:r>
            <a:r>
              <a:rPr lang="es-ES" sz="1200" b="0" i="0" u="none" strike="noStrike" cap="none" dirty="0">
                <a:solidFill>
                  <a:srgbClr val="FFFFFF"/>
                </a:solidFill>
                <a:latin typeface="Roboto Slab"/>
                <a:ea typeface="Roboto Slab"/>
                <a:cs typeface="Roboto Slab"/>
                <a:sym typeface="Roboto Slab"/>
              </a:rPr>
              <a:t>, et des </a:t>
            </a:r>
            <a:r>
              <a:rPr lang="es-ES" sz="1200" b="0" i="0" u="none" strike="noStrike" cap="none" dirty="0" err="1">
                <a:solidFill>
                  <a:srgbClr val="FFFFFF"/>
                </a:solidFill>
                <a:latin typeface="Roboto Slab"/>
                <a:ea typeface="Roboto Slab"/>
                <a:cs typeface="Roboto Slab"/>
                <a:sym typeface="Roboto Slab"/>
              </a:rPr>
              <a:t>différentes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cultures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qui</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coexistaient</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dans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cette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région</a:t>
            </a:r>
            <a:r>
              <a:rPr lang="es-ES" sz="1200" b="0" i="0" u="none" strike="noStrike" cap="none" dirty="0">
                <a:solidFill>
                  <a:srgbClr val="FFFFFF"/>
                </a:solidFill>
                <a:latin typeface="Roboto Slab"/>
                <a:ea typeface="Roboto Slab"/>
                <a:cs typeface="Roboto Slab"/>
                <a:sym typeface="Roboto Slab"/>
              </a:rPr>
              <a:t>.</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ORIGINES CULTURELLES: </a:t>
            </a:r>
            <a:r>
              <a:rPr lang="es-ES" sz="1200" b="0" i="0" u="none" strike="noStrike" cap="none" dirty="0" err="1">
                <a:solidFill>
                  <a:srgbClr val="FFFFFF"/>
                </a:solidFill>
                <a:latin typeface="Roboto Slab"/>
                <a:ea typeface="Roboto Slab"/>
                <a:cs typeface="Roboto Slab"/>
                <a:sym typeface="Roboto Slab"/>
              </a:rPr>
              <a:t>Andalousie</a:t>
            </a:r>
            <a:r>
              <a:rPr lang="es-ES" sz="1200" b="0" i="0" u="none" strike="noStrike" cap="none" dirty="0">
                <a:solidFill>
                  <a:srgbClr val="FFFFFF"/>
                </a:solidFill>
                <a:latin typeface="Roboto Slab"/>
                <a:ea typeface="Roboto Slab"/>
                <a:cs typeface="Roboto Slab"/>
                <a:sym typeface="Roboto Slab"/>
              </a:rPr>
              <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POPULARITÉ:</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c’est</a:t>
            </a:r>
            <a:r>
              <a:rPr lang="es-ES" sz="1200" b="0" i="0" u="none" strike="noStrike" cap="none" dirty="0">
                <a:solidFill>
                  <a:srgbClr val="FFFFFF"/>
                </a:solidFill>
                <a:latin typeface="Roboto Slab"/>
                <a:ea typeface="Roboto Slab"/>
                <a:cs typeface="Roboto Slab"/>
                <a:sym typeface="Roboto Slab"/>
              </a:rPr>
              <a:t> le </a:t>
            </a:r>
            <a:r>
              <a:rPr lang="es-ES" sz="1200" b="0" i="0" u="none" strike="noStrike" cap="none" dirty="0" err="1">
                <a:solidFill>
                  <a:srgbClr val="FFFFFF"/>
                </a:solidFill>
                <a:latin typeface="Roboto Slab"/>
                <a:ea typeface="Roboto Slab"/>
                <a:cs typeface="Roboto Slab"/>
                <a:sym typeface="Roboto Slab"/>
              </a:rPr>
              <a:t>genre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populaire</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espagnol</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avec</a:t>
            </a:r>
            <a:r>
              <a:rPr lang="es-ES" sz="1200" b="0" i="0" u="none" strike="noStrike" cap="none" dirty="0">
                <a:solidFill>
                  <a:srgbClr val="FFFFFF"/>
                </a:solidFill>
                <a:latin typeface="Roboto Slab"/>
                <a:ea typeface="Roboto Slab"/>
                <a:cs typeface="Roboto Slab"/>
                <a:sym typeface="Roboto Slab"/>
              </a:rPr>
              <a:t> la </a:t>
            </a:r>
            <a:r>
              <a:rPr lang="es-ES" sz="1200" b="0" i="0" u="none" strike="noStrike" cap="none" dirty="0" err="1">
                <a:solidFill>
                  <a:srgbClr val="FFFFFF"/>
                </a:solidFill>
                <a:latin typeface="Roboto Slab"/>
                <a:ea typeface="Roboto Slab"/>
                <a:cs typeface="Roboto Slab"/>
                <a:sym typeface="Roboto Slab"/>
              </a:rPr>
              <a:t>répercussion</a:t>
            </a:r>
            <a:r>
              <a:rPr lang="es-ES" sz="1200" b="0" i="0" u="none" strike="noStrike" cap="none" dirty="0">
                <a:solidFill>
                  <a:srgbClr val="FFFFFF"/>
                </a:solidFill>
                <a:latin typeface="Roboto Slab"/>
                <a:ea typeface="Roboto Slab"/>
                <a:cs typeface="Roboto Slab"/>
                <a:sym typeface="Roboto Slab"/>
              </a:rPr>
              <a:t> la plus </a:t>
            </a:r>
            <a:r>
              <a:rPr lang="es-ES" sz="1200" b="0" i="0" u="none" strike="noStrike" cap="none" dirty="0" err="1">
                <a:solidFill>
                  <a:srgbClr val="FFFFFF"/>
                </a:solidFill>
                <a:latin typeface="Roboto Slab"/>
                <a:ea typeface="Roboto Slab"/>
                <a:cs typeface="Roboto Slab"/>
                <a:sym typeface="Roboto Slab"/>
              </a:rPr>
              <a:t>internationale</a:t>
            </a:r>
            <a:r>
              <a:rPr lang="es-ES" sz="1200" b="0" i="0" u="none" strike="noStrike" cap="none" dirty="0">
                <a:solidFill>
                  <a:srgbClr val="FFFFFF"/>
                </a:solidFill>
                <a:latin typeface="Roboto Slab"/>
                <a:ea typeface="Roboto Slab"/>
                <a:cs typeface="Roboto Slab"/>
                <a:sym typeface="Roboto Slab"/>
              </a:rPr>
              <a:t>.</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DATE D’ORIGINE:</a:t>
            </a:r>
            <a:r>
              <a:rPr lang="es-ES" sz="1200" b="0" i="0" u="none" strike="noStrike" cap="none" dirty="0">
                <a:solidFill>
                  <a:srgbClr val="FFFFFF"/>
                </a:solidFill>
                <a:latin typeface="Roboto Slab"/>
                <a:ea typeface="Roboto Slab"/>
                <a:cs typeface="Roboto Slab"/>
                <a:sym typeface="Roboto Slab"/>
              </a:rPr>
              <a:t> fin du XVIII </a:t>
            </a:r>
            <a:r>
              <a:rPr lang="es-ES" sz="1200" b="0" i="0" u="none" strike="noStrike" cap="none" dirty="0" err="1">
                <a:solidFill>
                  <a:srgbClr val="FFFFFF"/>
                </a:solidFill>
                <a:latin typeface="Roboto Slab"/>
                <a:ea typeface="Roboto Slab"/>
                <a:cs typeface="Roboto Slab"/>
                <a:sym typeface="Roboto Slab"/>
              </a:rPr>
              <a:t>siècle-début</a:t>
            </a:r>
            <a:r>
              <a:rPr lang="es-ES" sz="1200" b="0" i="0" u="none" strike="noStrike" cap="none" dirty="0">
                <a:solidFill>
                  <a:srgbClr val="FFFFFF"/>
                </a:solidFill>
                <a:latin typeface="Roboto Slab"/>
                <a:ea typeface="Roboto Slab"/>
                <a:cs typeface="Roboto Slab"/>
                <a:sym typeface="Roboto Slab"/>
              </a:rPr>
              <a:t> du XIX </a:t>
            </a:r>
            <a:r>
              <a:rPr lang="es-ES" sz="1200" b="0" i="0" u="none" strike="noStrike" cap="none" dirty="0" err="1">
                <a:solidFill>
                  <a:srgbClr val="FFFFFF"/>
                </a:solidFill>
                <a:latin typeface="Roboto Slab"/>
                <a:ea typeface="Roboto Slab"/>
                <a:cs typeface="Roboto Slab"/>
                <a:sym typeface="Roboto Slab"/>
              </a:rPr>
              <a:t>siècle</a:t>
            </a:r>
            <a:r>
              <a:rPr lang="es-ES" sz="1200" b="0" i="0" u="none" strike="noStrike" cap="none" dirty="0">
                <a:solidFill>
                  <a:srgbClr val="FFFFFF"/>
                </a:solidFill>
                <a:latin typeface="Roboto Slab"/>
                <a:ea typeface="Roboto Slab"/>
                <a:cs typeface="Roboto Slab"/>
                <a:sym typeface="Roboto Slab"/>
              </a:rPr>
              <a:t>.</a:t>
            </a:r>
            <a:br>
              <a:rPr lang="es-ES" sz="1200" b="0" i="0" u="none" strike="noStrike" cap="none" dirty="0">
                <a:solidFill>
                  <a:srgbClr val="FFFFFF"/>
                </a:solidFill>
                <a:latin typeface="Roboto Slab"/>
                <a:ea typeface="Roboto Slab"/>
                <a:cs typeface="Roboto Slab"/>
                <a:sym typeface="Roboto Slab"/>
              </a:rPr>
            </a:br>
            <a:r>
              <a:rPr lang="es-ES" sz="1200" b="1" i="0" u="none" strike="noStrike" cap="none" dirty="0">
                <a:solidFill>
                  <a:srgbClr val="FFFFFF"/>
                </a:solidFill>
                <a:latin typeface="Roboto Slab"/>
                <a:ea typeface="Roboto Slab"/>
                <a:cs typeface="Roboto Slab"/>
                <a:sym typeface="Roboto Slab"/>
              </a:rPr>
              <a:t>INSTRUMENTS COMMUNS</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voix</a:t>
            </a:r>
            <a:r>
              <a:rPr lang="es-ES" sz="1200" b="0" i="0" u="none" strike="noStrike" cap="none" dirty="0">
                <a:solidFill>
                  <a:srgbClr val="FFFFFF"/>
                </a:solidFill>
                <a:latin typeface="Roboto Slab"/>
                <a:ea typeface="Roboto Slab"/>
                <a:cs typeface="Roboto Slab"/>
                <a:sym typeface="Roboto Slab"/>
              </a:rPr>
              <a:t>, </a:t>
            </a:r>
            <a:r>
              <a:rPr lang="es-ES" sz="1200" b="0" i="0" u="none" strike="noStrike" cap="none" dirty="0" err="1">
                <a:solidFill>
                  <a:srgbClr val="FFFFFF"/>
                </a:solidFill>
                <a:latin typeface="Roboto Slab"/>
                <a:ea typeface="Roboto Slab"/>
                <a:cs typeface="Roboto Slab"/>
                <a:sym typeface="Roboto Slab"/>
              </a:rPr>
              <a:t>applaudissements</a:t>
            </a:r>
            <a:r>
              <a:rPr lang="es-ES" sz="1200" b="0" i="0" u="none" strike="noStrike" cap="none" dirty="0">
                <a:solidFill>
                  <a:srgbClr val="FFFFFF"/>
                </a:solidFill>
                <a:latin typeface="Roboto Slab"/>
                <a:ea typeface="Roboto Slab"/>
                <a:cs typeface="Roboto Slab"/>
                <a:sym typeface="Roboto Slab"/>
              </a:rPr>
              <a:t>, guitare, </a:t>
            </a:r>
            <a:r>
              <a:rPr lang="es-ES" sz="1200" b="0" i="0" u="none" strike="noStrike" cap="none" dirty="0" err="1">
                <a:solidFill>
                  <a:srgbClr val="FFFFFF"/>
                </a:solidFill>
                <a:latin typeface="Roboto Slab"/>
                <a:ea typeface="Roboto Slab"/>
                <a:cs typeface="Roboto Slab"/>
                <a:sym typeface="Roboto Slab"/>
              </a:rPr>
              <a:t>castagnettes</a:t>
            </a:r>
            <a:r>
              <a:rPr lang="es-ES" sz="1200" b="0" i="0" u="none" strike="noStrike" cap="none" dirty="0">
                <a:solidFill>
                  <a:srgbClr val="FFFFFF"/>
                </a:solidFill>
                <a:latin typeface="Roboto Slab"/>
                <a:ea typeface="Roboto Slab"/>
                <a:cs typeface="Roboto Slab"/>
                <a:sym typeface="Roboto Slab"/>
              </a:rPr>
              <a:t>...</a:t>
            </a:r>
            <a:r>
              <a:rPr lang="es-ES" sz="3000" b="0" i="0" u="none" strike="noStrike" cap="none" dirty="0">
                <a:solidFill>
                  <a:srgbClr val="FFFFFF"/>
                </a:solidFill>
                <a:latin typeface="Roboto Slab"/>
                <a:ea typeface="Roboto Slab"/>
                <a:cs typeface="Roboto Slab"/>
                <a:sym typeface="Roboto Slab"/>
              </a:rPr>
              <a:t/>
            </a:r>
            <a:br>
              <a:rPr lang="es-ES" sz="3000" b="0" i="0" u="none" strike="noStrike" cap="none" dirty="0">
                <a:solidFill>
                  <a:srgbClr val="FFFFFF"/>
                </a:solidFill>
                <a:latin typeface="Roboto Slab"/>
                <a:ea typeface="Roboto Slab"/>
                <a:cs typeface="Roboto Slab"/>
                <a:sym typeface="Roboto Slab"/>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flamenco"/>
          <p:cNvPicPr>
            <a:picLocks noChangeAspect="1" noChangeArrowheads="1"/>
          </p:cNvPicPr>
          <p:nvPr/>
        </p:nvPicPr>
        <p:blipFill>
          <a:blip r:embed="rId2"/>
          <a:srcRect/>
          <a:stretch>
            <a:fillRect/>
          </a:stretch>
        </p:blipFill>
        <p:spPr bwMode="auto">
          <a:xfrm>
            <a:off x="1676400" y="190500"/>
            <a:ext cx="5791200" cy="476491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514600" y="209550"/>
            <a:ext cx="3802920" cy="685800"/>
          </a:xfrm>
        </p:spPr>
        <p:txBody>
          <a:bodyPr/>
          <a:lstStyle/>
          <a:p>
            <a:r>
              <a:rPr lang="es-ES_tradnl" dirty="0" smtClean="0">
                <a:solidFill>
                  <a:schemeClr val="bg1"/>
                </a:solidFill>
                <a:latin typeface="Roboto Slab" charset="0"/>
                <a:ea typeface="Roboto Slab" charset="0"/>
              </a:rPr>
              <a:t>LA FÊTE DES PATIOS À CORDUE</a:t>
            </a:r>
            <a:endParaRPr lang="es-ES" dirty="0">
              <a:solidFill>
                <a:schemeClr val="bg1"/>
              </a:solidFill>
              <a:latin typeface="Roboto Slab" charset="0"/>
              <a:ea typeface="Roboto Slab" charset="0"/>
            </a:endParaRPr>
          </a:p>
        </p:txBody>
      </p:sp>
      <p:sp>
        <p:nvSpPr>
          <p:cNvPr id="6" name="5 Subtítulo"/>
          <p:cNvSpPr>
            <a:spLocks noGrp="1"/>
          </p:cNvSpPr>
          <p:nvPr>
            <p:ph type="subTitle" idx="1"/>
          </p:nvPr>
        </p:nvSpPr>
        <p:spPr>
          <a:xfrm>
            <a:off x="533400" y="1276350"/>
            <a:ext cx="8229240" cy="2982960"/>
          </a:xfrm>
        </p:spPr>
        <p:txBody>
          <a:bodyPr/>
          <a:lstStyle/>
          <a:p>
            <a:pPr algn="just"/>
            <a:r>
              <a:rPr lang="fr-FR" sz="1200" dirty="0" smtClean="0">
                <a:solidFill>
                  <a:schemeClr val="bg1"/>
                </a:solidFill>
              </a:rPr>
              <a:t>    </a:t>
            </a:r>
            <a:r>
              <a:rPr lang="fr-FR" sz="1400" dirty="0" smtClean="0">
                <a:solidFill>
                  <a:schemeClr val="bg1"/>
                </a:solidFill>
              </a:rPr>
              <a:t> En </a:t>
            </a:r>
            <a:r>
              <a:rPr lang="fr-FR" sz="1400" dirty="0" smtClean="0">
                <a:solidFill>
                  <a:schemeClr val="bg1"/>
                </a:solidFill>
                <a:latin typeface="Roboto Slab" charset="0"/>
                <a:ea typeface="Roboto Slab" charset="0"/>
              </a:rPr>
              <a:t>raison du climat sec et chaud de Cordoue, les habitants de la ville, d'abord les Romains, puis plus tard les Musulmans, adoptèrent la typologie de la maison populaire à leurs besoins, faisant tourner leur habitat autour d'un patio qui comprenait généralement une fontaine en son centre et dans de nombreuses occasions, un puits recueillant l'eau de pluie. Les Musulmans réadaptèrent ce schéma en donnant accès à la maison depuis la rue par un « vestibule » et en faisant pousser une abondante végétation dans le patio pour augmenter la sensation de fraîcheur.  </a:t>
            </a:r>
          </a:p>
          <a:p>
            <a:pPr algn="just"/>
            <a:endParaRPr lang="fr-FR" sz="1400" dirty="0" smtClean="0">
              <a:solidFill>
                <a:schemeClr val="bg1"/>
              </a:solidFill>
              <a:latin typeface="Roboto Slab" charset="0"/>
              <a:ea typeface="Roboto Slab" charset="0"/>
            </a:endParaRPr>
          </a:p>
          <a:p>
            <a:pPr algn="just"/>
            <a:r>
              <a:rPr lang="fr-FR" sz="1400" dirty="0" smtClean="0">
                <a:solidFill>
                  <a:schemeClr val="bg1"/>
                </a:solidFill>
                <a:latin typeface="Roboto Slab" charset="0"/>
                <a:ea typeface="Roboto Slab" charset="0"/>
              </a:rPr>
              <a:t>      Depuis 1921, la Ville de Cordoue organise, la première semaine de mai, un concours de Patios y </a:t>
            </a:r>
            <a:r>
              <a:rPr lang="fr-FR" sz="1400" dirty="0" err="1" smtClean="0">
                <a:solidFill>
                  <a:schemeClr val="bg1"/>
                </a:solidFill>
                <a:latin typeface="Roboto Slab" charset="0"/>
                <a:ea typeface="Roboto Slab" charset="0"/>
              </a:rPr>
              <a:t>Cruces</a:t>
            </a:r>
            <a:r>
              <a:rPr lang="fr-FR" sz="1400" dirty="0" smtClean="0">
                <a:solidFill>
                  <a:schemeClr val="bg1"/>
                </a:solidFill>
                <a:latin typeface="Roboto Slab" charset="0"/>
                <a:ea typeface="Roboto Slab" charset="0"/>
              </a:rPr>
              <a:t> (patios et croix). Les propriétaires y participant parent leurs maisons et rivalisent de détermination afin d'obtenir le prestigieux prix offert par le </a:t>
            </a:r>
            <a:r>
              <a:rPr lang="fr-FR" sz="1400" dirty="0" err="1" smtClean="0">
                <a:solidFill>
                  <a:schemeClr val="bg1"/>
                </a:solidFill>
                <a:latin typeface="Roboto Slab" charset="0"/>
                <a:ea typeface="Roboto Slab" charset="0"/>
              </a:rPr>
              <a:t>Consistorio</a:t>
            </a:r>
            <a:r>
              <a:rPr lang="fr-FR" sz="1400" dirty="0" smtClean="0">
                <a:solidFill>
                  <a:schemeClr val="bg1"/>
                </a:solidFill>
                <a:latin typeface="Roboto Slab" charset="0"/>
                <a:ea typeface="Roboto Slab" charset="0"/>
              </a:rPr>
              <a:t> (conseil municipal). Parallèlement se déroule un festival avec de nombreuses représentations folkloriques dans lequel les meilleurs </a:t>
            </a:r>
            <a:r>
              <a:rPr lang="fr-FR" sz="1400" dirty="0" err="1" smtClean="0">
                <a:solidFill>
                  <a:schemeClr val="bg1"/>
                </a:solidFill>
                <a:latin typeface="Roboto Slab" charset="0"/>
                <a:ea typeface="Roboto Slab" charset="0"/>
              </a:rPr>
              <a:t>cantaores</a:t>
            </a:r>
            <a:r>
              <a:rPr lang="fr-FR" sz="1400" dirty="0" smtClean="0">
                <a:solidFill>
                  <a:schemeClr val="bg1"/>
                </a:solidFill>
                <a:latin typeface="Roboto Slab" charset="0"/>
                <a:ea typeface="Roboto Slab" charset="0"/>
              </a:rPr>
              <a:t> y </a:t>
            </a:r>
            <a:r>
              <a:rPr lang="fr-FR" sz="1400" dirty="0" err="1" smtClean="0">
                <a:solidFill>
                  <a:schemeClr val="bg1"/>
                </a:solidFill>
                <a:latin typeface="Roboto Slab" charset="0"/>
                <a:ea typeface="Roboto Slab" charset="0"/>
              </a:rPr>
              <a:t>bailaores</a:t>
            </a:r>
            <a:r>
              <a:rPr lang="fr-FR" sz="1400" dirty="0" smtClean="0">
                <a:solidFill>
                  <a:schemeClr val="bg1"/>
                </a:solidFill>
                <a:latin typeface="Roboto Slab" charset="0"/>
                <a:ea typeface="Roboto Slab" charset="0"/>
              </a:rPr>
              <a:t> (chanteurs et danseurs) du monde se donnent rendez-vous.</a:t>
            </a:r>
          </a:p>
          <a:p>
            <a:pPr algn="just"/>
            <a:r>
              <a:rPr lang="fr-FR" sz="1400" dirty="0" smtClean="0">
                <a:solidFill>
                  <a:schemeClr val="bg1"/>
                </a:solidFill>
                <a:latin typeface="Roboto Slab" charset="0"/>
                <a:ea typeface="Roboto Slab" charset="0"/>
              </a:rPr>
              <a:t/>
            </a:r>
            <a:br>
              <a:rPr lang="fr-FR" sz="1400" dirty="0" smtClean="0">
                <a:solidFill>
                  <a:schemeClr val="bg1"/>
                </a:solidFill>
                <a:latin typeface="Roboto Slab" charset="0"/>
                <a:ea typeface="Roboto Slab" charset="0"/>
              </a:rPr>
            </a:br>
            <a:r>
              <a:rPr lang="fr-FR" sz="1400" dirty="0" smtClean="0">
                <a:solidFill>
                  <a:schemeClr val="bg1"/>
                </a:solidFill>
                <a:latin typeface="Roboto Slab" charset="0"/>
                <a:ea typeface="Roboto Slab" charset="0"/>
              </a:rPr>
              <a:t>Le patio de Cordoue prend une place de plus en plus importante dans la fête populaire et devient le lieu idéal où organiser et accueillir avec enthousiasme et hospitalité ces événements.</a:t>
            </a:r>
            <a:endParaRPr lang="es-ES" sz="1400" dirty="0">
              <a:solidFill>
                <a:schemeClr val="bg1"/>
              </a:solidFill>
              <a:latin typeface="Roboto Slab" charset="0"/>
              <a:ea typeface="Roboto Slab"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Resultado de imagen de FIESTA DE LOS PATIOS"/>
          <p:cNvPicPr>
            <a:picLocks noChangeAspect="1" noChangeArrowheads="1"/>
          </p:cNvPicPr>
          <p:nvPr/>
        </p:nvPicPr>
        <p:blipFill>
          <a:blip r:embed="rId2"/>
          <a:srcRect/>
          <a:stretch>
            <a:fillRect/>
          </a:stretch>
        </p:blipFill>
        <p:spPr bwMode="auto">
          <a:xfrm>
            <a:off x="1371600" y="590550"/>
            <a:ext cx="5924693" cy="393992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Resultado de imagen de FIESTA DE LOS PATIOS"/>
          <p:cNvPicPr>
            <a:picLocks noChangeAspect="1" noChangeArrowheads="1"/>
          </p:cNvPicPr>
          <p:nvPr/>
        </p:nvPicPr>
        <p:blipFill>
          <a:blip r:embed="rId2"/>
          <a:srcRect/>
          <a:stretch>
            <a:fillRect/>
          </a:stretch>
        </p:blipFill>
        <p:spPr bwMode="auto">
          <a:xfrm>
            <a:off x="609600" y="438150"/>
            <a:ext cx="7620000" cy="423862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86000" y="209550"/>
            <a:ext cx="4412520" cy="685800"/>
          </a:xfrm>
        </p:spPr>
        <p:txBody>
          <a:bodyPr/>
          <a:lstStyle/>
          <a:p>
            <a:r>
              <a:rPr lang="es-ES_tradnl" dirty="0" smtClean="0">
                <a:solidFill>
                  <a:schemeClr val="bg1"/>
                </a:solidFill>
              </a:rPr>
              <a:t>LA DIÈTE MÉDITERRANÉENNE</a:t>
            </a:r>
            <a:br>
              <a:rPr lang="es-ES_tradnl" dirty="0" smtClean="0">
                <a:solidFill>
                  <a:schemeClr val="bg1"/>
                </a:solidFill>
              </a:rPr>
            </a:br>
            <a:endParaRPr lang="es-ES" dirty="0">
              <a:solidFill>
                <a:schemeClr val="bg1"/>
              </a:solidFill>
            </a:endParaRPr>
          </a:p>
        </p:txBody>
      </p:sp>
      <p:sp>
        <p:nvSpPr>
          <p:cNvPr id="6" name="5 Subtítulo"/>
          <p:cNvSpPr>
            <a:spLocks noGrp="1"/>
          </p:cNvSpPr>
          <p:nvPr>
            <p:ph type="subTitle" idx="1"/>
          </p:nvPr>
        </p:nvSpPr>
        <p:spPr>
          <a:xfrm>
            <a:off x="533400" y="1657350"/>
            <a:ext cx="8229240" cy="2982960"/>
          </a:xfrm>
        </p:spPr>
        <p:txBody>
          <a:bodyPr/>
          <a:lstStyle/>
          <a:p>
            <a:r>
              <a:rPr lang="fr-FR" sz="1400" dirty="0" smtClean="0">
                <a:solidFill>
                  <a:schemeClr val="bg1"/>
                </a:solidFill>
                <a:latin typeface="Roboto Slab" charset="0"/>
                <a:ea typeface="Roboto Slab" charset="0"/>
              </a:rPr>
              <a:t>   La diète méditerranéenne implique un ensemble de savoir-faire, de connaissances, de rituels, de symboliques et de traditions qui concernent les cultures, les récoltes, la cueillette, la pêche, l’élevage, la conservation, la transformation, la cuisson et, tout particulièrement, la façon de partager la table et de consommer les aliments. Manger ensemble constitue le fondement de l’identité et de la continuité culturelles des communautés du bassin méditerranéen. C’est un moment d’échange social et de communication, d’affirmation et de refondation de l’identité de la famille, du groupe ou de la communauté. La diète méditerranéenne met l’accent sur les valeurs de l’hospitalité, du bon voisinage, du dialogue interculturel et de la créativité, et sur un mode de vie guidé par le respect de la diversité. Elle joue un rôle important dans les espaces culturels, les fêtes et les célébrations en rassemblant des populations de tous âges, classes et conditions. Elle inclut l’artisanat et la production d’objets pour le transport, la conservation et la consommation des aliments, entre autres les plats en céramique et les verres. Les femmes jouent un rôle essentiel dans la transmission des savoir-faire et des connaissances de la diète méditerranéenne, dans la sauvegarde des techniques, dans le respect des rythmes saisonniers et des ponctuations festives du calendrier, et dans la transmission des valeurs de l’élément aux nouvelles générations. De même, les marchés jouent un rôle clé en tant qu’espaces de culture et de transmission de la diète méditerranéenne, dans l’apprentissage quotidien de l’échange, du respect mutuel et de l’accord.</a:t>
            </a:r>
            <a:endParaRPr lang="es-ES" sz="1400" dirty="0" smtClean="0">
              <a:solidFill>
                <a:schemeClr val="bg1"/>
              </a:solidFill>
              <a:latin typeface="Roboto Slab" charset="0"/>
              <a:ea typeface="Roboto Slab" charset="0"/>
            </a:endParaRPr>
          </a:p>
          <a:p>
            <a:r>
              <a:rPr lang="fr-FR" dirty="0" smtClean="0"/>
              <a:t> </a:t>
            </a:r>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AutoShape 2" descr="Resultado de imagen de dieta mediterran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4388" name="AutoShape 4" descr="Resultado de imagen de dieta mediterran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4390" name="AutoShape 6" descr="Resultado de imagen de dieta mediterran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4392" name="AutoShape 8" descr="dieta mediterrán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4394" name="AutoShape 10" descr="Resultado de imagen de dieta mediterran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4396" name="Picture 12" descr="Dieta Mediterranea"/>
          <p:cNvPicPr>
            <a:picLocks noChangeAspect="1" noChangeArrowheads="1"/>
          </p:cNvPicPr>
          <p:nvPr/>
        </p:nvPicPr>
        <p:blipFill>
          <a:blip r:embed="rId2"/>
          <a:srcRect/>
          <a:stretch>
            <a:fillRect/>
          </a:stretch>
        </p:blipFill>
        <p:spPr bwMode="auto">
          <a:xfrm>
            <a:off x="381000" y="133350"/>
            <a:ext cx="4931595" cy="2743200"/>
          </a:xfrm>
          <a:prstGeom prst="rect">
            <a:avLst/>
          </a:prstGeom>
          <a:noFill/>
        </p:spPr>
      </p:pic>
      <p:pic>
        <p:nvPicPr>
          <p:cNvPr id="144398" name="Picture 14" descr="Resultado de imagen de dieta mediterranea"/>
          <p:cNvPicPr>
            <a:picLocks noChangeAspect="1" noChangeArrowheads="1"/>
          </p:cNvPicPr>
          <p:nvPr/>
        </p:nvPicPr>
        <p:blipFill>
          <a:blip r:embed="rId3"/>
          <a:srcRect/>
          <a:stretch>
            <a:fillRect/>
          </a:stretch>
        </p:blipFill>
        <p:spPr bwMode="auto">
          <a:xfrm>
            <a:off x="5334000" y="2546350"/>
            <a:ext cx="3643313" cy="24288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AutoShape 2"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6980" name="AutoShape 4"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6982" name="AutoShape 6"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6984" name="AutoShape 8"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6986" name="AutoShape 10"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6988" name="AutoShape 12" descr="Granada's sunse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6990" name="Picture 14" descr="Resultado de imagen de ALHAMBRA"/>
          <p:cNvPicPr>
            <a:picLocks noChangeAspect="1" noChangeArrowheads="1"/>
          </p:cNvPicPr>
          <p:nvPr/>
        </p:nvPicPr>
        <p:blipFill>
          <a:blip r:embed="rId2"/>
          <a:srcRect/>
          <a:stretch>
            <a:fillRect/>
          </a:stretch>
        </p:blipFill>
        <p:spPr bwMode="auto">
          <a:xfrm>
            <a:off x="1143000" y="285750"/>
            <a:ext cx="7086600" cy="4724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Shape 279"/>
          <p:cNvSpPr/>
          <p:nvPr/>
        </p:nvSpPr>
        <p:spPr>
          <a:xfrm>
            <a:off x="348840" y="362880"/>
            <a:ext cx="7314840" cy="8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3800" b="0" i="0" u="none" strike="noStrike" cap="none" dirty="0" smtClean="0">
                <a:solidFill>
                  <a:srgbClr val="FFFFFF"/>
                </a:solidFill>
                <a:latin typeface="Arial"/>
                <a:ea typeface="Arial"/>
                <a:cs typeface="Arial"/>
                <a:sym typeface="Arial"/>
              </a:rPr>
              <a:t>GRANADA</a:t>
            </a:r>
            <a:endParaRPr sz="1800" b="0" i="0" u="none" strike="noStrike" cap="none" dirty="0">
              <a:solidFill>
                <a:srgbClr val="000000"/>
              </a:solidFill>
              <a:latin typeface="Arial"/>
              <a:ea typeface="Arial"/>
              <a:cs typeface="Arial"/>
              <a:sym typeface="Arial"/>
            </a:endParaRPr>
          </a:p>
        </p:txBody>
      </p:sp>
      <p:sp>
        <p:nvSpPr>
          <p:cNvPr id="280" name="Shape 280"/>
          <p:cNvSpPr/>
          <p:nvPr/>
        </p:nvSpPr>
        <p:spPr>
          <a:xfrm>
            <a:off x="457200" y="1695960"/>
            <a:ext cx="8229240" cy="28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5" name="4 Rectángulo"/>
          <p:cNvSpPr/>
          <p:nvPr/>
        </p:nvSpPr>
        <p:spPr>
          <a:xfrm>
            <a:off x="1066800" y="1232922"/>
            <a:ext cx="6934200" cy="3477875"/>
          </a:xfrm>
          <a:prstGeom prst="rect">
            <a:avLst/>
          </a:prstGeom>
        </p:spPr>
        <p:txBody>
          <a:bodyPr wrap="square">
            <a:spAutoFit/>
          </a:bodyPr>
          <a:lstStyle/>
          <a:p>
            <a:r>
              <a:rPr lang="fr-FR" sz="2000" dirty="0" smtClean="0">
                <a:solidFill>
                  <a:schemeClr val="bg1"/>
                </a:solidFill>
              </a:rPr>
              <a:t>Alhambra, Generalife et </a:t>
            </a:r>
            <a:r>
              <a:rPr lang="fr-FR" sz="2000" dirty="0" err="1" smtClean="0">
                <a:solidFill>
                  <a:schemeClr val="bg1"/>
                </a:solidFill>
              </a:rPr>
              <a:t>Albaicin</a:t>
            </a:r>
            <a:r>
              <a:rPr lang="fr-FR" sz="2000" dirty="0" smtClean="0">
                <a:solidFill>
                  <a:schemeClr val="bg1"/>
                </a:solidFill>
              </a:rPr>
              <a:t>, Grenade</a:t>
            </a:r>
          </a:p>
          <a:p>
            <a:r>
              <a:rPr lang="fr-FR" sz="2000" dirty="0" smtClean="0">
                <a:solidFill>
                  <a:schemeClr val="bg1"/>
                </a:solidFill>
              </a:rPr>
              <a:t>Dominant la ville moderne construite dans la plaine, l'Alhambra et l'</a:t>
            </a:r>
            <a:r>
              <a:rPr lang="fr-FR" sz="2000" dirty="0" err="1" smtClean="0">
                <a:solidFill>
                  <a:schemeClr val="bg1"/>
                </a:solidFill>
              </a:rPr>
              <a:t>Albaicin</a:t>
            </a:r>
            <a:r>
              <a:rPr lang="fr-FR" sz="2000" dirty="0" smtClean="0">
                <a:solidFill>
                  <a:schemeClr val="bg1"/>
                </a:solidFill>
              </a:rPr>
              <a:t>, situés sur deux collines adjacentes, constituent la partie médiévale de Grenade. À l'est de la forteresse et résidence de l'Alhambra s'étendent les merveilleux jardins du Generalife, ancienne demeure champêtre des émirs qui régnaient sur cette partie de l'Espagne aux XIII</a:t>
            </a:r>
            <a:r>
              <a:rPr lang="fr-FR" sz="2000" baseline="30000" dirty="0" smtClean="0">
                <a:solidFill>
                  <a:schemeClr val="bg1"/>
                </a:solidFill>
              </a:rPr>
              <a:t>e</a:t>
            </a:r>
            <a:r>
              <a:rPr lang="fr-FR" sz="2000" dirty="0" smtClean="0">
                <a:solidFill>
                  <a:schemeClr val="bg1"/>
                </a:solidFill>
              </a:rPr>
              <a:t> et </a:t>
            </a:r>
            <a:r>
              <a:rPr lang="fr-FR" sz="2000" dirty="0" err="1" smtClean="0">
                <a:solidFill>
                  <a:schemeClr val="bg1"/>
                </a:solidFill>
              </a:rPr>
              <a:t>XIV</a:t>
            </a:r>
            <a:r>
              <a:rPr lang="fr-FR" sz="2000" baseline="30000" dirty="0" err="1" smtClean="0">
                <a:solidFill>
                  <a:schemeClr val="bg1"/>
                </a:solidFill>
              </a:rPr>
              <a:t>e</a:t>
            </a:r>
            <a:r>
              <a:rPr lang="fr-FR" sz="2000" dirty="0" err="1" smtClean="0">
                <a:solidFill>
                  <a:schemeClr val="bg1"/>
                </a:solidFill>
              </a:rPr>
              <a:t>siècles</a:t>
            </a:r>
            <a:r>
              <a:rPr lang="fr-FR" sz="2000" dirty="0" smtClean="0">
                <a:solidFill>
                  <a:schemeClr val="bg1"/>
                </a:solidFill>
              </a:rPr>
              <a:t>. Le quartier résidentiel de l'</a:t>
            </a:r>
            <a:r>
              <a:rPr lang="fr-FR" sz="2000" dirty="0" err="1" smtClean="0">
                <a:solidFill>
                  <a:schemeClr val="bg1"/>
                </a:solidFill>
              </a:rPr>
              <a:t>Albaicin</a:t>
            </a:r>
            <a:r>
              <a:rPr lang="fr-FR" sz="2000" dirty="0" smtClean="0">
                <a:solidFill>
                  <a:schemeClr val="bg1"/>
                </a:solidFill>
              </a:rPr>
              <a:t> conserve un riche ensemble d'architecture vernaculaire maure dans laquelle l'architecture andalouse traditionnelle se fond harmonieusement.</a:t>
            </a:r>
            <a:endParaRPr lang="fr-FR" sz="2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Resultado de imagen de ALHAMBRA"/>
          <p:cNvPicPr>
            <a:picLocks noChangeAspect="1" noChangeArrowheads="1"/>
          </p:cNvPicPr>
          <p:nvPr/>
        </p:nvPicPr>
        <p:blipFill>
          <a:blip r:embed="rId2"/>
          <a:srcRect/>
          <a:stretch>
            <a:fillRect/>
          </a:stretch>
        </p:blipFill>
        <p:spPr bwMode="auto">
          <a:xfrm>
            <a:off x="1024468" y="514350"/>
            <a:ext cx="7281332" cy="4095749"/>
          </a:xfrm>
          <a:prstGeom prst="rect">
            <a:avLst/>
          </a:prstGeom>
          <a:noFill/>
        </p:spPr>
      </p:pic>
      <p:sp>
        <p:nvSpPr>
          <p:cNvPr id="128004" name="AutoShape 4"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9028" name="AutoShape 4"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9030" name="AutoShape 6" descr="Resultado de imagen de ALHAMB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9032" name="Picture 8" descr="Resultado de imagen de ALHAMBRA"/>
          <p:cNvPicPr>
            <a:picLocks noChangeAspect="1" noChangeArrowheads="1"/>
          </p:cNvPicPr>
          <p:nvPr/>
        </p:nvPicPr>
        <p:blipFill>
          <a:blip r:embed="rId2"/>
          <a:srcRect/>
          <a:stretch>
            <a:fillRect/>
          </a:stretch>
        </p:blipFill>
        <p:spPr bwMode="auto">
          <a:xfrm>
            <a:off x="838200" y="361950"/>
            <a:ext cx="7586133" cy="4267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Shape 279"/>
          <p:cNvSpPr/>
          <p:nvPr/>
        </p:nvSpPr>
        <p:spPr>
          <a:xfrm>
            <a:off x="348840" y="362880"/>
            <a:ext cx="7314840" cy="8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3800" b="0" i="0" u="none" strike="noStrike" cap="none" dirty="0" smtClean="0">
                <a:solidFill>
                  <a:srgbClr val="FFFFFF"/>
                </a:solidFill>
                <a:latin typeface="Arial"/>
                <a:ea typeface="Arial"/>
                <a:cs typeface="Arial"/>
                <a:sym typeface="Arial"/>
              </a:rPr>
              <a:t>ALHAMBRA ET GENERALIFE</a:t>
            </a:r>
            <a:endParaRPr sz="1800" b="0" i="0" u="none" strike="noStrike" cap="none" dirty="0">
              <a:solidFill>
                <a:srgbClr val="000000"/>
              </a:solidFill>
              <a:latin typeface="Arial"/>
              <a:ea typeface="Arial"/>
              <a:cs typeface="Arial"/>
              <a:sym typeface="Arial"/>
            </a:endParaRPr>
          </a:p>
        </p:txBody>
      </p:sp>
      <p:sp>
        <p:nvSpPr>
          <p:cNvPr id="280" name="Shape 280"/>
          <p:cNvSpPr/>
          <p:nvPr/>
        </p:nvSpPr>
        <p:spPr>
          <a:xfrm>
            <a:off x="457200" y="1695960"/>
            <a:ext cx="8229240" cy="28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5" name="4 Rectángulo"/>
          <p:cNvSpPr/>
          <p:nvPr/>
        </p:nvSpPr>
        <p:spPr>
          <a:xfrm>
            <a:off x="533400" y="1809750"/>
            <a:ext cx="7315200" cy="2862322"/>
          </a:xfrm>
          <a:prstGeom prst="rect">
            <a:avLst/>
          </a:prstGeom>
        </p:spPr>
        <p:txBody>
          <a:bodyPr wrap="square">
            <a:spAutoFit/>
          </a:bodyPr>
          <a:lstStyle/>
          <a:p>
            <a:r>
              <a:rPr lang="fr-FR" sz="2000" dirty="0" smtClean="0">
                <a:solidFill>
                  <a:schemeClr val="bg1"/>
                </a:solidFill>
              </a:rPr>
              <a:t>L</a:t>
            </a:r>
            <a:r>
              <a:rPr lang="fr-FR" sz="2000" b="1" dirty="0" smtClean="0">
                <a:solidFill>
                  <a:schemeClr val="bg1"/>
                </a:solidFill>
              </a:rPr>
              <a:t>’</a:t>
            </a:r>
            <a:r>
              <a:rPr lang="fr-FR" sz="2000" dirty="0" smtClean="0">
                <a:solidFill>
                  <a:schemeClr val="bg1"/>
                </a:solidFill>
              </a:rPr>
              <a:t>Alhambra et le Generalife sont une démonstration de toutes les techniques artistiques connues du monde hispano-musulman, sur la base d’un système proportionnel à l’origine de tous les travaux de construction et de décoration, l’accent étant mis plus particulièrement sur la valeur esthétique de l’utilisation intelligente de l’eau et de la végétation. De même, la maison royale a accueilli depuis 1492 les projets les plus avancés en termes d’architecture palatine et poliorcétique, et d’arts plastiques de l’humanisme occidental.</a:t>
            </a:r>
            <a:endParaRPr lang="es-ES" sz="2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1196</Words>
  <Application>Microsoft Office PowerPoint</Application>
  <PresentationFormat>Presentación en pantalla (16:9)</PresentationFormat>
  <Paragraphs>101</Paragraphs>
  <Slides>49</Slides>
  <Notes>26</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49</vt:i4>
      </vt:variant>
    </vt:vector>
  </HeadingPairs>
  <TitlesOfParts>
    <vt:vector size="59" baseType="lpstr">
      <vt:lpstr>Roboto</vt:lpstr>
      <vt:lpstr>Times New Roman</vt:lpstr>
      <vt:lpstr>Arial</vt:lpstr>
      <vt:lpstr>Cambria</vt:lpstr>
      <vt:lpstr>Roboto Slab</vt:lpstr>
      <vt:lpstr>Office Theme</vt:lpstr>
      <vt:lpstr>Office Theme</vt:lpstr>
      <vt:lpstr>Office Theme</vt:lpstr>
      <vt:lpstr>Office Theme</vt:lpstr>
      <vt:lpstr>Office Theme</vt:lpstr>
      <vt:lpstr>Presentación de PowerPoint</vt:lpstr>
      <vt:lpstr>Presentación de PowerPoint</vt:lpstr>
      <vt:lpstr>Presentación de PowerPoint</vt:lpstr>
      <vt:lpstr>GRANADA GRENADE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CÓRDOBA CORDUE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SEVILLA SEVILLE</vt:lpstr>
      <vt:lpstr>Presentación de PowerPoint</vt:lpstr>
      <vt:lpstr>Presentación de PowerPoint</vt:lpstr>
      <vt:lpstr>Presentación de PowerPoint</vt:lpstr>
      <vt:lpstr>Presentación de PowerPoint</vt:lpstr>
      <vt:lpstr>Presentación de PowerPoint</vt:lpstr>
      <vt:lpstr>HUELVA </vt:lpstr>
      <vt:lpstr>Presentación de PowerPoint</vt:lpstr>
      <vt:lpstr>Presentación de PowerPoint</vt:lpstr>
      <vt:lpstr>Presentación de PowerPoint</vt:lpstr>
      <vt:lpstr>JAÉN </vt:lpstr>
      <vt:lpstr>Presentación de PowerPoint</vt:lpstr>
      <vt:lpstr>Presentación de PowerPoint</vt:lpstr>
      <vt:lpstr>MÁLAGA</vt:lpstr>
      <vt:lpstr>Presentación de PowerPoint</vt:lpstr>
      <vt:lpstr>Presentación de PowerPoint</vt:lpstr>
      <vt:lpstr>PATRIMOINE CULTUREL IMMATÉRIEL DE L´HUMANITÉ </vt:lpstr>
      <vt:lpstr>Presentación de PowerPoint</vt:lpstr>
      <vt:lpstr>Presentación de PowerPoint</vt:lpstr>
      <vt:lpstr>Presentación de PowerPoint</vt:lpstr>
      <vt:lpstr>Presentación de PowerPoint</vt:lpstr>
      <vt:lpstr>LA FÊTE DES PATIOS À CORDUE</vt:lpstr>
      <vt:lpstr>Presentación de PowerPoint</vt:lpstr>
      <vt:lpstr>Presentación de PowerPoint</vt:lpstr>
      <vt:lpstr>LA DIÈTE MÉDITERRANÉENNE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Rosario Rodríguez</dc:creator>
  <cp:lastModifiedBy>Rosario Rodríguez</cp:lastModifiedBy>
  <cp:revision>20</cp:revision>
  <dcterms:modified xsi:type="dcterms:W3CDTF">2018-04-15T17:02:27Z</dcterms:modified>
</cp:coreProperties>
</file>