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6" r:id="rId2"/>
    <p:sldId id="257" r:id="rId3"/>
    <p:sldId id="258" r:id="rId4"/>
    <p:sldId id="259" r:id="rId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686285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120447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3620300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676867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064618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2102594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2497741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370496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4074305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21187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12/17/2021</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4136258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12/17/2021</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‹N›</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4351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B485C16-A30C-4DDC-B0A7-0CDE7E4FEE99}"/>
              </a:ext>
            </a:extLst>
          </p:cNvPr>
          <p:cNvSpPr/>
          <p:nvPr/>
        </p:nvSpPr>
        <p:spPr>
          <a:xfrm>
            <a:off x="819150" y="1305341"/>
            <a:ext cx="4141843" cy="4247317"/>
          </a:xfrm>
          <a:prstGeom prst="rect">
            <a:avLst/>
          </a:prstGeom>
          <a:noFill/>
        </p:spPr>
        <p:txBody>
          <a:bodyPr wrap="square" lIns="91440" tIns="45720" rIns="91440" bIns="45720">
            <a:spAutoFit/>
          </a:bodyPr>
          <a:lstStyle/>
          <a:p>
            <a:pPr algn="ctr"/>
            <a:r>
              <a:rPr kumimoji="0" lang="it-IT" sz="5400" b="1" i="0" u="none" strike="noStrike" kern="1200" normalizeH="0" baseline="0" noProof="0" dirty="0">
                <a:ln w="6600">
                  <a:solidFill>
                    <a:schemeClr val="accent2"/>
                  </a:solidFill>
                  <a:prstDash val="solid"/>
                </a:ln>
                <a:solidFill>
                  <a:srgbClr val="FFFFFF"/>
                </a:solidFill>
                <a:effectLst>
                  <a:outerShdw dist="38100" dir="2700000" algn="tl" rotWithShape="0">
                    <a:schemeClr val="accent2"/>
                  </a:outerShdw>
                </a:effectLst>
                <a:uLnTx/>
                <a:uFillTx/>
                <a:latin typeface="Cooper Black" panose="0208090404030B020404" pitchFamily="18" charset="0"/>
                <a:cs typeface="DaunPenh" panose="020B0604020202020204" pitchFamily="2" charset="0"/>
              </a:rPr>
              <a:t>ERASMU+</a:t>
            </a:r>
            <a:br>
              <a:rPr kumimoji="0" lang="it-IT" sz="5400" b="1" i="0" u="none" strike="noStrike" kern="1200" normalizeH="0" baseline="0" noProof="0" dirty="0">
                <a:ln w="6600">
                  <a:solidFill>
                    <a:schemeClr val="accent2"/>
                  </a:solidFill>
                  <a:prstDash val="solid"/>
                </a:ln>
                <a:solidFill>
                  <a:srgbClr val="FFFFFF"/>
                </a:solidFill>
                <a:effectLst>
                  <a:outerShdw dist="38100" dir="2700000" algn="tl" rotWithShape="0">
                    <a:schemeClr val="accent2"/>
                  </a:outerShdw>
                </a:effectLst>
                <a:uLnTx/>
                <a:uFillTx/>
                <a:latin typeface="Cooper Black" panose="0208090404030B020404" pitchFamily="18" charset="0"/>
                <a:cs typeface="DaunPenh" panose="020B0604020202020204" pitchFamily="2" charset="0"/>
              </a:rPr>
            </a:br>
            <a:r>
              <a:rPr kumimoji="0" lang="it-IT" sz="5400" b="1" i="0" u="none" strike="noStrike" kern="1200" normalizeH="0" baseline="0" noProof="0" dirty="0">
                <a:ln w="6600">
                  <a:solidFill>
                    <a:schemeClr val="accent2"/>
                  </a:solidFill>
                  <a:prstDash val="solid"/>
                </a:ln>
                <a:solidFill>
                  <a:srgbClr val="FFFFFF"/>
                </a:solidFill>
                <a:effectLst>
                  <a:outerShdw dist="38100" dir="2700000" algn="tl" rotWithShape="0">
                    <a:schemeClr val="accent2"/>
                  </a:outerShdw>
                </a:effectLst>
                <a:uLnTx/>
                <a:uFillTx/>
                <a:latin typeface="Cooper Black" panose="0208090404030B020404" pitchFamily="18" charset="0"/>
                <a:cs typeface="DaunPenh" panose="020B0604020202020204" pitchFamily="2" charset="0"/>
              </a:rPr>
              <a:t>Thinking </a:t>
            </a:r>
            <a:r>
              <a:rPr kumimoji="0" lang="it-IT" sz="5400" b="1" i="0" u="none" strike="noStrike" kern="1200" normalizeH="0" baseline="0" noProof="0" dirty="0" err="1">
                <a:ln w="6600">
                  <a:solidFill>
                    <a:schemeClr val="accent2"/>
                  </a:solidFill>
                  <a:prstDash val="solid"/>
                </a:ln>
                <a:solidFill>
                  <a:srgbClr val="FFFFFF"/>
                </a:solidFill>
                <a:effectLst>
                  <a:outerShdw dist="38100" dir="2700000" algn="tl" rotWithShape="0">
                    <a:schemeClr val="accent2"/>
                  </a:outerShdw>
                </a:effectLst>
                <a:uLnTx/>
                <a:uFillTx/>
                <a:latin typeface="Cooper Black" panose="0208090404030B020404" pitchFamily="18" charset="0"/>
                <a:cs typeface="DaunPenh" panose="020B0604020202020204" pitchFamily="2" charset="0"/>
              </a:rPr>
              <a:t>globally</a:t>
            </a:r>
            <a:r>
              <a:rPr kumimoji="0" lang="it-IT" sz="5400" b="1" i="0" u="none" strike="noStrike" kern="1200" normalizeH="0" baseline="0" noProof="0" dirty="0">
                <a:ln w="6600">
                  <a:solidFill>
                    <a:schemeClr val="accent2"/>
                  </a:solidFill>
                  <a:prstDash val="solid"/>
                </a:ln>
                <a:solidFill>
                  <a:srgbClr val="FFFFFF"/>
                </a:solidFill>
                <a:effectLst>
                  <a:outerShdw dist="38100" dir="2700000" algn="tl" rotWithShape="0">
                    <a:schemeClr val="accent2"/>
                  </a:outerShdw>
                </a:effectLst>
                <a:uLnTx/>
                <a:uFillTx/>
                <a:latin typeface="Cooper Black" panose="0208090404030B020404" pitchFamily="18" charset="0"/>
                <a:cs typeface="DaunPenh" panose="020B0604020202020204" pitchFamily="2" charset="0"/>
              </a:rPr>
              <a:t>, </a:t>
            </a:r>
            <a:r>
              <a:rPr kumimoji="0" lang="it-IT" sz="5400" b="1" i="0" u="none" strike="noStrike" kern="1200" normalizeH="0" baseline="0" noProof="0" dirty="0" err="1">
                <a:ln w="6600">
                  <a:solidFill>
                    <a:schemeClr val="accent2"/>
                  </a:solidFill>
                  <a:prstDash val="solid"/>
                </a:ln>
                <a:solidFill>
                  <a:srgbClr val="FFFFFF"/>
                </a:solidFill>
                <a:effectLst>
                  <a:outerShdw dist="38100" dir="2700000" algn="tl" rotWithShape="0">
                    <a:schemeClr val="accent2"/>
                  </a:outerShdw>
                </a:effectLst>
                <a:uLnTx/>
                <a:uFillTx/>
                <a:latin typeface="Cooper Black" panose="0208090404030B020404" pitchFamily="18" charset="0"/>
                <a:cs typeface="DaunPenh" panose="020B0604020202020204" pitchFamily="2" charset="0"/>
              </a:rPr>
              <a:t>acting</a:t>
            </a:r>
            <a:r>
              <a:rPr kumimoji="0" lang="it-IT" sz="5400" b="1" i="0" u="none" strike="noStrike" kern="1200" normalizeH="0" baseline="0" noProof="0" dirty="0">
                <a:ln w="6600">
                  <a:solidFill>
                    <a:schemeClr val="accent2"/>
                  </a:solidFill>
                  <a:prstDash val="solid"/>
                </a:ln>
                <a:solidFill>
                  <a:srgbClr val="FFFFFF"/>
                </a:solidFill>
                <a:effectLst>
                  <a:outerShdw dist="38100" dir="2700000" algn="tl" rotWithShape="0">
                    <a:schemeClr val="accent2"/>
                  </a:outerShdw>
                </a:effectLst>
                <a:uLnTx/>
                <a:uFillTx/>
                <a:latin typeface="Cooper Black" panose="0208090404030B020404" pitchFamily="18" charset="0"/>
                <a:cs typeface="DaunPenh" panose="020B0604020202020204" pitchFamily="2" charset="0"/>
              </a:rPr>
              <a:t> </a:t>
            </a:r>
            <a:r>
              <a:rPr kumimoji="0" lang="it-IT" sz="5400" b="1" i="0" u="none" strike="noStrike" kern="1200" normalizeH="0" baseline="0" noProof="0" dirty="0" err="1">
                <a:ln w="6600">
                  <a:solidFill>
                    <a:schemeClr val="accent2"/>
                  </a:solidFill>
                  <a:prstDash val="solid"/>
                </a:ln>
                <a:solidFill>
                  <a:srgbClr val="FFFFFF"/>
                </a:solidFill>
                <a:effectLst>
                  <a:outerShdw dist="38100" dir="2700000" algn="tl" rotWithShape="0">
                    <a:schemeClr val="accent2"/>
                  </a:outerShdw>
                </a:effectLst>
                <a:uLnTx/>
                <a:uFillTx/>
                <a:latin typeface="Cooper Black" panose="0208090404030B020404" pitchFamily="18" charset="0"/>
                <a:cs typeface="DaunPenh" panose="020B0604020202020204" pitchFamily="2" charset="0"/>
              </a:rPr>
              <a:t>locally</a:t>
            </a:r>
            <a:endParaRPr lang="it-IT" sz="54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cs typeface="DaunPenh" panose="020B0604020202020204" pitchFamily="2" charset="0"/>
            </a:endParaRPr>
          </a:p>
        </p:txBody>
      </p:sp>
      <p:pic>
        <p:nvPicPr>
          <p:cNvPr id="1026" name="Picture 2" descr="▷ Germania: Immagini, Gif Animate &amp;amp; Clipart – 100% GRATIS!">
            <a:extLst>
              <a:ext uri="{FF2B5EF4-FFF2-40B4-BE49-F238E27FC236}">
                <a16:creationId xmlns:a16="http://schemas.microsoft.com/office/drawing/2014/main" id="{D6BB5BED-DDFF-45B4-8110-94B0BF490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416" y="1309577"/>
            <a:ext cx="27717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imated Flags - Bandiere animate pagina S-02">
            <a:extLst>
              <a:ext uri="{FF2B5EF4-FFF2-40B4-BE49-F238E27FC236}">
                <a16:creationId xmlns:a16="http://schemas.microsoft.com/office/drawing/2014/main" id="{8680DC35-F779-4A09-9546-0833F6E5723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35958" y="1309577"/>
            <a:ext cx="29146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ndiera polacca sulle GIF animate">
            <a:extLst>
              <a:ext uri="{FF2B5EF4-FFF2-40B4-BE49-F238E27FC236}">
                <a16:creationId xmlns:a16="http://schemas.microsoft.com/office/drawing/2014/main" id="{BD11EE63-62D3-407E-972C-B0F7DF1B73B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82416" y="3643424"/>
            <a:ext cx="3037707" cy="20371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IF bandiera Italiana – GIF su EnGiEL.com">
            <a:extLst>
              <a:ext uri="{FF2B5EF4-FFF2-40B4-BE49-F238E27FC236}">
                <a16:creationId xmlns:a16="http://schemas.microsoft.com/office/drawing/2014/main" id="{9C0FAB2E-E2AA-44C5-A52A-EA2FF7DF675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840733" y="3643424"/>
            <a:ext cx="3037707" cy="205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145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71A82D4B-4346-4463-B264-2E0C5F6B252F}"/>
              </a:ext>
            </a:extLst>
          </p:cNvPr>
          <p:cNvSpPr>
            <a:spLocks noGrp="1"/>
          </p:cNvSpPr>
          <p:nvPr>
            <p:ph type="subTitle" idx="1"/>
          </p:nvPr>
        </p:nvSpPr>
        <p:spPr>
          <a:xfrm>
            <a:off x="490433" y="540365"/>
            <a:ext cx="8078800" cy="5272606"/>
          </a:xfrm>
        </p:spPr>
        <p:txBody>
          <a:bodyPr>
            <a:normAutofit/>
          </a:bodyPr>
          <a:lstStyle/>
          <a:p>
            <a:r>
              <a:rPr lang="en-US" sz="1800" dirty="0">
                <a:solidFill>
                  <a:schemeClr val="bg1"/>
                </a:solidFill>
                <a:latin typeface="Berlin Sans FB Demi" panose="020E0802020502020306" pitchFamily="34" charset="0"/>
                <a:cs typeface="Times New Roman" panose="02020603050405020304" pitchFamily="18" charset="0"/>
              </a:rPr>
              <a:t>DNA is the essential molecule of all living organisms. It contains the genetic information that makes an organism or a cell what it is. It is a polymer, a long molecule formed by the union of nucleotides. Each nucleotide is formed by: a phosphate group, a sugar, a nitrogenous base. DNA is shaped like a spiral staircase:</a:t>
            </a:r>
          </a:p>
          <a:p>
            <a:pPr marL="285750" indent="-285750">
              <a:buFont typeface="Arial" panose="020B0604020202020204" pitchFamily="34" charset="0"/>
              <a:buChar char="•"/>
            </a:pPr>
            <a:r>
              <a:rPr lang="en-US" sz="1800" dirty="0">
                <a:solidFill>
                  <a:schemeClr val="bg1"/>
                </a:solidFill>
                <a:latin typeface="Berlin Sans FB Demi" panose="020E0802020502020306" pitchFamily="34" charset="0"/>
                <a:cs typeface="Times New Roman" panose="02020603050405020304" pitchFamily="18" charset="0"/>
              </a:rPr>
              <a:t>the two external filaments are made up of phosphoric acid and deoxyribose sugar. </a:t>
            </a:r>
          </a:p>
          <a:p>
            <a:pPr marL="285750" indent="-285750">
              <a:buFont typeface="Arial" panose="020B0604020202020204" pitchFamily="34" charset="0"/>
              <a:buChar char="•"/>
            </a:pPr>
            <a:r>
              <a:rPr lang="en-US" sz="1800" dirty="0">
                <a:solidFill>
                  <a:schemeClr val="bg1"/>
                </a:solidFill>
                <a:latin typeface="Berlin Sans FB Demi" panose="020E0802020502020306" pitchFamily="34" charset="0"/>
                <a:cs typeface="Times New Roman" panose="02020603050405020304" pitchFamily="18" charset="0"/>
              </a:rPr>
              <a:t> the pegs are the paired nitrogenous bases. They are of four types: Adenine, Cytosine, Guanine and Thymine.</a:t>
            </a:r>
          </a:p>
          <a:p>
            <a:r>
              <a:rPr lang="en-US" sz="1800" dirty="0">
                <a:solidFill>
                  <a:schemeClr val="bg1"/>
                </a:solidFill>
                <a:latin typeface="Berlin Sans FB Demi" panose="020E0802020502020306" pitchFamily="34" charset="0"/>
                <a:cs typeface="Times New Roman" panose="02020603050405020304" pitchFamily="18" charset="0"/>
              </a:rPr>
              <a:t>They are also complementary: Adenine always binds with Thymine and Cytosine always binds with Guanine, and they are held together by hydrogen bonds. A DNA chain is very long and thin and in order to fit inside the cell nucleus it has to fold many times forming structures called chromosomes. There are 46 chromosomes in each of our cells, meaning 46 DNA molecules.</a:t>
            </a:r>
            <a:endParaRPr lang="it-IT" sz="1800" dirty="0">
              <a:solidFill>
                <a:schemeClr val="bg1"/>
              </a:solidFill>
              <a:latin typeface="Berlin Sans FB Demi" panose="020E0802020502020306" pitchFamily="34" charset="0"/>
              <a:cs typeface="Times New Roman" panose="02020603050405020304" pitchFamily="18" charset="0"/>
            </a:endParaRPr>
          </a:p>
        </p:txBody>
      </p:sp>
      <p:pic>
        <p:nvPicPr>
          <p:cNvPr id="1026" name="Picture 2" descr="Risolto il mistero della replicazione del DNA - MediMagazine">
            <a:extLst>
              <a:ext uri="{FF2B5EF4-FFF2-40B4-BE49-F238E27FC236}">
                <a16:creationId xmlns:a16="http://schemas.microsoft.com/office/drawing/2014/main" id="{7EF13E08-A4A6-4CF7-85E4-7DC125908E3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17934" y="2083633"/>
            <a:ext cx="3912532" cy="2200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sellaDiTesto 4">
            <a:extLst>
              <a:ext uri="{FF2B5EF4-FFF2-40B4-BE49-F238E27FC236}">
                <a16:creationId xmlns:a16="http://schemas.microsoft.com/office/drawing/2014/main" id="{4D8CFF48-6E23-4951-A0D8-417B04B598C4}"/>
              </a:ext>
            </a:extLst>
          </p:cNvPr>
          <p:cNvSpPr txBox="1"/>
          <p:nvPr/>
        </p:nvSpPr>
        <p:spPr>
          <a:xfrm>
            <a:off x="858860" y="-43330"/>
            <a:ext cx="3402768" cy="923330"/>
          </a:xfrm>
          <a:prstGeom prst="rect">
            <a:avLst/>
          </a:prstGeom>
          <a:noFill/>
        </p:spPr>
        <p:txBody>
          <a:bodyPr wrap="square" rtlCol="0">
            <a:spAutoFit/>
          </a:bodyPr>
          <a:lstStyle/>
          <a:p>
            <a:r>
              <a:rPr lang="it-IT" sz="5400" cap="all" spc="30" dirty="0">
                <a:solidFill>
                  <a:schemeClr val="tx2"/>
                </a:solidFill>
                <a:latin typeface="+mj-lt"/>
                <a:ea typeface="+mj-ea"/>
                <a:cs typeface="+mj-cs"/>
              </a:rPr>
              <a:t> THE </a:t>
            </a:r>
            <a:r>
              <a:rPr lang="it-IT" dirty="0">
                <a:solidFill>
                  <a:schemeClr val="tx2"/>
                </a:solidFill>
              </a:rPr>
              <a:t> </a:t>
            </a:r>
            <a:r>
              <a:rPr lang="it-IT" sz="5400" cap="all" spc="30" dirty="0">
                <a:solidFill>
                  <a:schemeClr val="tx2"/>
                </a:solidFill>
                <a:latin typeface="+mj-lt"/>
                <a:ea typeface="+mj-ea"/>
                <a:cs typeface="+mj-cs"/>
              </a:rPr>
              <a:t>DNA</a:t>
            </a:r>
          </a:p>
        </p:txBody>
      </p:sp>
    </p:spTree>
    <p:extLst>
      <p:ext uri="{BB962C8B-B14F-4D97-AF65-F5344CB8AC3E}">
        <p14:creationId xmlns:p14="http://schemas.microsoft.com/office/powerpoint/2010/main" val="2120248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A70ADD1E-64CF-4AA6-9648-34267ABFD264}"/>
              </a:ext>
            </a:extLst>
          </p:cNvPr>
          <p:cNvPicPr>
            <a:picLocks noChangeAspect="1"/>
          </p:cNvPicPr>
          <p:nvPr/>
        </p:nvPicPr>
        <p:blipFill rotWithShape="1">
          <a:blip r:embed="rId2"/>
          <a:src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5">
            <a:extLst>
              <a:ext uri="{FF2B5EF4-FFF2-40B4-BE49-F238E27FC236}">
                <a16:creationId xmlns:a16="http://schemas.microsoft.com/office/drawing/2014/main" id="{1512FAA3-2B60-4E1E-8C47-D2277170F552}"/>
              </a:ext>
            </a:extLst>
          </p:cNvPr>
          <p:cNvSpPr>
            <a:spLocks noGrp="1"/>
          </p:cNvSpPr>
          <p:nvPr>
            <p:ph type="ctrTitle"/>
          </p:nvPr>
        </p:nvSpPr>
        <p:spPr>
          <a:xfrm>
            <a:off x="2199301" y="794657"/>
            <a:ext cx="5619054" cy="4849091"/>
          </a:xfrm>
        </p:spPr>
        <p:txBody>
          <a:bodyPr anchor="ctr">
            <a:normAutofit/>
          </a:bodyPr>
          <a:lstStyle/>
          <a:p>
            <a:pPr algn="r"/>
            <a:r>
              <a:rPr lang="it-IT" dirty="0">
                <a:solidFill>
                  <a:srgbClr val="FFFFFF"/>
                </a:solidFill>
              </a:rPr>
              <a:t>DNA </a:t>
            </a:r>
            <a:r>
              <a:rPr lang="it-IT" dirty="0" err="1">
                <a:solidFill>
                  <a:srgbClr val="FFFFFF"/>
                </a:solidFill>
              </a:rPr>
              <a:t>extraction</a:t>
            </a:r>
            <a:r>
              <a:rPr lang="it-IT" dirty="0">
                <a:solidFill>
                  <a:srgbClr val="FFFFFF"/>
                </a:solidFill>
              </a:rPr>
              <a:t> from banana</a:t>
            </a:r>
          </a:p>
        </p:txBody>
      </p:sp>
      <p:cxnSp>
        <p:nvCxnSpPr>
          <p:cNvPr id="15" name="Straight Connector 14">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04420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7A24C3-9D45-4C7E-B570-FB97DB21518D}"/>
              </a:ext>
            </a:extLst>
          </p:cNvPr>
          <p:cNvSpPr>
            <a:spLocks noGrp="1"/>
          </p:cNvSpPr>
          <p:nvPr>
            <p:ph type="ctrTitle"/>
          </p:nvPr>
        </p:nvSpPr>
        <p:spPr>
          <a:xfrm>
            <a:off x="678426" y="-104093"/>
            <a:ext cx="7564426" cy="978737"/>
          </a:xfrm>
        </p:spPr>
        <p:txBody>
          <a:bodyPr/>
          <a:lstStyle/>
          <a:p>
            <a:r>
              <a:rPr lang="it-IT" dirty="0">
                <a:solidFill>
                  <a:schemeClr val="tx2"/>
                </a:solidFill>
              </a:rPr>
              <a:t>USED MATERIAL:</a:t>
            </a:r>
          </a:p>
        </p:txBody>
      </p:sp>
      <p:sp>
        <p:nvSpPr>
          <p:cNvPr id="6" name="CasellaDiTesto 5">
            <a:extLst>
              <a:ext uri="{FF2B5EF4-FFF2-40B4-BE49-F238E27FC236}">
                <a16:creationId xmlns:a16="http://schemas.microsoft.com/office/drawing/2014/main" id="{02CAE710-3231-4024-BA4C-3C466264CC26}"/>
              </a:ext>
            </a:extLst>
          </p:cNvPr>
          <p:cNvSpPr txBox="1"/>
          <p:nvPr/>
        </p:nvSpPr>
        <p:spPr>
          <a:xfrm>
            <a:off x="670262" y="874644"/>
            <a:ext cx="3946776" cy="5293757"/>
          </a:xfrm>
          <a:prstGeom prst="rect">
            <a:avLst/>
          </a:prstGeom>
          <a:noFill/>
        </p:spPr>
        <p:txBody>
          <a:bodyPr wrap="square" rtlCol="0">
            <a:spAutoFit/>
          </a:bodyPr>
          <a:lstStyle/>
          <a:p>
            <a:pPr marL="342900" lvl="0" indent="-342900">
              <a:lnSpc>
                <a:spcPct val="120000"/>
              </a:lnSpc>
              <a:spcBef>
                <a:spcPts val="1000"/>
              </a:spcBef>
              <a:buFont typeface="Arial" panose="020B0604020202020204" pitchFamily="34" charset="0"/>
              <a:buChar char="•"/>
              <a:defRPr/>
            </a:pPr>
            <a:r>
              <a:rPr lang="it-IT" sz="2000" dirty="0">
                <a:solidFill>
                  <a:schemeClr val="bg1"/>
                </a:solidFill>
                <a:latin typeface="Aharoni" panose="02010803020104030203" pitchFamily="2" charset="-79"/>
                <a:cs typeface="Aharoni" panose="02010803020104030203" pitchFamily="2" charset="-79"/>
              </a:rPr>
              <a:t>Half a banana</a:t>
            </a:r>
          </a:p>
          <a:p>
            <a:pPr marL="342900" lvl="0" indent="-342900">
              <a:lnSpc>
                <a:spcPct val="120000"/>
              </a:lnSpc>
              <a:spcBef>
                <a:spcPts val="1000"/>
              </a:spcBef>
              <a:buFont typeface="Arial" panose="020B0604020202020204" pitchFamily="34" charset="0"/>
              <a:buChar char="•"/>
              <a:defRPr/>
            </a:pPr>
            <a:r>
              <a:rPr lang="it-IT" sz="2000" dirty="0">
                <a:solidFill>
                  <a:schemeClr val="bg1"/>
                </a:solidFill>
                <a:latin typeface="Aharoni" panose="02010803020104030203" pitchFamily="2" charset="-79"/>
                <a:cs typeface="Aharoni" panose="02010803020104030203" pitchFamily="2" charset="-79"/>
              </a:rPr>
              <a:t>1 </a:t>
            </a:r>
            <a:r>
              <a:rPr lang="it-IT" sz="2000" dirty="0" err="1">
                <a:solidFill>
                  <a:schemeClr val="bg1"/>
                </a:solidFill>
                <a:latin typeface="Aharoni" panose="02010803020104030203" pitchFamily="2" charset="-79"/>
                <a:cs typeface="Aharoni" panose="02010803020104030203" pitchFamily="2" charset="-79"/>
              </a:rPr>
              <a:t>teaspoon</a:t>
            </a:r>
            <a:r>
              <a:rPr lang="it-IT" sz="2000" dirty="0">
                <a:solidFill>
                  <a:schemeClr val="bg1"/>
                </a:solidFill>
                <a:latin typeface="Aharoni" panose="02010803020104030203" pitchFamily="2" charset="-79"/>
                <a:cs typeface="Aharoni" panose="02010803020104030203" pitchFamily="2" charset="-79"/>
              </a:rPr>
              <a:t> of </a:t>
            </a:r>
            <a:r>
              <a:rPr lang="it-IT" sz="2000" dirty="0" err="1">
                <a:solidFill>
                  <a:schemeClr val="bg1"/>
                </a:solidFill>
                <a:latin typeface="Aharoni" panose="02010803020104030203" pitchFamily="2" charset="-79"/>
                <a:cs typeface="Aharoni" panose="02010803020104030203" pitchFamily="2" charset="-79"/>
              </a:rPr>
              <a:t>sodium</a:t>
            </a:r>
            <a:r>
              <a:rPr lang="it-IT" sz="2000" dirty="0">
                <a:solidFill>
                  <a:schemeClr val="bg1"/>
                </a:solidFill>
                <a:latin typeface="Aharoni" panose="02010803020104030203" pitchFamily="2" charset="-79"/>
                <a:cs typeface="Aharoni" panose="02010803020104030203" pitchFamily="2" charset="-79"/>
              </a:rPr>
              <a:t> </a:t>
            </a:r>
            <a:r>
              <a:rPr lang="it-IT" sz="2000" dirty="0" err="1">
                <a:solidFill>
                  <a:schemeClr val="bg1"/>
                </a:solidFill>
                <a:latin typeface="Aharoni" panose="02010803020104030203" pitchFamily="2" charset="-79"/>
                <a:cs typeface="Aharoni" panose="02010803020104030203" pitchFamily="2" charset="-79"/>
              </a:rPr>
              <a:t>chloride</a:t>
            </a:r>
            <a:endParaRPr lang="it-IT" sz="2000" dirty="0">
              <a:solidFill>
                <a:schemeClr val="bg1"/>
              </a:solidFill>
              <a:latin typeface="Aharoni" panose="02010803020104030203" pitchFamily="2" charset="-79"/>
              <a:cs typeface="Aharoni" panose="02010803020104030203" pitchFamily="2" charset="-79"/>
            </a:endParaRPr>
          </a:p>
          <a:p>
            <a:pPr marL="342900" lvl="0" indent="-342900">
              <a:lnSpc>
                <a:spcPct val="120000"/>
              </a:lnSpc>
              <a:spcBef>
                <a:spcPts val="1000"/>
              </a:spcBef>
              <a:buFont typeface="Arial" panose="020B0604020202020204" pitchFamily="34" charset="0"/>
              <a:buChar char="•"/>
              <a:defRPr/>
            </a:pPr>
            <a:r>
              <a:rPr lang="it-IT" sz="2000" dirty="0">
                <a:solidFill>
                  <a:schemeClr val="bg1"/>
                </a:solidFill>
                <a:latin typeface="Aharoni" panose="02010803020104030203" pitchFamily="2" charset="-79"/>
                <a:cs typeface="Aharoni" panose="02010803020104030203" pitchFamily="2" charset="-79"/>
              </a:rPr>
              <a:t>10 ml of </a:t>
            </a:r>
            <a:r>
              <a:rPr lang="it-IT" sz="2000" dirty="0" err="1">
                <a:solidFill>
                  <a:schemeClr val="bg1"/>
                </a:solidFill>
                <a:latin typeface="Aharoni" panose="02010803020104030203" pitchFamily="2" charset="-79"/>
                <a:cs typeface="Aharoni" panose="02010803020104030203" pitchFamily="2" charset="-79"/>
              </a:rPr>
              <a:t>detergent</a:t>
            </a:r>
            <a:endParaRPr lang="it-IT" sz="2000" dirty="0">
              <a:solidFill>
                <a:schemeClr val="bg1"/>
              </a:solidFill>
              <a:latin typeface="Aharoni" panose="02010803020104030203" pitchFamily="2" charset="-79"/>
              <a:cs typeface="Aharoni" panose="02010803020104030203" pitchFamily="2" charset="-79"/>
            </a:endParaRPr>
          </a:p>
          <a:p>
            <a:pPr marL="342900" lvl="0" indent="-342900">
              <a:lnSpc>
                <a:spcPct val="120000"/>
              </a:lnSpc>
              <a:spcBef>
                <a:spcPts val="1000"/>
              </a:spcBef>
              <a:buFont typeface="Arial" panose="020B0604020202020204" pitchFamily="34" charset="0"/>
              <a:buChar char="•"/>
              <a:defRPr/>
            </a:pPr>
            <a:r>
              <a:rPr lang="it-IT" sz="2000" dirty="0">
                <a:solidFill>
                  <a:schemeClr val="bg1"/>
                </a:solidFill>
                <a:latin typeface="Aharoni" panose="02010803020104030203" pitchFamily="2" charset="-79"/>
                <a:cs typeface="Aharoni" panose="02010803020104030203" pitchFamily="2" charset="-79"/>
              </a:rPr>
              <a:t>6 ml of </a:t>
            </a:r>
            <a:r>
              <a:rPr lang="it-IT" sz="2000" dirty="0" err="1">
                <a:solidFill>
                  <a:schemeClr val="bg1"/>
                </a:solidFill>
                <a:latin typeface="Aharoni" panose="02010803020104030203" pitchFamily="2" charset="-79"/>
                <a:cs typeface="Aharoni" panose="02010803020104030203" pitchFamily="2" charset="-79"/>
              </a:rPr>
              <a:t>ethyl</a:t>
            </a:r>
            <a:r>
              <a:rPr lang="it-IT" sz="2000" dirty="0">
                <a:solidFill>
                  <a:schemeClr val="bg1"/>
                </a:solidFill>
                <a:latin typeface="Aharoni" panose="02010803020104030203" pitchFamily="2" charset="-79"/>
                <a:cs typeface="Aharoni" panose="02010803020104030203" pitchFamily="2" charset="-79"/>
              </a:rPr>
              <a:t> alcohol</a:t>
            </a:r>
          </a:p>
          <a:p>
            <a:pPr marL="342900" lvl="0" indent="-342900">
              <a:lnSpc>
                <a:spcPct val="120000"/>
              </a:lnSpc>
              <a:spcBef>
                <a:spcPts val="1000"/>
              </a:spcBef>
              <a:buFont typeface="Arial" panose="020B0604020202020204" pitchFamily="34" charset="0"/>
              <a:buChar char="•"/>
              <a:defRPr/>
            </a:pPr>
            <a:r>
              <a:rPr lang="it-IT" sz="2000" dirty="0">
                <a:solidFill>
                  <a:schemeClr val="bg1"/>
                </a:solidFill>
                <a:latin typeface="Aharoni" panose="02010803020104030203" pitchFamily="2" charset="-79"/>
                <a:cs typeface="Aharoni" panose="02010803020104030203" pitchFamily="2" charset="-79"/>
              </a:rPr>
              <a:t>90 ml of </a:t>
            </a:r>
            <a:r>
              <a:rPr lang="it-IT" sz="2000" dirty="0" err="1">
                <a:solidFill>
                  <a:schemeClr val="bg1"/>
                </a:solidFill>
                <a:latin typeface="Aharoni" panose="02010803020104030203" pitchFamily="2" charset="-79"/>
                <a:cs typeface="Aharoni" panose="02010803020104030203" pitchFamily="2" charset="-79"/>
              </a:rPr>
              <a:t>distilled</a:t>
            </a:r>
            <a:r>
              <a:rPr lang="it-IT" sz="2000" dirty="0">
                <a:solidFill>
                  <a:schemeClr val="bg1"/>
                </a:solidFill>
                <a:latin typeface="Aharoni" panose="02010803020104030203" pitchFamily="2" charset="-79"/>
                <a:cs typeface="Aharoni" panose="02010803020104030203" pitchFamily="2" charset="-79"/>
              </a:rPr>
              <a:t> water</a:t>
            </a:r>
          </a:p>
          <a:p>
            <a:pPr marL="342900" lvl="0" indent="-342900">
              <a:lnSpc>
                <a:spcPct val="120000"/>
              </a:lnSpc>
              <a:spcBef>
                <a:spcPts val="1000"/>
              </a:spcBef>
              <a:buFont typeface="Arial" panose="020B0604020202020204" pitchFamily="34" charset="0"/>
              <a:buChar char="•"/>
              <a:defRPr/>
            </a:pPr>
            <a:r>
              <a:rPr lang="it-IT" sz="2000" dirty="0">
                <a:solidFill>
                  <a:schemeClr val="bg1"/>
                </a:solidFill>
                <a:latin typeface="Aharoni" panose="02010803020104030203" pitchFamily="2" charset="-79"/>
                <a:cs typeface="Aharoni" panose="02010803020104030203" pitchFamily="2" charset="-79"/>
              </a:rPr>
              <a:t>A </a:t>
            </a:r>
            <a:r>
              <a:rPr lang="it-IT" sz="2000" dirty="0" err="1">
                <a:solidFill>
                  <a:schemeClr val="bg1"/>
                </a:solidFill>
                <a:latin typeface="Aharoni" panose="02010803020104030203" pitchFamily="2" charset="-79"/>
                <a:cs typeface="Aharoni" panose="02010803020104030203" pitchFamily="2" charset="-79"/>
              </a:rPr>
              <a:t>mortar</a:t>
            </a:r>
            <a:endParaRPr lang="it-IT" sz="2000" dirty="0">
              <a:solidFill>
                <a:schemeClr val="bg1"/>
              </a:solidFill>
              <a:latin typeface="Aharoni" panose="02010803020104030203" pitchFamily="2" charset="-79"/>
              <a:cs typeface="Aharoni" panose="02010803020104030203" pitchFamily="2" charset="-79"/>
            </a:endParaRPr>
          </a:p>
          <a:p>
            <a:pPr marL="342900" lvl="0" indent="-342900">
              <a:lnSpc>
                <a:spcPct val="120000"/>
              </a:lnSpc>
              <a:spcBef>
                <a:spcPts val="1000"/>
              </a:spcBef>
              <a:buFont typeface="Arial" panose="020B0604020202020204" pitchFamily="34" charset="0"/>
              <a:buChar char="•"/>
              <a:defRPr/>
            </a:pPr>
            <a:r>
              <a:rPr lang="it-IT" sz="2000" dirty="0">
                <a:solidFill>
                  <a:schemeClr val="bg1"/>
                </a:solidFill>
                <a:latin typeface="Aharoni" panose="02010803020104030203" pitchFamily="2" charset="-79"/>
                <a:cs typeface="Aharoni" panose="02010803020104030203" pitchFamily="2" charset="-79"/>
              </a:rPr>
              <a:t>A </a:t>
            </a:r>
            <a:r>
              <a:rPr lang="it-IT" sz="2000" dirty="0" err="1">
                <a:solidFill>
                  <a:schemeClr val="bg1"/>
                </a:solidFill>
                <a:latin typeface="Aharoni" panose="02010803020104030203" pitchFamily="2" charset="-79"/>
                <a:cs typeface="Aharoni" panose="02010803020104030203" pitchFamily="2" charset="-79"/>
              </a:rPr>
              <a:t>syringe</a:t>
            </a:r>
            <a:endParaRPr lang="it-IT" sz="2000" dirty="0">
              <a:solidFill>
                <a:schemeClr val="bg1"/>
              </a:solidFill>
              <a:latin typeface="Aharoni" panose="02010803020104030203" pitchFamily="2" charset="-79"/>
              <a:cs typeface="Aharoni" panose="02010803020104030203" pitchFamily="2" charset="-79"/>
            </a:endParaRPr>
          </a:p>
          <a:p>
            <a:pPr marL="342900" lvl="0" indent="-342900">
              <a:lnSpc>
                <a:spcPct val="120000"/>
              </a:lnSpc>
              <a:spcBef>
                <a:spcPts val="1000"/>
              </a:spcBef>
              <a:buFont typeface="Arial" panose="020B0604020202020204" pitchFamily="34" charset="0"/>
              <a:buChar char="•"/>
              <a:defRPr/>
            </a:pPr>
            <a:r>
              <a:rPr lang="it-IT" sz="2000" dirty="0">
                <a:solidFill>
                  <a:schemeClr val="bg1"/>
                </a:solidFill>
                <a:latin typeface="Aharoni" panose="02010803020104030203" pitchFamily="2" charset="-79"/>
                <a:cs typeface="Aharoni" panose="02010803020104030203" pitchFamily="2" charset="-79"/>
              </a:rPr>
              <a:t>A </a:t>
            </a:r>
            <a:r>
              <a:rPr lang="it-IT" sz="2000" dirty="0" err="1">
                <a:solidFill>
                  <a:schemeClr val="bg1"/>
                </a:solidFill>
                <a:latin typeface="Aharoni" panose="02010803020104030203" pitchFamily="2" charset="-79"/>
                <a:cs typeface="Aharoni" panose="02010803020104030203" pitchFamily="2" charset="-79"/>
              </a:rPr>
              <a:t>beaker</a:t>
            </a:r>
            <a:endParaRPr lang="it-IT" sz="2000" dirty="0">
              <a:solidFill>
                <a:schemeClr val="bg1"/>
              </a:solidFill>
              <a:latin typeface="Aharoni" panose="02010803020104030203" pitchFamily="2" charset="-79"/>
              <a:cs typeface="Aharoni" panose="02010803020104030203" pitchFamily="2" charset="-79"/>
            </a:endParaRPr>
          </a:p>
          <a:p>
            <a:pPr marL="342900" lvl="0" indent="-342900">
              <a:lnSpc>
                <a:spcPct val="120000"/>
              </a:lnSpc>
              <a:spcBef>
                <a:spcPts val="1000"/>
              </a:spcBef>
              <a:buFont typeface="Arial" panose="020B0604020202020204" pitchFamily="34" charset="0"/>
              <a:buChar char="•"/>
              <a:defRPr/>
            </a:pPr>
            <a:r>
              <a:rPr lang="it-IT" sz="2000" dirty="0">
                <a:solidFill>
                  <a:schemeClr val="bg1"/>
                </a:solidFill>
                <a:latin typeface="Aharoni" panose="02010803020104030203" pitchFamily="2" charset="-79"/>
                <a:cs typeface="Aharoni" panose="02010803020104030203" pitchFamily="2" charset="-79"/>
              </a:rPr>
              <a:t>A </a:t>
            </a:r>
            <a:r>
              <a:rPr lang="it-IT" sz="2000" dirty="0" err="1">
                <a:solidFill>
                  <a:schemeClr val="bg1"/>
                </a:solidFill>
                <a:latin typeface="Aharoni" panose="02010803020104030203" pitchFamily="2" charset="-79"/>
                <a:cs typeface="Aharoni" panose="02010803020104030203" pitchFamily="2" charset="-79"/>
              </a:rPr>
              <a:t>sieve</a:t>
            </a:r>
            <a:endParaRPr lang="it-IT" sz="2000" dirty="0">
              <a:solidFill>
                <a:schemeClr val="bg1"/>
              </a:solidFill>
              <a:latin typeface="Aharoni" panose="02010803020104030203" pitchFamily="2" charset="-79"/>
              <a:cs typeface="Aharoni" panose="02010803020104030203" pitchFamily="2" charset="-79"/>
            </a:endParaRPr>
          </a:p>
          <a:p>
            <a:pPr marL="342900" lvl="0" indent="-342900">
              <a:lnSpc>
                <a:spcPct val="120000"/>
              </a:lnSpc>
              <a:spcBef>
                <a:spcPts val="1000"/>
              </a:spcBef>
              <a:buFont typeface="Arial" panose="020B0604020202020204" pitchFamily="34" charset="0"/>
              <a:buChar char="•"/>
              <a:defRPr/>
            </a:pPr>
            <a:r>
              <a:rPr lang="it-IT" sz="2000" dirty="0">
                <a:solidFill>
                  <a:schemeClr val="bg1"/>
                </a:solidFill>
                <a:latin typeface="Aharoni" panose="02010803020104030203" pitchFamily="2" charset="-79"/>
                <a:cs typeface="Aharoni" panose="02010803020104030203" pitchFamily="2" charset="-79"/>
              </a:rPr>
              <a:t>A </a:t>
            </a:r>
            <a:r>
              <a:rPr lang="it-IT" sz="2000" dirty="0" err="1">
                <a:solidFill>
                  <a:schemeClr val="bg1"/>
                </a:solidFill>
                <a:latin typeface="Aharoni" panose="02010803020104030203" pitchFamily="2" charset="-79"/>
                <a:cs typeface="Aharoni" panose="02010803020104030203" pitchFamily="2" charset="-79"/>
              </a:rPr>
              <a:t>teaspoon</a:t>
            </a:r>
            <a:endParaRPr kumimoji="0" lang="it-IT" sz="2000" b="0" i="0" u="none" strike="noStrike" kern="1200" cap="none" spc="0" normalizeH="0" baseline="0" noProof="0" dirty="0">
              <a:ln>
                <a:noFill/>
              </a:ln>
              <a:solidFill>
                <a:schemeClr val="bg1"/>
              </a:solidFill>
              <a:effectLst/>
              <a:uLnTx/>
              <a:uFillTx/>
              <a:latin typeface="Aharoni" panose="02010803020104030203" pitchFamily="2" charset="-79"/>
              <a:cs typeface="Aharoni" panose="02010803020104030203" pitchFamily="2" charset="-79"/>
            </a:endParaRPr>
          </a:p>
        </p:txBody>
      </p:sp>
      <p:pic>
        <p:nvPicPr>
          <p:cNvPr id="8" name="Immagine 7">
            <a:extLst>
              <a:ext uri="{FF2B5EF4-FFF2-40B4-BE49-F238E27FC236}">
                <a16:creationId xmlns:a16="http://schemas.microsoft.com/office/drawing/2014/main" id="{CADA5BB8-6E77-420B-9F8F-9D786E502BB5}"/>
              </a:ext>
            </a:extLst>
          </p:cNvPr>
          <p:cNvPicPr>
            <a:picLocks noChangeAspect="1"/>
          </p:cNvPicPr>
          <p:nvPr/>
        </p:nvPicPr>
        <p:blipFill>
          <a:blip r:embed="rId2"/>
          <a:stretch>
            <a:fillRect/>
          </a:stretch>
        </p:blipFill>
        <p:spPr>
          <a:xfrm>
            <a:off x="6210662" y="812179"/>
            <a:ext cx="1837847" cy="2450462"/>
          </a:xfrm>
          <a:prstGeom prst="rect">
            <a:avLst/>
          </a:prstGeom>
          <a:ln>
            <a:noFill/>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id="{444B198B-AC6E-4450-BCB1-E218A9FC2AA4}"/>
              </a:ext>
            </a:extLst>
          </p:cNvPr>
          <p:cNvPicPr>
            <a:picLocks noChangeAspect="1"/>
          </p:cNvPicPr>
          <p:nvPr/>
        </p:nvPicPr>
        <p:blipFill>
          <a:blip r:embed="rId3"/>
          <a:stretch>
            <a:fillRect/>
          </a:stretch>
        </p:blipFill>
        <p:spPr>
          <a:xfrm>
            <a:off x="8662829" y="812179"/>
            <a:ext cx="1815682" cy="2450462"/>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492C588E-DB8F-4D39-AD50-8C7D957E61AD}"/>
              </a:ext>
            </a:extLst>
          </p:cNvPr>
          <p:cNvPicPr>
            <a:picLocks noChangeAspect="1"/>
          </p:cNvPicPr>
          <p:nvPr/>
        </p:nvPicPr>
        <p:blipFill>
          <a:blip r:embed="rId4"/>
          <a:stretch>
            <a:fillRect/>
          </a:stretch>
        </p:blipFill>
        <p:spPr>
          <a:xfrm>
            <a:off x="4827026" y="3412543"/>
            <a:ext cx="1815683" cy="2420911"/>
          </a:xfrm>
          <a:prstGeom prst="rect">
            <a:avLst/>
          </a:prstGeom>
          <a:ln>
            <a:noFill/>
          </a:ln>
          <a:effectLst>
            <a:outerShdw blurRad="292100" dist="139700" dir="2700000" algn="tl" rotWithShape="0">
              <a:srgbClr val="333333">
                <a:alpha val="65000"/>
              </a:srgbClr>
            </a:outerShdw>
          </a:effectLst>
        </p:spPr>
      </p:pic>
      <p:pic>
        <p:nvPicPr>
          <p:cNvPr id="14" name="Immagine 13">
            <a:extLst>
              <a:ext uri="{FF2B5EF4-FFF2-40B4-BE49-F238E27FC236}">
                <a16:creationId xmlns:a16="http://schemas.microsoft.com/office/drawing/2014/main" id="{F43BA513-FEA3-4D43-BA90-469627F62CB4}"/>
              </a:ext>
            </a:extLst>
          </p:cNvPr>
          <p:cNvPicPr>
            <a:picLocks noChangeAspect="1"/>
          </p:cNvPicPr>
          <p:nvPr/>
        </p:nvPicPr>
        <p:blipFill>
          <a:blip r:embed="rId5"/>
          <a:stretch>
            <a:fillRect/>
          </a:stretch>
        </p:blipFill>
        <p:spPr>
          <a:xfrm>
            <a:off x="10047989" y="3429000"/>
            <a:ext cx="1936346" cy="2404454"/>
          </a:xfrm>
          <a:prstGeom prst="rect">
            <a:avLst/>
          </a:prstGeom>
          <a:ln>
            <a:noFill/>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28C86585-2051-4B9B-9A60-3EEA26884D19}"/>
              </a:ext>
            </a:extLst>
          </p:cNvPr>
          <p:cNvPicPr>
            <a:picLocks noChangeAspect="1"/>
          </p:cNvPicPr>
          <p:nvPr/>
        </p:nvPicPr>
        <p:blipFill>
          <a:blip r:embed="rId6"/>
          <a:stretch>
            <a:fillRect/>
          </a:stretch>
        </p:blipFill>
        <p:spPr>
          <a:xfrm>
            <a:off x="7377176" y="3412543"/>
            <a:ext cx="1936346" cy="2420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09795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Chronicle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emplate>TM03457515[[fn=Vista]]</Template>
  <TotalTime>164</TotalTime>
  <Words>222</Words>
  <Application>Microsoft Office PowerPoint</Application>
  <PresentationFormat>Widescreen</PresentationFormat>
  <Paragraphs>18</Paragraphs>
  <Slides>4</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vt:i4>
      </vt:variant>
    </vt:vector>
  </HeadingPairs>
  <TitlesOfParts>
    <vt:vector size="11" baseType="lpstr">
      <vt:lpstr>Aharoni</vt:lpstr>
      <vt:lpstr>Arial</vt:lpstr>
      <vt:lpstr>Berlin Sans FB Demi</vt:lpstr>
      <vt:lpstr>Calisto MT</vt:lpstr>
      <vt:lpstr>Cooper Black</vt:lpstr>
      <vt:lpstr>Univers Condensed</vt:lpstr>
      <vt:lpstr>ChronicleVTI</vt:lpstr>
      <vt:lpstr>Presentazione standard di PowerPoint</vt:lpstr>
      <vt:lpstr>Presentazione standard di PowerPoint</vt:lpstr>
      <vt:lpstr>DNA extraction from banana</vt:lpstr>
      <vt:lpstr>USED MATERIAL: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DNA:</dc:title>
  <dc:creator>Serena Iadanza</dc:creator>
  <cp:lastModifiedBy>Patrizia Sgrò</cp:lastModifiedBy>
  <cp:revision>7</cp:revision>
  <dcterms:created xsi:type="dcterms:W3CDTF">2021-09-21T16:34:18Z</dcterms:created>
  <dcterms:modified xsi:type="dcterms:W3CDTF">2021-12-16T23:42:49Z</dcterms:modified>
</cp:coreProperties>
</file>