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9"/>
    <p:restoredTop sz="95952"/>
  </p:normalViewPr>
  <p:slideViewPr>
    <p:cSldViewPr snapToGrid="0" snapToObjects="1">
      <p:cViewPr varScale="1">
        <p:scale>
          <a:sx n="72" d="100"/>
          <a:sy n="72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iki/resilience" TargetMode="External"/><Relationship Id="rId2" Type="http://schemas.openxmlformats.org/officeDocument/2006/relationships/hyperlink" Target="https://en.wikipedia.org/wiki/Systems_theor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en.wikipedia.org/wiki/Ecosyste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en.wikipedia.org/wiki/Sustainable_habita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88858" y="-311427"/>
            <a:ext cx="7740672" cy="3147391"/>
          </a:xfrm>
        </p:spPr>
        <p:txBody>
          <a:bodyPr>
            <a:normAutofit/>
          </a:bodyPr>
          <a:lstStyle/>
          <a:p>
            <a:pPr algn="ctr"/>
            <a:r>
              <a:rPr lang="it-IT" sz="9600" dirty="0" err="1">
                <a:solidFill>
                  <a:schemeClr val="accent2">
                    <a:lumMod val="50000"/>
                  </a:schemeClr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Permaculture</a:t>
            </a:r>
            <a:endParaRPr lang="it-IT" sz="9600" dirty="0">
              <a:solidFill>
                <a:schemeClr val="accent2">
                  <a:lumMod val="50000"/>
                </a:schemeClr>
              </a:solidFill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72209" y="3048000"/>
            <a:ext cx="9050994" cy="3511826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50000"/>
              </a:lnSpc>
            </a:pPr>
            <a:r>
              <a:rPr lang="it-IT" sz="5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 Black" panose="02070A03080606020203" pitchFamily="18" charset="0"/>
                <a:cs typeface="Apple Chancery" panose="03020702040506060504" pitchFamily="66" charset="-79"/>
              </a:rPr>
              <a:t> IIS Enrico FERMI – Montesarchio –</a:t>
            </a:r>
          </a:p>
          <a:p>
            <a:pPr algn="ctr">
              <a:lnSpc>
                <a:spcPct val="150000"/>
              </a:lnSpc>
            </a:pPr>
            <a:r>
              <a:rPr lang="it-IT" sz="9300" b="1" dirty="0">
                <a:solidFill>
                  <a:schemeClr val="accent2">
                    <a:lumMod val="50000"/>
                  </a:schemeClr>
                </a:solidFill>
                <a:latin typeface="Bodoni MT Black" panose="02070A03080606020203" pitchFamily="18" charset="0"/>
                <a:cs typeface="Apple Chancery" panose="03020702040506060504" pitchFamily="66" charset="-79"/>
              </a:rPr>
              <a:t> ITALY</a:t>
            </a:r>
          </a:p>
          <a:p>
            <a:pPr algn="ctr">
              <a:lnSpc>
                <a:spcPct val="150000"/>
              </a:lnSpc>
            </a:pPr>
            <a:r>
              <a:rPr lang="it-IT" sz="4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doni MT Black" panose="02070A03080606020203" pitchFamily="18" charset="0"/>
                <a:cs typeface="Apple Chancery" panose="03020702040506060504" pitchFamily="66" charset="-79"/>
              </a:rPr>
              <a:t>Developed</a:t>
            </a:r>
            <a:r>
              <a:rPr lang="it-IT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 Black" panose="02070A03080606020203" pitchFamily="18" charset="0"/>
                <a:cs typeface="Apple Chancery" panose="03020702040506060504" pitchFamily="66" charset="-79"/>
              </a:rPr>
              <a:t> by </a:t>
            </a:r>
            <a:r>
              <a:rPr lang="it-IT" sz="4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doni MT Black" panose="02070A03080606020203" pitchFamily="18" charset="0"/>
                <a:cs typeface="Apple Chancery" panose="03020702040506060504" pitchFamily="66" charset="-79"/>
              </a:rPr>
              <a:t>students</a:t>
            </a:r>
            <a:r>
              <a:rPr lang="it-IT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 Black" panose="02070A03080606020203" pitchFamily="18" charset="0"/>
                <a:cs typeface="Apple Chancery" panose="03020702040506060504" pitchFamily="66" charset="-79"/>
              </a:rPr>
              <a:t> 3 class High School(</a:t>
            </a:r>
            <a:r>
              <a:rPr lang="it-IT" sz="4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doni MT Black" panose="02070A03080606020203" pitchFamily="18" charset="0"/>
                <a:cs typeface="Apple Chancery" panose="03020702040506060504" pitchFamily="66" charset="-79"/>
              </a:rPr>
              <a:t>scientific</a:t>
            </a:r>
            <a:r>
              <a:rPr lang="it-IT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 Black" panose="02070A03080606020203" pitchFamily="18" charset="0"/>
                <a:cs typeface="Apple Chancery" panose="03020702040506060504" pitchFamily="66" charset="-79"/>
              </a:rPr>
              <a:t> liceo): Carmen Castaldo, Chiara Troiano and Dolores Silvestro</a:t>
            </a:r>
          </a:p>
          <a:p>
            <a:pPr algn="ctr">
              <a:lnSpc>
                <a:spcPct val="150000"/>
              </a:lnSpc>
            </a:pPr>
            <a:r>
              <a:rPr lang="it-IT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 Black" panose="02070A03080606020203" pitchFamily="18" charset="0"/>
                <a:cs typeface="Apple Chancery" panose="03020702040506060504" pitchFamily="66" charset="-79"/>
              </a:rPr>
              <a:t>10 </a:t>
            </a:r>
            <a:r>
              <a:rPr lang="it-IT" sz="3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doni MT Black" panose="02070A03080606020203" pitchFamily="18" charset="0"/>
                <a:cs typeface="Apple Chancery" panose="03020702040506060504" pitchFamily="66" charset="-79"/>
              </a:rPr>
              <a:t>October</a:t>
            </a:r>
            <a:r>
              <a:rPr lang="it-IT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 Black" panose="02070A03080606020203" pitchFamily="18" charset="0"/>
                <a:cs typeface="Apple Chancery" panose="03020702040506060504" pitchFamily="66" charset="-79"/>
              </a:rPr>
              <a:t>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000" dirty="0" err="1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Meaning</a:t>
            </a:r>
            <a:r>
              <a:rPr lang="it-IT" sz="60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 of </a:t>
            </a:r>
            <a:r>
              <a:rPr lang="it-IT" sz="6000" dirty="0" err="1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Permaculture</a:t>
            </a:r>
            <a:endParaRPr lang="it-IT" sz="6000" dirty="0"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320801"/>
          </a:xfrm>
        </p:spPr>
        <p:txBody>
          <a:bodyPr/>
          <a:lstStyle/>
          <a:p>
            <a:r>
              <a:rPr lang="it-IT" dirty="0" err="1"/>
              <a:t>Permaculture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set of design </a:t>
            </a:r>
            <a:r>
              <a:rPr lang="it-IT" dirty="0" err="1"/>
              <a:t>principles</a:t>
            </a:r>
            <a:r>
              <a:rPr lang="it-IT" dirty="0"/>
              <a:t> </a:t>
            </a:r>
            <a:r>
              <a:rPr lang="it-IT" dirty="0" err="1"/>
              <a:t>centered</a:t>
            </a:r>
            <a:r>
              <a:rPr lang="it-IT" dirty="0"/>
              <a:t> on </a:t>
            </a:r>
            <a:r>
              <a:rPr lang="it-IT" dirty="0">
                <a:hlinkClick r:id="rId2" tooltip="Systems theory"/>
              </a:rPr>
              <a:t>whole systems thinking</a:t>
            </a:r>
            <a:r>
              <a:rPr lang="it-IT" dirty="0"/>
              <a:t>, </a:t>
            </a:r>
            <a:r>
              <a:rPr lang="it-IT" dirty="0" err="1"/>
              <a:t>directly</a:t>
            </a:r>
            <a:r>
              <a:rPr lang="it-IT" dirty="0"/>
              <a:t> </a:t>
            </a:r>
            <a:r>
              <a:rPr lang="it-IT" dirty="0" err="1"/>
              <a:t>utilizing</a:t>
            </a:r>
            <a:r>
              <a:rPr lang="it-IT" dirty="0"/>
              <a:t> the </a:t>
            </a:r>
            <a:r>
              <a:rPr lang="it-IT" dirty="0" err="1"/>
              <a:t>patterns</a:t>
            </a:r>
            <a:r>
              <a:rPr lang="it-IT" dirty="0"/>
              <a:t> and </a:t>
            </a:r>
            <a:r>
              <a:rPr lang="it-IT" dirty="0">
                <a:hlinkClick r:id="rId3" tooltip="wikt:resilience"/>
              </a:rPr>
              <a:t>resilient</a:t>
            </a:r>
            <a:r>
              <a:rPr lang="it-IT" dirty="0"/>
              <a:t> </a:t>
            </a:r>
            <a:r>
              <a:rPr lang="it-IT" dirty="0" err="1"/>
              <a:t>features</a:t>
            </a:r>
            <a:r>
              <a:rPr lang="it-IT" dirty="0"/>
              <a:t> </a:t>
            </a:r>
            <a:r>
              <a:rPr lang="it-IT" dirty="0" err="1"/>
              <a:t>observed</a:t>
            </a:r>
            <a:r>
              <a:rPr lang="it-IT" dirty="0"/>
              <a:t> in </a:t>
            </a:r>
            <a:r>
              <a:rPr lang="it-IT" dirty="0" err="1"/>
              <a:t>natural</a:t>
            </a:r>
            <a:r>
              <a:rPr lang="it-IT" dirty="0"/>
              <a:t> </a:t>
            </a:r>
            <a:r>
              <a:rPr lang="it-IT" dirty="0">
                <a:hlinkClick r:id="rId4" tooltip="Ecosystem"/>
              </a:rPr>
              <a:t>ecosystems</a:t>
            </a:r>
            <a:r>
              <a:rPr lang="it-IT" dirty="0"/>
              <a:t>.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satisfies</a:t>
            </a:r>
            <a:r>
              <a:rPr lang="it-IT" dirty="0"/>
              <a:t> the </a:t>
            </a:r>
            <a:r>
              <a:rPr lang="it-IT" dirty="0" err="1"/>
              <a:t>needs</a:t>
            </a:r>
            <a:r>
              <a:rPr lang="it-IT" dirty="0"/>
              <a:t> of </a:t>
            </a:r>
            <a:r>
              <a:rPr lang="it-IT" dirty="0" err="1"/>
              <a:t>population</a:t>
            </a:r>
            <a:r>
              <a:rPr lang="it-IT" dirty="0"/>
              <a:t>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food</a:t>
            </a:r>
            <a:r>
              <a:rPr lang="it-IT" dirty="0"/>
              <a:t>, </a:t>
            </a:r>
            <a:r>
              <a:rPr lang="it-IT" dirty="0" err="1"/>
              <a:t>fibres</a:t>
            </a:r>
            <a:r>
              <a:rPr lang="it-IT" dirty="0"/>
              <a:t> and </a:t>
            </a:r>
            <a:r>
              <a:rPr lang="it-IT" dirty="0" err="1"/>
              <a:t>energy</a:t>
            </a:r>
            <a:r>
              <a:rPr lang="it-IT" dirty="0"/>
              <a:t>. </a:t>
            </a:r>
          </a:p>
        </p:txBody>
      </p:sp>
      <p:pic>
        <p:nvPicPr>
          <p:cNvPr id="1026" name="Picture 2" descr="2,383 Permaculture Stock Photos, Pictures &amp; Royalty-Free Images - i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29" y="3711579"/>
            <a:ext cx="4517868" cy="275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0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The </a:t>
            </a:r>
            <a:r>
              <a:rPr lang="it-IT" sz="6000" dirty="0" err="1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History</a:t>
            </a:r>
            <a:r>
              <a:rPr lang="it-IT" sz="60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 of </a:t>
            </a:r>
            <a:r>
              <a:rPr lang="it-IT" sz="6000" dirty="0" err="1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Permaculture</a:t>
            </a:r>
            <a:endParaRPr lang="it-IT" sz="6000" dirty="0"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concept</a:t>
            </a:r>
            <a:r>
              <a:rPr lang="it-IT" dirty="0"/>
              <a:t> of </a:t>
            </a:r>
            <a:r>
              <a:rPr lang="it-IT" dirty="0" err="1"/>
              <a:t>Permaculture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developed</a:t>
            </a:r>
            <a:r>
              <a:rPr lang="it-IT" dirty="0"/>
              <a:t> </a:t>
            </a:r>
            <a:r>
              <a:rPr lang="it-IT" dirty="0" err="1"/>
              <a:t>starting</a:t>
            </a:r>
            <a:r>
              <a:rPr lang="it-IT" dirty="0"/>
              <a:t> from the 70s’ </a:t>
            </a:r>
            <a:r>
              <a:rPr lang="it-IT" dirty="0" err="1"/>
              <a:t>thanks</a:t>
            </a:r>
            <a:r>
              <a:rPr lang="it-IT" dirty="0"/>
              <a:t> to </a:t>
            </a:r>
            <a:r>
              <a:rPr lang="it-IT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Bill </a:t>
            </a:r>
            <a:r>
              <a:rPr lang="it-IT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Mollison</a:t>
            </a:r>
            <a:r>
              <a:rPr lang="it-IT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/>
              <a:t>and </a:t>
            </a:r>
            <a:r>
              <a:rPr lang="it-IT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David </a:t>
            </a:r>
            <a:r>
              <a:rPr lang="it-IT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Holmgren</a:t>
            </a:r>
            <a:r>
              <a:rPr lang="it-IT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/>
              <a:t>in Australia. </a:t>
            </a:r>
            <a:r>
              <a:rPr lang="it-IT" dirty="0" err="1"/>
              <a:t>Originally</a:t>
            </a:r>
            <a:r>
              <a:rPr lang="it-IT" dirty="0"/>
              <a:t>, the </a:t>
            </a:r>
            <a:r>
              <a:rPr lang="it-IT" dirty="0" err="1"/>
              <a:t>term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“</a:t>
            </a:r>
            <a:r>
              <a:rPr lang="it-IT" dirty="0" err="1"/>
              <a:t>Permanent</a:t>
            </a:r>
            <a:r>
              <a:rPr lang="it-IT" dirty="0"/>
              <a:t> </a:t>
            </a:r>
            <a:r>
              <a:rPr lang="it-IT" dirty="0" err="1"/>
              <a:t>Agriculture</a:t>
            </a:r>
            <a:r>
              <a:rPr lang="it-IT" dirty="0"/>
              <a:t>”. </a:t>
            </a:r>
            <a:r>
              <a:rPr lang="it-IT" dirty="0" err="1"/>
              <a:t>Permaculture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mix of the </a:t>
            </a:r>
            <a:r>
              <a:rPr lang="it-IT" dirty="0" err="1"/>
              <a:t>following</a:t>
            </a:r>
            <a:r>
              <a:rPr lang="it-IT" dirty="0"/>
              <a:t> </a:t>
            </a:r>
            <a:r>
              <a:rPr lang="it-IT" dirty="0" err="1"/>
              <a:t>subjects</a:t>
            </a:r>
            <a:r>
              <a:rPr lang="it-IT" dirty="0"/>
              <a:t>: Architecture, </a:t>
            </a:r>
            <a:r>
              <a:rPr lang="it-IT" dirty="0" err="1"/>
              <a:t>Biology</a:t>
            </a:r>
            <a:r>
              <a:rPr lang="it-IT" dirty="0"/>
              <a:t>, </a:t>
            </a:r>
            <a:r>
              <a:rPr lang="it-IT" dirty="0" err="1"/>
              <a:t>Agriculture</a:t>
            </a:r>
            <a:r>
              <a:rPr lang="it-IT" dirty="0"/>
              <a:t> and </a:t>
            </a:r>
            <a:r>
              <a:rPr lang="it-IT" dirty="0" err="1"/>
              <a:t>Animal</a:t>
            </a:r>
            <a:r>
              <a:rPr lang="it-IT" dirty="0"/>
              <a:t> </a:t>
            </a:r>
            <a:r>
              <a:rPr lang="it-IT" dirty="0" err="1"/>
              <a:t>Husbandary</a:t>
            </a:r>
            <a:r>
              <a:rPr lang="it-IT" dirty="0"/>
              <a:t>. By the </a:t>
            </a:r>
            <a:r>
              <a:rPr lang="it-IT" dirty="0" err="1"/>
              <a:t>early</a:t>
            </a:r>
            <a:r>
              <a:rPr lang="it-IT" dirty="0"/>
              <a:t> 1980s, the </a:t>
            </a:r>
            <a:r>
              <a:rPr lang="it-IT" dirty="0" err="1"/>
              <a:t>concept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broadened</a:t>
            </a:r>
            <a:r>
              <a:rPr lang="it-IT" dirty="0"/>
              <a:t> from </a:t>
            </a:r>
            <a:r>
              <a:rPr lang="it-IT" dirty="0" err="1"/>
              <a:t>agricultural</a:t>
            </a:r>
            <a:r>
              <a:rPr lang="it-IT" dirty="0"/>
              <a:t> </a:t>
            </a:r>
            <a:r>
              <a:rPr lang="it-IT" dirty="0" err="1"/>
              <a:t>systems</a:t>
            </a:r>
            <a:r>
              <a:rPr lang="it-IT" dirty="0"/>
              <a:t> design </a:t>
            </a:r>
            <a:r>
              <a:rPr lang="it-IT" dirty="0" err="1"/>
              <a:t>towards</a:t>
            </a:r>
            <a:r>
              <a:rPr lang="it-IT" dirty="0"/>
              <a:t> </a:t>
            </a:r>
            <a:r>
              <a:rPr lang="it-IT" dirty="0">
                <a:hlinkClick r:id="rId2" tooltip="Sustainable habitat"/>
              </a:rPr>
              <a:t>sustainable human habitats</a:t>
            </a:r>
            <a:r>
              <a:rPr lang="it-IT" dirty="0"/>
              <a:t>.</a:t>
            </a:r>
          </a:p>
        </p:txBody>
      </p:sp>
      <p:pic>
        <p:nvPicPr>
          <p:cNvPr id="2050" name="Picture 2" descr="Bill Mollison obituary: Lecturer's studies in Tasmanian forests led to the  worldwide permaculture mov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07" y="4166258"/>
            <a:ext cx="3989333" cy="224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60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The </a:t>
            </a:r>
            <a:r>
              <a:rPr lang="en-US" sz="60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principles</a:t>
            </a:r>
            <a:r>
              <a:rPr lang="it-IT" sz="60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 of </a:t>
            </a:r>
            <a:r>
              <a:rPr lang="it-IT" sz="6000" dirty="0" err="1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Permaculture</a:t>
            </a:r>
            <a:endParaRPr lang="it-IT" sz="6000" dirty="0"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576553"/>
            <a:ext cx="8596668" cy="5129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000" dirty="0"/>
              <a:t>The </a:t>
            </a:r>
            <a:r>
              <a:rPr lang="it-IT" sz="2000" dirty="0" err="1"/>
              <a:t>important</a:t>
            </a:r>
            <a:r>
              <a:rPr lang="it-IT" sz="2000" dirty="0"/>
              <a:t> </a:t>
            </a:r>
            <a:r>
              <a:rPr lang="it-IT" sz="2000" dirty="0" err="1"/>
              <a:t>principles</a:t>
            </a:r>
            <a:r>
              <a:rPr lang="it-IT" sz="2000" dirty="0"/>
              <a:t> of </a:t>
            </a:r>
            <a:r>
              <a:rPr lang="it-IT" sz="2000" dirty="0" err="1"/>
              <a:t>Permaculture</a:t>
            </a:r>
            <a:r>
              <a:rPr lang="it-IT" sz="2000" dirty="0"/>
              <a:t> are:</a:t>
            </a:r>
          </a:p>
          <a:p>
            <a:r>
              <a:rPr lang="it-IT" sz="1900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Observe</a:t>
            </a:r>
            <a:r>
              <a:rPr lang="it-IT" sz="1900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and </a:t>
            </a:r>
            <a:r>
              <a:rPr lang="it-IT" sz="1900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interac</a:t>
            </a:r>
            <a:r>
              <a:rPr lang="it-IT" sz="19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</a:t>
            </a:r>
            <a:r>
              <a:rPr lang="it-IT" sz="1900" dirty="0"/>
              <a:t>: By </a:t>
            </a:r>
            <a:r>
              <a:rPr lang="it-IT" sz="1900" dirty="0" err="1"/>
              <a:t>taking</a:t>
            </a:r>
            <a:r>
              <a:rPr lang="it-IT" sz="1900" dirty="0"/>
              <a:t> time to </a:t>
            </a:r>
            <a:r>
              <a:rPr lang="it-IT" sz="1900" dirty="0" err="1"/>
              <a:t>engage</a:t>
            </a:r>
            <a:r>
              <a:rPr lang="it-IT" sz="1900" dirty="0"/>
              <a:t> with nature </a:t>
            </a:r>
            <a:r>
              <a:rPr lang="it-IT" sz="1900" dirty="0" err="1"/>
              <a:t>we</a:t>
            </a:r>
            <a:r>
              <a:rPr lang="it-IT" sz="1900" dirty="0"/>
              <a:t> can design </a:t>
            </a:r>
            <a:r>
              <a:rPr lang="it-IT" sz="1900" dirty="0" err="1"/>
              <a:t>solutions</a:t>
            </a:r>
            <a:r>
              <a:rPr lang="it-IT" sz="1900" dirty="0"/>
              <a:t> </a:t>
            </a:r>
            <a:r>
              <a:rPr lang="it-IT" sz="1900" dirty="0" err="1"/>
              <a:t>that</a:t>
            </a:r>
            <a:r>
              <a:rPr lang="it-IT" sz="1900" dirty="0"/>
              <a:t> </a:t>
            </a:r>
            <a:r>
              <a:rPr lang="it-IT" sz="1900" dirty="0" err="1"/>
              <a:t>suit</a:t>
            </a:r>
            <a:r>
              <a:rPr lang="it-IT" sz="1900" dirty="0"/>
              <a:t> </a:t>
            </a:r>
            <a:r>
              <a:rPr lang="it-IT" sz="1900" dirty="0" err="1"/>
              <a:t>our</a:t>
            </a:r>
            <a:r>
              <a:rPr lang="it-IT" sz="1900" dirty="0"/>
              <a:t> </a:t>
            </a:r>
            <a:r>
              <a:rPr lang="it-IT" sz="1900" dirty="0" err="1"/>
              <a:t>particular</a:t>
            </a:r>
            <a:r>
              <a:rPr lang="it-IT" sz="1900" dirty="0"/>
              <a:t> situation.</a:t>
            </a:r>
          </a:p>
          <a:p>
            <a:r>
              <a:rPr lang="it-IT" sz="1900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Catch and </a:t>
            </a:r>
            <a:r>
              <a:rPr lang="it-IT" sz="1900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store</a:t>
            </a:r>
            <a:r>
              <a:rPr lang="it-IT" sz="1900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1900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energy</a:t>
            </a:r>
            <a:r>
              <a:rPr lang="it-IT" sz="1900" dirty="0"/>
              <a:t>: By </a:t>
            </a:r>
            <a:r>
              <a:rPr lang="it-IT" sz="1900" dirty="0" err="1"/>
              <a:t>developing</a:t>
            </a:r>
            <a:r>
              <a:rPr lang="it-IT" sz="1900" dirty="0"/>
              <a:t> </a:t>
            </a:r>
            <a:r>
              <a:rPr lang="it-IT" sz="1900" dirty="0" err="1"/>
              <a:t>systems</a:t>
            </a:r>
            <a:r>
              <a:rPr lang="it-IT" sz="1900" dirty="0"/>
              <a:t> </a:t>
            </a:r>
            <a:r>
              <a:rPr lang="it-IT" sz="1900" dirty="0" err="1"/>
              <a:t>that</a:t>
            </a:r>
            <a:r>
              <a:rPr lang="it-IT" sz="1900" dirty="0"/>
              <a:t> </a:t>
            </a:r>
            <a:r>
              <a:rPr lang="it-IT" sz="1900" dirty="0" err="1"/>
              <a:t>collect</a:t>
            </a:r>
            <a:r>
              <a:rPr lang="it-IT" sz="1900" dirty="0"/>
              <a:t> </a:t>
            </a:r>
            <a:r>
              <a:rPr lang="it-IT" sz="1900" dirty="0" err="1"/>
              <a:t>resources</a:t>
            </a:r>
            <a:r>
              <a:rPr lang="it-IT" sz="1900" dirty="0"/>
              <a:t> </a:t>
            </a:r>
            <a:r>
              <a:rPr lang="it-IT" sz="1900" dirty="0" err="1"/>
              <a:t>at</a:t>
            </a:r>
            <a:r>
              <a:rPr lang="it-IT" sz="1900" dirty="0"/>
              <a:t> </a:t>
            </a:r>
            <a:r>
              <a:rPr lang="it-IT" sz="1900" dirty="0" err="1"/>
              <a:t>peak</a:t>
            </a:r>
            <a:r>
              <a:rPr lang="it-IT" sz="1900" dirty="0"/>
              <a:t> </a:t>
            </a:r>
            <a:r>
              <a:rPr lang="it-IT" sz="1900" dirty="0" err="1"/>
              <a:t>abundance</a:t>
            </a:r>
            <a:r>
              <a:rPr lang="it-IT" sz="1900" dirty="0"/>
              <a:t>, </a:t>
            </a:r>
            <a:r>
              <a:rPr lang="it-IT" sz="1900" dirty="0" err="1"/>
              <a:t>we</a:t>
            </a:r>
            <a:r>
              <a:rPr lang="it-IT" sz="1900" dirty="0"/>
              <a:t> can use </a:t>
            </a:r>
            <a:r>
              <a:rPr lang="it-IT" sz="1900" dirty="0" err="1"/>
              <a:t>them</a:t>
            </a:r>
            <a:r>
              <a:rPr lang="it-IT" sz="1900" dirty="0"/>
              <a:t> in </a:t>
            </a:r>
            <a:r>
              <a:rPr lang="it-IT" sz="1900" dirty="0" err="1"/>
              <a:t>times</a:t>
            </a:r>
            <a:r>
              <a:rPr lang="it-IT" sz="1900" dirty="0"/>
              <a:t> of </a:t>
            </a:r>
            <a:r>
              <a:rPr lang="it-IT" sz="1900" dirty="0" err="1"/>
              <a:t>need</a:t>
            </a:r>
            <a:r>
              <a:rPr lang="it-IT" sz="1900" dirty="0"/>
              <a:t>.</a:t>
            </a:r>
          </a:p>
          <a:p>
            <a:r>
              <a:rPr lang="it-IT" sz="1900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Obtain</a:t>
            </a:r>
            <a:r>
              <a:rPr lang="it-IT" sz="1900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a </a:t>
            </a:r>
            <a:r>
              <a:rPr lang="it-IT" sz="1900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yield</a:t>
            </a:r>
            <a:r>
              <a:rPr lang="it-IT" sz="1900" dirty="0"/>
              <a:t>: </a:t>
            </a:r>
            <a:r>
              <a:rPr lang="it-IT" sz="1900" dirty="0" err="1"/>
              <a:t>Ensure</a:t>
            </a:r>
            <a:r>
              <a:rPr lang="it-IT" sz="1900" dirty="0"/>
              <a:t> </a:t>
            </a:r>
            <a:r>
              <a:rPr lang="it-IT" sz="1900" dirty="0" err="1"/>
              <a:t>that</a:t>
            </a:r>
            <a:r>
              <a:rPr lang="it-IT" sz="1900" dirty="0"/>
              <a:t> </a:t>
            </a:r>
            <a:r>
              <a:rPr lang="it-IT" sz="1900" dirty="0" err="1"/>
              <a:t>you</a:t>
            </a:r>
            <a:r>
              <a:rPr lang="it-IT" sz="1900" dirty="0"/>
              <a:t> are </a:t>
            </a:r>
            <a:r>
              <a:rPr lang="it-IT" sz="1900" dirty="0" err="1"/>
              <a:t>getting</a:t>
            </a:r>
            <a:r>
              <a:rPr lang="it-IT" sz="1900" dirty="0"/>
              <a:t> </a:t>
            </a:r>
            <a:r>
              <a:rPr lang="it-IT" sz="1900" dirty="0" err="1"/>
              <a:t>truly</a:t>
            </a:r>
            <a:r>
              <a:rPr lang="it-IT" sz="1900" dirty="0"/>
              <a:t> </a:t>
            </a:r>
            <a:r>
              <a:rPr lang="it-IT" sz="1900" dirty="0" err="1"/>
              <a:t>useful</a:t>
            </a:r>
            <a:r>
              <a:rPr lang="it-IT" sz="1900" dirty="0"/>
              <a:t> </a:t>
            </a:r>
            <a:r>
              <a:rPr lang="it-IT" sz="1900" dirty="0" err="1"/>
              <a:t>rewards</a:t>
            </a:r>
            <a:r>
              <a:rPr lang="it-IT" sz="1900" dirty="0"/>
              <a:t> </a:t>
            </a:r>
            <a:r>
              <a:rPr lang="it-IT" sz="1900" dirty="0" err="1"/>
              <a:t>as</a:t>
            </a:r>
            <a:r>
              <a:rPr lang="it-IT" sz="1900" dirty="0"/>
              <a:t> part of the work </a:t>
            </a:r>
            <a:r>
              <a:rPr lang="it-IT" sz="1900" dirty="0" err="1"/>
              <a:t>that</a:t>
            </a:r>
            <a:r>
              <a:rPr lang="it-IT" sz="1900" dirty="0"/>
              <a:t> </a:t>
            </a:r>
            <a:r>
              <a:rPr lang="it-IT" sz="1900" dirty="0" err="1"/>
              <a:t>you</a:t>
            </a:r>
            <a:r>
              <a:rPr lang="it-IT" sz="1900" dirty="0"/>
              <a:t> are </a:t>
            </a:r>
            <a:r>
              <a:rPr lang="it-IT" sz="1900" dirty="0" err="1"/>
              <a:t>doing</a:t>
            </a:r>
            <a:r>
              <a:rPr lang="it-IT" sz="1900" dirty="0"/>
              <a:t>.</a:t>
            </a:r>
          </a:p>
          <a:p>
            <a:r>
              <a:rPr lang="it-IT" sz="1900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Apply</a:t>
            </a:r>
            <a:r>
              <a:rPr lang="it-IT" sz="1900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self-</a:t>
            </a:r>
            <a:r>
              <a:rPr lang="it-IT" sz="1900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regulation</a:t>
            </a:r>
            <a:r>
              <a:rPr lang="it-IT" sz="1900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and </a:t>
            </a:r>
            <a:r>
              <a:rPr lang="it-IT" sz="1900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accept</a:t>
            </a:r>
            <a:r>
              <a:rPr lang="it-IT" sz="1900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feedback</a:t>
            </a:r>
            <a:r>
              <a:rPr lang="it-IT" sz="1900" dirty="0"/>
              <a:t>: </a:t>
            </a:r>
            <a:r>
              <a:rPr lang="it-IT" sz="1900" dirty="0" err="1"/>
              <a:t>We</a:t>
            </a:r>
            <a:r>
              <a:rPr lang="it-IT" sz="1900" dirty="0"/>
              <a:t> </a:t>
            </a:r>
            <a:r>
              <a:rPr lang="it-IT" sz="1900" dirty="0" err="1"/>
              <a:t>need</a:t>
            </a:r>
            <a:r>
              <a:rPr lang="it-IT" sz="1900" dirty="0"/>
              <a:t> to </a:t>
            </a:r>
            <a:r>
              <a:rPr lang="it-IT" sz="1900" dirty="0" err="1"/>
              <a:t>discourage</a:t>
            </a:r>
            <a:r>
              <a:rPr lang="it-IT" sz="1900" dirty="0"/>
              <a:t> inappropriate </a:t>
            </a:r>
            <a:r>
              <a:rPr lang="it-IT" sz="1900" dirty="0" err="1"/>
              <a:t>activity</a:t>
            </a:r>
            <a:r>
              <a:rPr lang="it-IT" sz="1900" dirty="0"/>
              <a:t> to </a:t>
            </a:r>
            <a:r>
              <a:rPr lang="it-IT" sz="1900" dirty="0" err="1"/>
              <a:t>ensure</a:t>
            </a:r>
            <a:r>
              <a:rPr lang="it-IT" sz="1900" dirty="0"/>
              <a:t> </a:t>
            </a:r>
            <a:r>
              <a:rPr lang="it-IT" sz="1900" dirty="0" err="1"/>
              <a:t>that</a:t>
            </a:r>
            <a:r>
              <a:rPr lang="it-IT" sz="1900" dirty="0"/>
              <a:t> </a:t>
            </a:r>
            <a:r>
              <a:rPr lang="it-IT" sz="1900" dirty="0" err="1"/>
              <a:t>systems</a:t>
            </a:r>
            <a:r>
              <a:rPr lang="it-IT" sz="1900" dirty="0"/>
              <a:t> can continue to </a:t>
            </a:r>
            <a:r>
              <a:rPr lang="it-IT" sz="1900" dirty="0" err="1"/>
              <a:t>function</a:t>
            </a:r>
            <a:r>
              <a:rPr lang="it-IT" sz="1900" dirty="0"/>
              <a:t> </a:t>
            </a:r>
            <a:r>
              <a:rPr lang="it-IT" sz="1900" dirty="0" err="1"/>
              <a:t>well</a:t>
            </a:r>
            <a:r>
              <a:rPr lang="it-IT" sz="1900" dirty="0"/>
              <a:t>.</a:t>
            </a:r>
          </a:p>
          <a:p>
            <a:r>
              <a:rPr lang="it-IT" sz="1900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Use and </a:t>
            </a:r>
            <a:r>
              <a:rPr lang="it-IT" sz="1900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value</a:t>
            </a:r>
            <a:r>
              <a:rPr lang="it-IT" sz="1900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1900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renewable</a:t>
            </a:r>
            <a:r>
              <a:rPr lang="it-IT" sz="1900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1900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resources</a:t>
            </a:r>
            <a:r>
              <a:rPr lang="it-IT" sz="1900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and </a:t>
            </a:r>
            <a:r>
              <a:rPr lang="it-IT" sz="1900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services</a:t>
            </a:r>
            <a:r>
              <a:rPr lang="it-IT" sz="1900" dirty="0"/>
              <a:t>: </a:t>
            </a:r>
            <a:r>
              <a:rPr lang="it-IT" sz="1900" dirty="0" err="1"/>
              <a:t>Make</a:t>
            </a:r>
            <a:r>
              <a:rPr lang="it-IT" sz="1900" dirty="0"/>
              <a:t> the best use of </a:t>
            </a:r>
            <a:r>
              <a:rPr lang="it-IT" sz="1900" dirty="0" err="1"/>
              <a:t>nature's</a:t>
            </a:r>
            <a:r>
              <a:rPr lang="it-IT" sz="1900" dirty="0"/>
              <a:t> </a:t>
            </a:r>
            <a:r>
              <a:rPr lang="it-IT" sz="1900" dirty="0" err="1"/>
              <a:t>abundance</a:t>
            </a:r>
            <a:r>
              <a:rPr lang="it-IT" sz="1900" dirty="0"/>
              <a:t> to reduce </a:t>
            </a:r>
            <a:r>
              <a:rPr lang="it-IT" sz="1900" dirty="0" err="1"/>
              <a:t>our</a:t>
            </a:r>
            <a:r>
              <a:rPr lang="it-IT" sz="1900" dirty="0"/>
              <a:t> </a:t>
            </a:r>
            <a:r>
              <a:rPr lang="it-IT" sz="1900" dirty="0" err="1"/>
              <a:t>consumptive</a:t>
            </a:r>
            <a:r>
              <a:rPr lang="it-IT" sz="1900" dirty="0"/>
              <a:t> </a:t>
            </a:r>
            <a:r>
              <a:rPr lang="it-IT" sz="1900" dirty="0" err="1"/>
              <a:t>behavior</a:t>
            </a:r>
            <a:r>
              <a:rPr lang="it-IT" sz="1900" dirty="0"/>
              <a:t> and </a:t>
            </a:r>
            <a:r>
              <a:rPr lang="it-IT" sz="1900" dirty="0" err="1"/>
              <a:t>dependence</a:t>
            </a:r>
            <a:r>
              <a:rPr lang="it-IT" sz="1900" dirty="0"/>
              <a:t> on non-</a:t>
            </a:r>
            <a:r>
              <a:rPr lang="it-IT" sz="1900" dirty="0" err="1"/>
              <a:t>renewable</a:t>
            </a:r>
            <a:r>
              <a:rPr lang="it-IT" sz="1900" dirty="0"/>
              <a:t> </a:t>
            </a:r>
            <a:r>
              <a:rPr lang="it-IT" sz="1900" dirty="0" err="1"/>
              <a:t>resources</a:t>
            </a:r>
            <a:r>
              <a:rPr lang="it-IT" sz="1900" dirty="0"/>
              <a:t>.</a:t>
            </a:r>
          </a:p>
          <a:p>
            <a:r>
              <a:rPr lang="it-IT" sz="1900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Produce no </a:t>
            </a:r>
            <a:r>
              <a:rPr lang="it-IT" sz="1900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waste</a:t>
            </a:r>
            <a:r>
              <a:rPr lang="it-IT" sz="1900" dirty="0"/>
              <a:t>: By </a:t>
            </a:r>
            <a:r>
              <a:rPr lang="it-IT" sz="1900" dirty="0" err="1"/>
              <a:t>valuing</a:t>
            </a:r>
            <a:r>
              <a:rPr lang="it-IT" sz="1900" dirty="0"/>
              <a:t> and </a:t>
            </a:r>
            <a:r>
              <a:rPr lang="it-IT" sz="1900" dirty="0" err="1"/>
              <a:t>making</a:t>
            </a:r>
            <a:r>
              <a:rPr lang="it-IT" sz="1900" dirty="0"/>
              <a:t> use of </a:t>
            </a:r>
            <a:r>
              <a:rPr lang="it-IT" sz="1900" dirty="0" err="1"/>
              <a:t>all</a:t>
            </a:r>
            <a:r>
              <a:rPr lang="it-IT" sz="1900" dirty="0"/>
              <a:t> the </a:t>
            </a:r>
            <a:r>
              <a:rPr lang="it-IT" sz="1900" dirty="0" err="1"/>
              <a:t>resources</a:t>
            </a:r>
            <a:r>
              <a:rPr lang="it-IT" sz="1900" dirty="0"/>
              <a:t> </a:t>
            </a:r>
            <a:r>
              <a:rPr lang="it-IT" sz="1900" dirty="0" err="1"/>
              <a:t>that</a:t>
            </a:r>
            <a:r>
              <a:rPr lang="it-IT" sz="1900" dirty="0"/>
              <a:t> are </a:t>
            </a:r>
            <a:r>
              <a:rPr lang="it-IT" sz="1900" dirty="0" err="1"/>
              <a:t>available</a:t>
            </a:r>
            <a:r>
              <a:rPr lang="it-IT" sz="1900" dirty="0"/>
              <a:t> to </a:t>
            </a:r>
            <a:r>
              <a:rPr lang="it-IT" sz="1900" dirty="0" err="1"/>
              <a:t>us</a:t>
            </a:r>
            <a:r>
              <a:rPr lang="it-IT" sz="1900" dirty="0"/>
              <a:t>, </a:t>
            </a:r>
            <a:r>
              <a:rPr lang="it-IT" sz="1900" dirty="0" err="1"/>
              <a:t>nothing</a:t>
            </a:r>
            <a:r>
              <a:rPr lang="it-IT" sz="1900" dirty="0"/>
              <a:t> </a:t>
            </a:r>
            <a:r>
              <a:rPr lang="it-IT" sz="1900" dirty="0" err="1"/>
              <a:t>goes</a:t>
            </a:r>
            <a:r>
              <a:rPr lang="it-IT" sz="1900" dirty="0"/>
              <a:t> to </a:t>
            </a:r>
            <a:r>
              <a:rPr lang="it-IT" sz="1900" dirty="0" err="1"/>
              <a:t>waste</a:t>
            </a:r>
            <a:r>
              <a:rPr lang="it-IT" sz="1900" dirty="0"/>
              <a:t>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098" name="Picture 2" descr="6 Tips For Backyard Permaculture - Hobby Far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294">
            <a:off x="8797160" y="374167"/>
            <a:ext cx="2709918" cy="156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60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The </a:t>
            </a:r>
            <a:r>
              <a:rPr lang="en-US" sz="60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principles</a:t>
            </a:r>
            <a:r>
              <a:rPr lang="it-IT" sz="60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 of </a:t>
            </a:r>
            <a:r>
              <a:rPr lang="it-IT" sz="6000" dirty="0" err="1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Permaculture</a:t>
            </a:r>
            <a:endParaRPr lang="it-IT" sz="6000" dirty="0"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576553"/>
            <a:ext cx="8596668" cy="51290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3200" dirty="0"/>
              <a:t>The </a:t>
            </a:r>
            <a:r>
              <a:rPr lang="it-IT" sz="3200" dirty="0" err="1"/>
              <a:t>important</a:t>
            </a:r>
            <a:r>
              <a:rPr lang="it-IT" sz="3200" dirty="0"/>
              <a:t> </a:t>
            </a:r>
            <a:r>
              <a:rPr lang="it-IT" sz="3200" dirty="0" err="1"/>
              <a:t>principles</a:t>
            </a:r>
            <a:r>
              <a:rPr lang="it-IT" sz="3200" dirty="0"/>
              <a:t> of </a:t>
            </a:r>
            <a:r>
              <a:rPr lang="it-IT" sz="3200" dirty="0" err="1"/>
              <a:t>Permaculture</a:t>
            </a:r>
            <a:r>
              <a:rPr lang="it-IT" sz="3200" dirty="0"/>
              <a:t> are:</a:t>
            </a:r>
          </a:p>
          <a:p>
            <a:r>
              <a:rPr lang="it-IT" sz="2600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Design from </a:t>
            </a:r>
            <a:r>
              <a:rPr lang="it-IT" sz="2600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patterns</a:t>
            </a:r>
            <a:r>
              <a:rPr lang="it-IT" sz="2600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to </a:t>
            </a:r>
            <a:r>
              <a:rPr lang="it-IT" sz="2600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details</a:t>
            </a:r>
            <a:r>
              <a:rPr lang="it-IT" sz="2600" dirty="0"/>
              <a:t>: By </a:t>
            </a:r>
            <a:r>
              <a:rPr lang="it-IT" sz="2600" dirty="0" err="1"/>
              <a:t>stepping</a:t>
            </a:r>
            <a:r>
              <a:rPr lang="it-IT" sz="2600" dirty="0"/>
              <a:t> back, </a:t>
            </a:r>
            <a:r>
              <a:rPr lang="it-IT" sz="2600" dirty="0" err="1"/>
              <a:t>we</a:t>
            </a:r>
            <a:r>
              <a:rPr lang="it-IT" sz="2600" dirty="0"/>
              <a:t> can </a:t>
            </a:r>
            <a:r>
              <a:rPr lang="it-IT" sz="2600" dirty="0" err="1"/>
              <a:t>observe</a:t>
            </a:r>
            <a:r>
              <a:rPr lang="it-IT" sz="2600" dirty="0"/>
              <a:t> </a:t>
            </a:r>
            <a:r>
              <a:rPr lang="it-IT" sz="2600" dirty="0" err="1"/>
              <a:t>patterns</a:t>
            </a:r>
            <a:r>
              <a:rPr lang="it-IT" sz="2600" dirty="0"/>
              <a:t> in nature and society. </a:t>
            </a:r>
            <a:r>
              <a:rPr lang="it-IT" sz="2600" dirty="0" err="1"/>
              <a:t>These</a:t>
            </a:r>
            <a:r>
              <a:rPr lang="it-IT" sz="2600" dirty="0"/>
              <a:t> can </a:t>
            </a:r>
            <a:r>
              <a:rPr lang="it-IT" sz="2600" dirty="0" err="1"/>
              <a:t>form</a:t>
            </a:r>
            <a:r>
              <a:rPr lang="it-IT" sz="2600" dirty="0"/>
              <a:t> the </a:t>
            </a:r>
            <a:r>
              <a:rPr lang="it-IT" sz="2600" dirty="0" err="1"/>
              <a:t>backbone</a:t>
            </a:r>
            <a:r>
              <a:rPr lang="it-IT" sz="2600" dirty="0"/>
              <a:t> of </a:t>
            </a:r>
            <a:r>
              <a:rPr lang="it-IT" sz="2600" dirty="0" err="1"/>
              <a:t>our</a:t>
            </a:r>
            <a:r>
              <a:rPr lang="it-IT" sz="2600" dirty="0"/>
              <a:t> </a:t>
            </a:r>
            <a:r>
              <a:rPr lang="it-IT" sz="2600" dirty="0" err="1"/>
              <a:t>designs</a:t>
            </a:r>
            <a:r>
              <a:rPr lang="it-IT" sz="2600" dirty="0"/>
              <a:t>, with the </a:t>
            </a:r>
            <a:r>
              <a:rPr lang="it-IT" sz="2600" dirty="0" err="1"/>
              <a:t>details</a:t>
            </a:r>
            <a:r>
              <a:rPr lang="it-IT" sz="2600" dirty="0"/>
              <a:t> </a:t>
            </a:r>
            <a:r>
              <a:rPr lang="it-IT" sz="2600" dirty="0" err="1"/>
              <a:t>filled</a:t>
            </a:r>
            <a:r>
              <a:rPr lang="it-IT" sz="2600" dirty="0"/>
              <a:t> in </a:t>
            </a:r>
            <a:r>
              <a:rPr lang="it-IT" sz="2600" dirty="0" err="1"/>
              <a:t>as</a:t>
            </a:r>
            <a:r>
              <a:rPr lang="it-IT" sz="2600" dirty="0"/>
              <a:t> </a:t>
            </a:r>
            <a:r>
              <a:rPr lang="it-IT" sz="2600" dirty="0" err="1"/>
              <a:t>we</a:t>
            </a:r>
            <a:r>
              <a:rPr lang="it-IT" sz="2600" dirty="0"/>
              <a:t> go.</a:t>
            </a:r>
          </a:p>
          <a:p>
            <a:r>
              <a:rPr lang="it-IT" sz="2600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Integrate </a:t>
            </a:r>
            <a:r>
              <a:rPr lang="it-IT" sz="2600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rather</a:t>
            </a:r>
            <a:r>
              <a:rPr lang="it-IT" sz="2600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600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than</a:t>
            </a:r>
            <a:r>
              <a:rPr lang="it-IT" sz="2600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segregate</a:t>
            </a:r>
            <a:r>
              <a:rPr lang="it-IT" sz="2600" dirty="0"/>
              <a:t>: By </a:t>
            </a:r>
            <a:r>
              <a:rPr lang="it-IT" sz="2600" dirty="0" err="1"/>
              <a:t>putting</a:t>
            </a:r>
            <a:r>
              <a:rPr lang="it-IT" sz="2600" dirty="0"/>
              <a:t> the right </a:t>
            </a:r>
            <a:r>
              <a:rPr lang="it-IT" sz="2600" dirty="0" err="1"/>
              <a:t>things</a:t>
            </a:r>
            <a:r>
              <a:rPr lang="it-IT" sz="2600" dirty="0"/>
              <a:t> in the right </a:t>
            </a:r>
            <a:r>
              <a:rPr lang="it-IT" sz="2600" dirty="0" err="1"/>
              <a:t>place</a:t>
            </a:r>
            <a:r>
              <a:rPr lang="it-IT" sz="2600" dirty="0"/>
              <a:t>, </a:t>
            </a:r>
            <a:r>
              <a:rPr lang="it-IT" sz="2600" dirty="0" err="1"/>
              <a:t>relationships</a:t>
            </a:r>
            <a:r>
              <a:rPr lang="it-IT" sz="2600" dirty="0"/>
              <a:t> </a:t>
            </a:r>
            <a:r>
              <a:rPr lang="it-IT" sz="2600" dirty="0" err="1"/>
              <a:t>develop</a:t>
            </a:r>
            <a:r>
              <a:rPr lang="it-IT" sz="2600" dirty="0"/>
              <a:t> </a:t>
            </a:r>
            <a:r>
              <a:rPr lang="it-IT" sz="2600" dirty="0" err="1"/>
              <a:t>between</a:t>
            </a:r>
            <a:r>
              <a:rPr lang="it-IT" sz="2600" dirty="0"/>
              <a:t> </a:t>
            </a:r>
            <a:r>
              <a:rPr lang="it-IT" sz="2600" dirty="0" err="1"/>
              <a:t>those</a:t>
            </a:r>
            <a:r>
              <a:rPr lang="it-IT" sz="2600" dirty="0"/>
              <a:t> </a:t>
            </a:r>
            <a:r>
              <a:rPr lang="it-IT" sz="2600" dirty="0" err="1"/>
              <a:t>things</a:t>
            </a:r>
            <a:r>
              <a:rPr lang="it-IT" sz="2600" dirty="0"/>
              <a:t> and </a:t>
            </a:r>
            <a:r>
              <a:rPr lang="it-IT" sz="2600" dirty="0" err="1"/>
              <a:t>they</a:t>
            </a:r>
            <a:r>
              <a:rPr lang="it-IT" sz="2600" dirty="0"/>
              <a:t> work </a:t>
            </a:r>
            <a:r>
              <a:rPr lang="it-IT" sz="2600" dirty="0" err="1"/>
              <a:t>together</a:t>
            </a:r>
            <a:r>
              <a:rPr lang="it-IT" sz="2600" dirty="0"/>
              <a:t> to </a:t>
            </a:r>
            <a:r>
              <a:rPr lang="it-IT" sz="2600" dirty="0" err="1"/>
              <a:t>support</a:t>
            </a:r>
            <a:r>
              <a:rPr lang="it-IT" sz="2600" dirty="0"/>
              <a:t> </a:t>
            </a:r>
            <a:r>
              <a:rPr lang="it-IT" sz="2600" dirty="0" err="1"/>
              <a:t>each</a:t>
            </a:r>
            <a:r>
              <a:rPr lang="it-IT" sz="2600" dirty="0"/>
              <a:t> </a:t>
            </a:r>
            <a:r>
              <a:rPr lang="it-IT" sz="2600" dirty="0" err="1"/>
              <a:t>other</a:t>
            </a:r>
            <a:r>
              <a:rPr lang="it-IT" sz="2600" dirty="0"/>
              <a:t>.</a:t>
            </a:r>
          </a:p>
          <a:p>
            <a:r>
              <a:rPr lang="it-IT" sz="2600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Use small and slow </a:t>
            </a:r>
            <a:r>
              <a:rPr lang="it-IT" sz="2600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solutions</a:t>
            </a:r>
            <a:r>
              <a:rPr lang="it-IT" sz="2600" dirty="0"/>
              <a:t>: Small and slow </a:t>
            </a:r>
            <a:r>
              <a:rPr lang="it-IT" sz="2600" dirty="0" err="1"/>
              <a:t>systems</a:t>
            </a:r>
            <a:r>
              <a:rPr lang="it-IT" sz="2600" dirty="0"/>
              <a:t> are </a:t>
            </a:r>
            <a:r>
              <a:rPr lang="it-IT" sz="2600" dirty="0" err="1"/>
              <a:t>easier</a:t>
            </a:r>
            <a:r>
              <a:rPr lang="it-IT" sz="2600" dirty="0"/>
              <a:t> to </a:t>
            </a:r>
            <a:r>
              <a:rPr lang="it-IT" sz="2600" dirty="0" err="1"/>
              <a:t>maintain</a:t>
            </a:r>
            <a:r>
              <a:rPr lang="it-IT" sz="2600" dirty="0"/>
              <a:t> </a:t>
            </a:r>
            <a:r>
              <a:rPr lang="it-IT" sz="2600" dirty="0" err="1"/>
              <a:t>than</a:t>
            </a:r>
            <a:r>
              <a:rPr lang="it-IT" sz="2600" dirty="0"/>
              <a:t> big </a:t>
            </a:r>
            <a:r>
              <a:rPr lang="it-IT" sz="2600" dirty="0" err="1"/>
              <a:t>ones</a:t>
            </a:r>
            <a:r>
              <a:rPr lang="it-IT" sz="2600" dirty="0"/>
              <a:t>, </a:t>
            </a:r>
            <a:r>
              <a:rPr lang="it-IT" sz="2600" dirty="0" err="1"/>
              <a:t>making</a:t>
            </a:r>
            <a:r>
              <a:rPr lang="it-IT" sz="2600" dirty="0"/>
              <a:t> </a:t>
            </a:r>
            <a:r>
              <a:rPr lang="it-IT" sz="2600" dirty="0" err="1"/>
              <a:t>better</a:t>
            </a:r>
            <a:r>
              <a:rPr lang="it-IT" sz="2600" dirty="0"/>
              <a:t> use of </a:t>
            </a:r>
            <a:r>
              <a:rPr lang="it-IT" sz="2600" dirty="0" err="1"/>
              <a:t>local</a:t>
            </a:r>
            <a:r>
              <a:rPr lang="it-IT" sz="2600" dirty="0"/>
              <a:t> </a:t>
            </a:r>
            <a:r>
              <a:rPr lang="it-IT" sz="2600" dirty="0" err="1"/>
              <a:t>resources</a:t>
            </a:r>
            <a:r>
              <a:rPr lang="it-IT" sz="2600" dirty="0"/>
              <a:t> and </a:t>
            </a:r>
            <a:r>
              <a:rPr lang="it-IT" sz="2600" dirty="0" err="1"/>
              <a:t>producing</a:t>
            </a:r>
            <a:r>
              <a:rPr lang="it-IT" sz="2600" dirty="0"/>
              <a:t> more </a:t>
            </a:r>
            <a:r>
              <a:rPr lang="it-IT" sz="2600" dirty="0" err="1"/>
              <a:t>sustainable</a:t>
            </a:r>
            <a:r>
              <a:rPr lang="it-IT" sz="2600" dirty="0"/>
              <a:t> </a:t>
            </a:r>
            <a:r>
              <a:rPr lang="it-IT" sz="2600" dirty="0" err="1"/>
              <a:t>outcomes</a:t>
            </a:r>
            <a:r>
              <a:rPr lang="it-IT" sz="2600" dirty="0"/>
              <a:t>.</a:t>
            </a:r>
          </a:p>
          <a:p>
            <a:r>
              <a:rPr lang="it-IT" sz="2600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Use and </a:t>
            </a:r>
            <a:r>
              <a:rPr lang="it-IT" sz="2600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value</a:t>
            </a:r>
            <a:r>
              <a:rPr lang="it-IT" sz="2600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600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diversity</a:t>
            </a:r>
            <a:r>
              <a:rPr lang="it-IT" sz="2600" dirty="0"/>
              <a:t>: </a:t>
            </a:r>
            <a:r>
              <a:rPr lang="it-IT" sz="2600" dirty="0" err="1"/>
              <a:t>Diversity</a:t>
            </a:r>
            <a:r>
              <a:rPr lang="it-IT" sz="2600" dirty="0"/>
              <a:t> </a:t>
            </a:r>
            <a:r>
              <a:rPr lang="it-IT" sz="2600" dirty="0" err="1"/>
              <a:t>reduces</a:t>
            </a:r>
            <a:r>
              <a:rPr lang="it-IT" sz="2600" dirty="0"/>
              <a:t> </a:t>
            </a:r>
            <a:r>
              <a:rPr lang="it-IT" sz="2600" dirty="0" err="1"/>
              <a:t>vulnerability</a:t>
            </a:r>
            <a:r>
              <a:rPr lang="it-IT" sz="2600" dirty="0"/>
              <a:t> to a </a:t>
            </a:r>
            <a:r>
              <a:rPr lang="it-IT" sz="2600" dirty="0" err="1"/>
              <a:t>variety</a:t>
            </a:r>
            <a:r>
              <a:rPr lang="it-IT" sz="2600" dirty="0"/>
              <a:t> of </a:t>
            </a:r>
            <a:r>
              <a:rPr lang="it-IT" sz="2600" dirty="0" err="1"/>
              <a:t>threats</a:t>
            </a:r>
            <a:r>
              <a:rPr lang="it-IT" sz="2600" dirty="0"/>
              <a:t> and </a:t>
            </a:r>
            <a:r>
              <a:rPr lang="it-IT" sz="2600" dirty="0" err="1"/>
              <a:t>takes</a:t>
            </a:r>
            <a:r>
              <a:rPr lang="it-IT" sz="2600" dirty="0"/>
              <a:t> </a:t>
            </a:r>
            <a:r>
              <a:rPr lang="it-IT" sz="2600" dirty="0" err="1"/>
              <a:t>advantage</a:t>
            </a:r>
            <a:r>
              <a:rPr lang="it-IT" sz="2600" dirty="0"/>
              <a:t> of the </a:t>
            </a:r>
            <a:r>
              <a:rPr lang="it-IT" sz="2600" dirty="0" err="1"/>
              <a:t>unique</a:t>
            </a:r>
            <a:r>
              <a:rPr lang="it-IT" sz="2600" dirty="0"/>
              <a:t> nature of the </a:t>
            </a:r>
            <a:r>
              <a:rPr lang="it-IT" sz="2600" dirty="0" err="1"/>
              <a:t>environment</a:t>
            </a:r>
            <a:r>
              <a:rPr lang="it-IT" sz="2600" dirty="0"/>
              <a:t> in </a:t>
            </a:r>
            <a:r>
              <a:rPr lang="it-IT" sz="2600" dirty="0" err="1"/>
              <a:t>which</a:t>
            </a:r>
            <a:r>
              <a:rPr lang="it-IT" sz="2600" dirty="0"/>
              <a:t> </a:t>
            </a:r>
            <a:r>
              <a:rPr lang="it-IT" sz="2600" dirty="0" err="1"/>
              <a:t>it</a:t>
            </a:r>
            <a:r>
              <a:rPr lang="it-IT" sz="2600" dirty="0"/>
              <a:t> </a:t>
            </a:r>
            <a:r>
              <a:rPr lang="it-IT" sz="2600" dirty="0" err="1"/>
              <a:t>resides</a:t>
            </a:r>
            <a:r>
              <a:rPr lang="it-IT" sz="2600" dirty="0"/>
              <a:t>.</a:t>
            </a:r>
          </a:p>
          <a:p>
            <a:r>
              <a:rPr lang="it-IT" sz="2600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Use </a:t>
            </a:r>
            <a:r>
              <a:rPr lang="it-IT" sz="2600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edges</a:t>
            </a:r>
            <a:r>
              <a:rPr lang="it-IT" sz="2600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and </a:t>
            </a:r>
            <a:r>
              <a:rPr lang="it-IT" sz="2600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value</a:t>
            </a:r>
            <a:r>
              <a:rPr lang="it-IT" sz="2600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the </a:t>
            </a:r>
            <a:r>
              <a:rPr lang="it-IT" sz="2600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marginal</a:t>
            </a:r>
            <a:r>
              <a:rPr lang="it-IT" sz="2600" dirty="0"/>
              <a:t>: The </a:t>
            </a:r>
            <a:r>
              <a:rPr lang="it-IT" sz="2600" dirty="0" err="1"/>
              <a:t>interface</a:t>
            </a:r>
            <a:r>
              <a:rPr lang="it-IT" sz="2600" dirty="0"/>
              <a:t> </a:t>
            </a:r>
            <a:r>
              <a:rPr lang="it-IT" sz="2600" dirty="0" err="1"/>
              <a:t>between</a:t>
            </a:r>
            <a:r>
              <a:rPr lang="it-IT" sz="2600" dirty="0"/>
              <a:t> </a:t>
            </a:r>
            <a:r>
              <a:rPr lang="it-IT" sz="2600" dirty="0" err="1"/>
              <a:t>things</a:t>
            </a:r>
            <a:r>
              <a:rPr lang="it-IT" sz="2600" dirty="0"/>
              <a:t> </a:t>
            </a:r>
            <a:r>
              <a:rPr lang="it-IT" sz="2600" dirty="0" err="1"/>
              <a:t>is</a:t>
            </a:r>
            <a:r>
              <a:rPr lang="it-IT" sz="2600" dirty="0"/>
              <a:t> </a:t>
            </a:r>
            <a:r>
              <a:rPr lang="it-IT" sz="2600" dirty="0" err="1"/>
              <a:t>where</a:t>
            </a:r>
            <a:r>
              <a:rPr lang="it-IT" sz="2600" dirty="0"/>
              <a:t> the </a:t>
            </a:r>
            <a:r>
              <a:rPr lang="it-IT" sz="2600" dirty="0" err="1"/>
              <a:t>most</a:t>
            </a:r>
            <a:r>
              <a:rPr lang="it-IT" sz="2600" dirty="0"/>
              <a:t> </a:t>
            </a:r>
            <a:r>
              <a:rPr lang="it-IT" sz="2600" dirty="0" err="1"/>
              <a:t>interesting</a:t>
            </a:r>
            <a:r>
              <a:rPr lang="it-IT" sz="2600" dirty="0"/>
              <a:t> </a:t>
            </a:r>
            <a:r>
              <a:rPr lang="it-IT" sz="2600" dirty="0" err="1"/>
              <a:t>events</a:t>
            </a:r>
            <a:r>
              <a:rPr lang="it-IT" sz="2600" dirty="0"/>
              <a:t> take </a:t>
            </a:r>
            <a:r>
              <a:rPr lang="it-IT" sz="2600" dirty="0" err="1"/>
              <a:t>place</a:t>
            </a:r>
            <a:r>
              <a:rPr lang="it-IT" sz="2600" dirty="0"/>
              <a:t>. </a:t>
            </a:r>
            <a:r>
              <a:rPr lang="it-IT" sz="2600" dirty="0" err="1"/>
              <a:t>These</a:t>
            </a:r>
            <a:r>
              <a:rPr lang="it-IT" sz="2600" dirty="0"/>
              <a:t> are </a:t>
            </a:r>
            <a:r>
              <a:rPr lang="it-IT" sz="2600" dirty="0" err="1"/>
              <a:t>often</a:t>
            </a:r>
            <a:r>
              <a:rPr lang="it-IT" sz="2600" dirty="0"/>
              <a:t> the </a:t>
            </a:r>
            <a:r>
              <a:rPr lang="it-IT" sz="2600" dirty="0" err="1"/>
              <a:t>most</a:t>
            </a:r>
            <a:r>
              <a:rPr lang="it-IT" sz="2600" dirty="0"/>
              <a:t> </a:t>
            </a:r>
            <a:r>
              <a:rPr lang="it-IT" sz="2600" dirty="0" err="1"/>
              <a:t>valuable</a:t>
            </a:r>
            <a:r>
              <a:rPr lang="it-IT" sz="2600" dirty="0"/>
              <a:t>, diverse and </a:t>
            </a:r>
            <a:r>
              <a:rPr lang="it-IT" sz="2600" dirty="0" err="1"/>
              <a:t>productive</a:t>
            </a:r>
            <a:r>
              <a:rPr lang="it-IT" sz="2600" dirty="0"/>
              <a:t> </a:t>
            </a:r>
            <a:r>
              <a:rPr lang="it-IT" sz="2600" dirty="0" err="1"/>
              <a:t>elements</a:t>
            </a:r>
            <a:r>
              <a:rPr lang="it-IT" sz="2600" dirty="0"/>
              <a:t> in the </a:t>
            </a:r>
            <a:r>
              <a:rPr lang="it-IT" sz="2600" dirty="0" err="1"/>
              <a:t>system</a:t>
            </a:r>
            <a:r>
              <a:rPr lang="it-IT" sz="2600" dirty="0"/>
              <a:t>.</a:t>
            </a:r>
          </a:p>
          <a:p>
            <a:r>
              <a:rPr lang="it-IT" sz="2600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Creatively</a:t>
            </a:r>
            <a:r>
              <a:rPr lang="it-IT" sz="2600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use and </a:t>
            </a:r>
            <a:r>
              <a:rPr lang="it-IT" sz="2600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respond</a:t>
            </a:r>
            <a:r>
              <a:rPr lang="it-IT" sz="2600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to </a:t>
            </a:r>
            <a:r>
              <a:rPr lang="it-IT" sz="2600" i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change</a:t>
            </a:r>
            <a:r>
              <a:rPr lang="it-IT" sz="2600" dirty="0"/>
              <a:t>: </a:t>
            </a:r>
            <a:r>
              <a:rPr lang="it-IT" sz="2600" dirty="0" err="1"/>
              <a:t>We</a:t>
            </a:r>
            <a:r>
              <a:rPr lang="it-IT" sz="2600" dirty="0"/>
              <a:t> can </a:t>
            </a:r>
            <a:r>
              <a:rPr lang="it-IT" sz="2600" dirty="0" err="1"/>
              <a:t>have</a:t>
            </a:r>
            <a:r>
              <a:rPr lang="it-IT" sz="2600" dirty="0"/>
              <a:t> a positive impact on </a:t>
            </a:r>
            <a:r>
              <a:rPr lang="it-IT" sz="2600" dirty="0" err="1"/>
              <a:t>inevitable</a:t>
            </a:r>
            <a:r>
              <a:rPr lang="it-IT" sz="2600" dirty="0"/>
              <a:t> </a:t>
            </a:r>
            <a:r>
              <a:rPr lang="it-IT" sz="2600" dirty="0" err="1"/>
              <a:t>change</a:t>
            </a:r>
            <a:r>
              <a:rPr lang="it-IT" sz="2600" dirty="0"/>
              <a:t> by </a:t>
            </a:r>
            <a:r>
              <a:rPr lang="it-IT" sz="2600" dirty="0" err="1"/>
              <a:t>carefully</a:t>
            </a:r>
            <a:r>
              <a:rPr lang="it-IT" sz="2600" dirty="0"/>
              <a:t> </a:t>
            </a:r>
            <a:r>
              <a:rPr lang="it-IT" sz="2600" dirty="0" err="1"/>
              <a:t>observing</a:t>
            </a:r>
            <a:r>
              <a:rPr lang="it-IT" sz="2600" dirty="0"/>
              <a:t>, and </a:t>
            </a:r>
            <a:r>
              <a:rPr lang="it-IT" sz="2600" dirty="0" err="1"/>
              <a:t>then</a:t>
            </a:r>
            <a:r>
              <a:rPr lang="it-IT" sz="2600" dirty="0"/>
              <a:t> </a:t>
            </a:r>
            <a:r>
              <a:rPr lang="it-IT" sz="2600" dirty="0" err="1"/>
              <a:t>intervening</a:t>
            </a:r>
            <a:r>
              <a:rPr lang="it-IT" sz="2600" dirty="0"/>
              <a:t> </a:t>
            </a:r>
            <a:r>
              <a:rPr lang="it-IT" sz="2600" dirty="0" err="1"/>
              <a:t>at</a:t>
            </a:r>
            <a:r>
              <a:rPr lang="it-IT" sz="2600" dirty="0"/>
              <a:t> the right time.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6" name="Picture 2" descr="Quattro tecniche di permacultura per coltivare con meno fatica e più  raccolto - Permacultura &amp; Transiz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0483">
            <a:off x="8781798" y="360378"/>
            <a:ext cx="3057019" cy="190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000" dirty="0" err="1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Permaculture</a:t>
            </a:r>
            <a:r>
              <a:rPr lang="it-IT" sz="60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 in </a:t>
            </a:r>
            <a:r>
              <a:rPr lang="it-IT" sz="6000" dirty="0" err="1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Arts</a:t>
            </a:r>
            <a:endParaRPr lang="it-IT" sz="6000" dirty="0"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524000"/>
            <a:ext cx="8596668" cy="4824247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Wood </a:t>
            </a:r>
            <a:r>
              <a:rPr lang="it-IT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Carvings</a:t>
            </a:r>
            <a:endParaRPr lang="it-IT" sz="2400" b="1" dirty="0">
              <a:solidFill>
                <a:schemeClr val="accent2">
                  <a:lumMod val="60000"/>
                  <a:lumOff val="4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marL="0" indent="0">
              <a:buNone/>
            </a:pP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Permaculture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art,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wood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carvings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People do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amazing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wizard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faces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carved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posts,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logs, and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upon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wooden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surfaces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expressive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impressive!</a:t>
            </a:r>
          </a:p>
          <a:p>
            <a:r>
              <a:rPr lang="it-IT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Carpentry</a:t>
            </a:r>
            <a:endParaRPr lang="it-IT" sz="2400" b="1" dirty="0">
              <a:solidFill>
                <a:schemeClr val="accent2">
                  <a:lumMod val="60000"/>
                  <a:lumOff val="4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marL="0" indent="0">
              <a:buNone/>
            </a:pP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Carpentry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created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repurposed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reused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woods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lumber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pallets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start by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small end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screen door and decorate corners and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flashes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yard.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wooden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cabin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home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come in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handy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3154">
            <a:off x="1266815" y="4744175"/>
            <a:ext cx="2889269" cy="192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895">
            <a:off x="6342912" y="4572260"/>
            <a:ext cx="2842429" cy="213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000" dirty="0" err="1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Permaculture</a:t>
            </a:r>
            <a:r>
              <a:rPr lang="it-IT" sz="60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 in the world</a:t>
            </a:r>
          </a:p>
        </p:txBody>
      </p:sp>
      <p:pic>
        <p:nvPicPr>
          <p:cNvPr id="6146" name="Picture 2" descr="FOCUS - Permaculture what is and data about it - LtEconom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44895"/>
            <a:ext cx="8253003" cy="480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{10F8CD20-95AD-2344-AC1C-E1A04B7A2EC6}tf10001060</Template>
  <TotalTime>1</TotalTime>
  <Words>598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Apple Chancery</vt:lpstr>
      <vt:lpstr>Arial</vt:lpstr>
      <vt:lpstr>Bodoni MT Black</vt:lpstr>
      <vt:lpstr>Brush Script MT</vt:lpstr>
      <vt:lpstr>Calibri</vt:lpstr>
      <vt:lpstr>Trebuchet MS</vt:lpstr>
      <vt:lpstr>Wingdings 3</vt:lpstr>
      <vt:lpstr>Sfaccettatura</vt:lpstr>
      <vt:lpstr>Permaculture</vt:lpstr>
      <vt:lpstr>Meaning of Permaculture</vt:lpstr>
      <vt:lpstr>The History of Permaculture</vt:lpstr>
      <vt:lpstr>The principles of Permaculture</vt:lpstr>
      <vt:lpstr>The principles of Permaculture</vt:lpstr>
      <vt:lpstr>Permaculture in Arts</vt:lpstr>
      <vt:lpstr>Permaculture in the world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Permaculture</dc:title>
  <dc:creator>Carmen Castaldo</dc:creator>
  <cp:lastModifiedBy>Patrizia Sgrò</cp:lastModifiedBy>
  <cp:revision>20</cp:revision>
  <dcterms:created xsi:type="dcterms:W3CDTF">2020-10-28T09:00:00Z</dcterms:created>
  <dcterms:modified xsi:type="dcterms:W3CDTF">2021-11-04T23:03:35Z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300A2C6ED22A44A984A2EC82131C9F3C</vt:lpwstr>
  </property>
  <property fmtid="{D5CDD505-2E9C-101B-9397-08002B2CF9AE}" pid="3" name="KSOProductBuildVer">
    <vt:lpwstr>1033-11.2.0.10265</vt:lpwstr>
  </property>
</Properties>
</file>