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tr-TR"/>
              <a:t>Asıl başlık stilini düzenlemek için tıklayın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lvl1pPr algn="l">
              <a:defRPr/>
            </a:lvl1pPr>
          </a:lstStyle>
          <a:p>
            <a:fld id="{7AFBC2F8-D7B9-4999-BD5A-947F65A24CAF}" type="datetimeFigureOut">
              <a:rPr lang="tr-TR" smtClean="0"/>
              <a:t>4.02.2020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50B2014-7FE2-4535-8FAB-3507E9877E8C}" type="slidenum">
              <a:rPr lang="tr-TR" smtClean="0"/>
              <a:t>‹#›</a:t>
            </a:fld>
            <a:endParaRPr lang="tr-TR"/>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24234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AFBC2F8-D7B9-4999-BD5A-947F65A24CAF}" type="datetimeFigureOut">
              <a:rPr lang="tr-TR" smtClean="0"/>
              <a:t>4.02.2020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50B2014-7FE2-4535-8FAB-3507E9877E8C}" type="slidenum">
              <a:rPr lang="tr-TR" smtClean="0"/>
              <a:t>‹#›</a:t>
            </a:fld>
            <a:endParaRPr lang="tr-TR"/>
          </a:p>
        </p:txBody>
      </p:sp>
    </p:spTree>
    <p:extLst>
      <p:ext uri="{BB962C8B-B14F-4D97-AF65-F5344CB8AC3E}">
        <p14:creationId xmlns:p14="http://schemas.microsoft.com/office/powerpoint/2010/main" val="2694132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AFBC2F8-D7B9-4999-BD5A-947F65A24CAF}" type="datetimeFigureOut">
              <a:rPr lang="tr-TR" smtClean="0"/>
              <a:t>4.02.2020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50B2014-7FE2-4535-8FAB-3507E9877E8C}" type="slidenum">
              <a:rPr lang="tr-TR" smtClean="0"/>
              <a:t>‹#›</a:t>
            </a:fld>
            <a:endParaRPr lang="tr-TR"/>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4580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AFBC2F8-D7B9-4999-BD5A-947F65A24CAF}" type="datetimeFigureOut">
              <a:rPr lang="tr-TR" smtClean="0"/>
              <a:t>4.02.2020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50B2014-7FE2-4535-8FAB-3507E9877E8C}" type="slidenum">
              <a:rPr lang="tr-TR" smtClean="0"/>
              <a:t>‹#›</a:t>
            </a:fld>
            <a:endParaRPr lang="tr-TR"/>
          </a:p>
        </p:txBody>
      </p:sp>
    </p:spTree>
    <p:extLst>
      <p:ext uri="{BB962C8B-B14F-4D97-AF65-F5344CB8AC3E}">
        <p14:creationId xmlns:p14="http://schemas.microsoft.com/office/powerpoint/2010/main" val="1757466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tr-TR"/>
              <a:t>Asıl başlık stilini düzenlemek için tıklayın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7AFBC2F8-D7B9-4999-BD5A-947F65A24CAF}" type="datetimeFigureOut">
              <a:rPr lang="tr-TR" smtClean="0"/>
              <a:t>4.02.2020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50B2014-7FE2-4535-8FAB-3507E9877E8C}" type="slidenum">
              <a:rPr lang="tr-TR" smtClean="0"/>
              <a:t>‹#›</a:t>
            </a:fld>
            <a:endParaRPr lang="tr-TR"/>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05743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7AFBC2F8-D7B9-4999-BD5A-947F65A24CAF}" type="datetimeFigureOut">
              <a:rPr lang="tr-TR" smtClean="0"/>
              <a:t>4.02.2020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50B2014-7FE2-4535-8FAB-3507E9877E8C}" type="slidenum">
              <a:rPr lang="tr-TR" smtClean="0"/>
              <a:t>‹#›</a:t>
            </a:fld>
            <a:endParaRPr lang="tr-TR"/>
          </a:p>
        </p:txBody>
      </p:sp>
    </p:spTree>
    <p:extLst>
      <p:ext uri="{BB962C8B-B14F-4D97-AF65-F5344CB8AC3E}">
        <p14:creationId xmlns:p14="http://schemas.microsoft.com/office/powerpoint/2010/main" val="3652641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024128" y="2967788"/>
            <a:ext cx="4754880" cy="334157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tr-TR"/>
              <a:t>Asıl metin stillerini düzenlemek için tıklayın</a:t>
            </a:r>
          </a:p>
        </p:txBody>
      </p:sp>
      <p:sp>
        <p:nvSpPr>
          <p:cNvPr id="6" name="Content Placeholder 5"/>
          <p:cNvSpPr>
            <a:spLocks noGrp="1"/>
          </p:cNvSpPr>
          <p:nvPr>
            <p:ph sz="quarter" idx="4"/>
          </p:nvPr>
        </p:nvSpPr>
        <p:spPr>
          <a:xfrm>
            <a:off x="5990888" y="2967788"/>
            <a:ext cx="4754880" cy="334157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7AFBC2F8-D7B9-4999-BD5A-947F65A24CAF}" type="datetimeFigureOut">
              <a:rPr lang="tr-TR" smtClean="0"/>
              <a:t>4.02.2020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550B2014-7FE2-4535-8FAB-3507E9877E8C}" type="slidenum">
              <a:rPr lang="tr-TR" smtClean="0"/>
              <a:t>‹#›</a:t>
            </a:fld>
            <a:endParaRPr lang="tr-TR"/>
          </a:p>
        </p:txBody>
      </p:sp>
    </p:spTree>
    <p:extLst>
      <p:ext uri="{BB962C8B-B14F-4D97-AF65-F5344CB8AC3E}">
        <p14:creationId xmlns:p14="http://schemas.microsoft.com/office/powerpoint/2010/main" val="913095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7AFBC2F8-D7B9-4999-BD5A-947F65A24CAF}" type="datetimeFigureOut">
              <a:rPr lang="tr-TR" smtClean="0"/>
              <a:t>4.02.2020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550B2014-7FE2-4535-8FAB-3507E9877E8C}" type="slidenum">
              <a:rPr lang="tr-TR" smtClean="0"/>
              <a:t>‹#›</a:t>
            </a:fld>
            <a:endParaRPr lang="tr-TR"/>
          </a:p>
        </p:txBody>
      </p:sp>
    </p:spTree>
    <p:extLst>
      <p:ext uri="{BB962C8B-B14F-4D97-AF65-F5344CB8AC3E}">
        <p14:creationId xmlns:p14="http://schemas.microsoft.com/office/powerpoint/2010/main" val="457491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FBC2F8-D7B9-4999-BD5A-947F65A24CAF}" type="datetimeFigureOut">
              <a:rPr lang="tr-TR" smtClean="0"/>
              <a:t>4.02.2020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550B2014-7FE2-4535-8FAB-3507E9877E8C}" type="slidenum">
              <a:rPr lang="tr-TR" smtClean="0"/>
              <a:t>‹#›</a:t>
            </a:fld>
            <a:endParaRPr lang="tr-TR"/>
          </a:p>
        </p:txBody>
      </p:sp>
    </p:spTree>
    <p:extLst>
      <p:ext uri="{BB962C8B-B14F-4D97-AF65-F5344CB8AC3E}">
        <p14:creationId xmlns:p14="http://schemas.microsoft.com/office/powerpoint/2010/main" val="258130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tr-TR"/>
              <a:t>Asıl başlık stilini düzenlemek için tıklayın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7AFBC2F8-D7B9-4999-BD5A-947F65A24CAF}" type="datetimeFigureOut">
              <a:rPr lang="tr-TR" smtClean="0"/>
              <a:t>4.02.2020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50B2014-7FE2-4535-8FAB-3507E9877E8C}" type="slidenum">
              <a:rPr lang="tr-TR" smtClean="0"/>
              <a:t>‹#›</a:t>
            </a:fld>
            <a:endParaRPr lang="tr-TR"/>
          </a:p>
        </p:txBody>
      </p:sp>
    </p:spTree>
    <p:extLst>
      <p:ext uri="{BB962C8B-B14F-4D97-AF65-F5344CB8AC3E}">
        <p14:creationId xmlns:p14="http://schemas.microsoft.com/office/powerpoint/2010/main" val="1398425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7AFBC2F8-D7B9-4999-BD5A-947F65A24CAF}" type="datetimeFigureOut">
              <a:rPr lang="tr-TR" smtClean="0"/>
              <a:t>4.02.2020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50B2014-7FE2-4535-8FAB-3507E9877E8C}" type="slidenum">
              <a:rPr lang="tr-TR" smtClean="0"/>
              <a:t>‹#›</a:t>
            </a:fld>
            <a:endParaRPr lang="tr-TR"/>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0361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AFBC2F8-D7B9-4999-BD5A-947F65A24CAF}" type="datetimeFigureOut">
              <a:rPr lang="tr-TR" smtClean="0"/>
              <a:t>4.02.2020</a:t>
            </a:fld>
            <a:endParaRPr lang="tr-TR"/>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tr-T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550B2014-7FE2-4535-8FAB-3507E9877E8C}" type="slidenum">
              <a:rPr lang="tr-TR" smtClean="0"/>
              <a:t>‹#›</a:t>
            </a:fld>
            <a:endParaRPr lang="tr-TR"/>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20927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708EF62-3D23-4CCA-81E7-A0CACA1F653A}"/>
              </a:ext>
            </a:extLst>
          </p:cNvPr>
          <p:cNvSpPr>
            <a:spLocks noGrp="1"/>
          </p:cNvSpPr>
          <p:nvPr>
            <p:ph type="ctrTitle"/>
          </p:nvPr>
        </p:nvSpPr>
        <p:spPr/>
        <p:txBody>
          <a:bodyPr>
            <a:normAutofit/>
          </a:bodyPr>
          <a:lstStyle/>
          <a:p>
            <a:r>
              <a:rPr lang="tr-TR" sz="4800" dirty="0" err="1"/>
              <a:t>Traditional</a:t>
            </a:r>
            <a:r>
              <a:rPr lang="tr-TR" sz="4800" dirty="0"/>
              <a:t> </a:t>
            </a:r>
            <a:r>
              <a:rPr lang="tr-TR" sz="4800" dirty="0" err="1"/>
              <a:t>turkish</a:t>
            </a:r>
            <a:r>
              <a:rPr lang="tr-TR" sz="4800" dirty="0"/>
              <a:t> </a:t>
            </a:r>
            <a:r>
              <a:rPr lang="tr-TR" sz="4800" dirty="0" err="1"/>
              <a:t>instruments</a:t>
            </a:r>
            <a:r>
              <a:rPr lang="tr-TR" sz="4800" dirty="0"/>
              <a:t> </a:t>
            </a:r>
          </a:p>
        </p:txBody>
      </p:sp>
      <p:sp>
        <p:nvSpPr>
          <p:cNvPr id="3" name="Alt Başlık 2">
            <a:extLst>
              <a:ext uri="{FF2B5EF4-FFF2-40B4-BE49-F238E27FC236}">
                <a16:creationId xmlns:a16="http://schemas.microsoft.com/office/drawing/2014/main" id="{D4225BBD-07B5-445F-949D-98435E8A43E8}"/>
              </a:ext>
            </a:extLst>
          </p:cNvPr>
          <p:cNvSpPr>
            <a:spLocks noGrp="1"/>
          </p:cNvSpPr>
          <p:nvPr>
            <p:ph type="subTitle" idx="1"/>
          </p:nvPr>
        </p:nvSpPr>
        <p:spPr/>
        <p:txBody>
          <a:bodyPr/>
          <a:lstStyle/>
          <a:p>
            <a:endParaRPr lang="tr-TR" dirty="0"/>
          </a:p>
        </p:txBody>
      </p:sp>
    </p:spTree>
    <p:extLst>
      <p:ext uri="{BB962C8B-B14F-4D97-AF65-F5344CB8AC3E}">
        <p14:creationId xmlns:p14="http://schemas.microsoft.com/office/powerpoint/2010/main" val="354460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2F881DE-4214-4F47-9E62-2AC927B52609}"/>
              </a:ext>
            </a:extLst>
          </p:cNvPr>
          <p:cNvSpPr>
            <a:spLocks noGrp="1"/>
          </p:cNvSpPr>
          <p:nvPr>
            <p:ph type="title"/>
          </p:nvPr>
        </p:nvSpPr>
        <p:spPr/>
        <p:txBody>
          <a:bodyPr/>
          <a:lstStyle/>
          <a:p>
            <a:r>
              <a:rPr lang="tr-TR" dirty="0"/>
              <a:t>ZURNA (CLARION)</a:t>
            </a:r>
          </a:p>
        </p:txBody>
      </p:sp>
      <p:sp>
        <p:nvSpPr>
          <p:cNvPr id="3" name="İçerik Yer Tutucusu 2">
            <a:extLst>
              <a:ext uri="{FF2B5EF4-FFF2-40B4-BE49-F238E27FC236}">
                <a16:creationId xmlns:a16="http://schemas.microsoft.com/office/drawing/2014/main" id="{23081385-D44E-489D-B6DB-527A4ACEE7CD}"/>
              </a:ext>
            </a:extLst>
          </p:cNvPr>
          <p:cNvSpPr>
            <a:spLocks noGrp="1"/>
          </p:cNvSpPr>
          <p:nvPr>
            <p:ph idx="1"/>
          </p:nvPr>
        </p:nvSpPr>
        <p:spPr>
          <a:xfrm>
            <a:off x="-74830" y="3632565"/>
            <a:ext cx="9720073" cy="4023360"/>
          </a:xfrm>
        </p:spPr>
        <p:txBody>
          <a:bodyPr/>
          <a:lstStyle/>
          <a:p>
            <a:endParaRPr lang="en-US" dirty="0"/>
          </a:p>
          <a:p>
            <a:pPr lvl="8"/>
            <a:r>
              <a:rPr lang="en-US" sz="2400" dirty="0"/>
              <a:t>Zurna is a wind instrument known for its loud voice. It is made of plum, walnut, willow or mulberry tree and is often played with drums due to its loud sound. Considered to have a history of three thousand years, zurna is used in the music of almost every part of the country.</a:t>
            </a:r>
            <a:endParaRPr lang="tr-TR" sz="2400" dirty="0"/>
          </a:p>
        </p:txBody>
      </p:sp>
      <p:pic>
        <p:nvPicPr>
          <p:cNvPr id="5" name="Resim 4">
            <a:extLst>
              <a:ext uri="{FF2B5EF4-FFF2-40B4-BE49-F238E27FC236}">
                <a16:creationId xmlns:a16="http://schemas.microsoft.com/office/drawing/2014/main" id="{3F944431-FFB6-44F0-8398-4915096BF089}"/>
              </a:ext>
            </a:extLst>
          </p:cNvPr>
          <p:cNvPicPr>
            <a:picLocks noChangeAspect="1"/>
          </p:cNvPicPr>
          <p:nvPr/>
        </p:nvPicPr>
        <p:blipFill>
          <a:blip r:embed="rId2"/>
          <a:stretch>
            <a:fillRect/>
          </a:stretch>
        </p:blipFill>
        <p:spPr>
          <a:xfrm>
            <a:off x="7612230" y="356634"/>
            <a:ext cx="3456396" cy="3456396"/>
          </a:xfrm>
          <a:prstGeom prst="rect">
            <a:avLst/>
          </a:prstGeom>
        </p:spPr>
      </p:pic>
    </p:spTree>
    <p:extLst>
      <p:ext uri="{BB962C8B-B14F-4D97-AF65-F5344CB8AC3E}">
        <p14:creationId xmlns:p14="http://schemas.microsoft.com/office/powerpoint/2010/main" val="589752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95A77AC-6273-46EF-A0AA-6C5956304533}"/>
              </a:ext>
            </a:extLst>
          </p:cNvPr>
          <p:cNvSpPr>
            <a:spLocks noGrp="1"/>
          </p:cNvSpPr>
          <p:nvPr>
            <p:ph type="title"/>
          </p:nvPr>
        </p:nvSpPr>
        <p:spPr/>
        <p:txBody>
          <a:bodyPr/>
          <a:lstStyle/>
          <a:p>
            <a:r>
              <a:rPr lang="tr-TR" dirty="0" err="1"/>
              <a:t>ud</a:t>
            </a:r>
            <a:endParaRPr lang="tr-TR" dirty="0"/>
          </a:p>
        </p:txBody>
      </p:sp>
      <p:sp>
        <p:nvSpPr>
          <p:cNvPr id="3" name="İçerik Yer Tutucusu 2">
            <a:extLst>
              <a:ext uri="{FF2B5EF4-FFF2-40B4-BE49-F238E27FC236}">
                <a16:creationId xmlns:a16="http://schemas.microsoft.com/office/drawing/2014/main" id="{3351A319-DAE9-47B8-92A8-18D6E318324C}"/>
              </a:ext>
            </a:extLst>
          </p:cNvPr>
          <p:cNvSpPr>
            <a:spLocks noGrp="1"/>
          </p:cNvSpPr>
          <p:nvPr>
            <p:ph idx="1"/>
          </p:nvPr>
        </p:nvSpPr>
        <p:spPr>
          <a:xfrm>
            <a:off x="-569780" y="2249424"/>
            <a:ext cx="9720073" cy="4023360"/>
          </a:xfrm>
        </p:spPr>
        <p:txBody>
          <a:bodyPr/>
          <a:lstStyle/>
          <a:p>
            <a:pPr lvl="7"/>
            <a:r>
              <a:rPr lang="en-US" sz="2400" dirty="0"/>
              <a:t>It is thought that </a:t>
            </a:r>
            <a:r>
              <a:rPr lang="en-US" sz="2400" dirty="0" err="1"/>
              <a:t>Farabi</a:t>
            </a:r>
            <a:r>
              <a:rPr lang="en-US" sz="2400" dirty="0"/>
              <a:t> developed the tuning system of </a:t>
            </a:r>
            <a:r>
              <a:rPr lang="en-US" sz="2400" dirty="0" err="1"/>
              <a:t>ud</a:t>
            </a:r>
            <a:r>
              <a:rPr lang="en-US" sz="2400" dirty="0"/>
              <a:t>, one of the oldest instruments in human history. One of the indispensable instruments of Turkish Music in the 20th century, fascinates those who listen to the harmony of the oud and the law.</a:t>
            </a:r>
            <a:endParaRPr lang="tr-TR" sz="2400" dirty="0"/>
          </a:p>
          <a:p>
            <a:endParaRPr lang="en-US" dirty="0"/>
          </a:p>
        </p:txBody>
      </p:sp>
      <p:pic>
        <p:nvPicPr>
          <p:cNvPr id="4" name="Resim 3">
            <a:extLst>
              <a:ext uri="{FF2B5EF4-FFF2-40B4-BE49-F238E27FC236}">
                <a16:creationId xmlns:a16="http://schemas.microsoft.com/office/drawing/2014/main" id="{5A4BB930-DBBC-4035-897F-B8F72B20D9AD}"/>
              </a:ext>
            </a:extLst>
          </p:cNvPr>
          <p:cNvPicPr>
            <a:picLocks noChangeAspect="1"/>
          </p:cNvPicPr>
          <p:nvPr/>
        </p:nvPicPr>
        <p:blipFill>
          <a:blip r:embed="rId2"/>
          <a:stretch>
            <a:fillRect/>
          </a:stretch>
        </p:blipFill>
        <p:spPr>
          <a:xfrm>
            <a:off x="8918894" y="1492191"/>
            <a:ext cx="2992773" cy="4489159"/>
          </a:xfrm>
          <a:prstGeom prst="rect">
            <a:avLst/>
          </a:prstGeom>
        </p:spPr>
      </p:pic>
    </p:spTree>
    <p:extLst>
      <p:ext uri="{BB962C8B-B14F-4D97-AF65-F5344CB8AC3E}">
        <p14:creationId xmlns:p14="http://schemas.microsoft.com/office/powerpoint/2010/main" val="2097398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E5214A2-A647-47EF-B047-6874EAB8AF6E}"/>
              </a:ext>
            </a:extLst>
          </p:cNvPr>
          <p:cNvSpPr>
            <a:spLocks noGrp="1"/>
          </p:cNvSpPr>
          <p:nvPr>
            <p:ph type="title"/>
          </p:nvPr>
        </p:nvSpPr>
        <p:spPr/>
        <p:txBody>
          <a:bodyPr/>
          <a:lstStyle/>
          <a:p>
            <a:r>
              <a:rPr lang="tr-TR" dirty="0"/>
              <a:t>Darbuka (TOMTOM)</a:t>
            </a:r>
          </a:p>
        </p:txBody>
      </p:sp>
      <p:sp>
        <p:nvSpPr>
          <p:cNvPr id="3" name="İçerik Yer Tutucusu 2">
            <a:extLst>
              <a:ext uri="{FF2B5EF4-FFF2-40B4-BE49-F238E27FC236}">
                <a16:creationId xmlns:a16="http://schemas.microsoft.com/office/drawing/2014/main" id="{BEB87C9C-98B1-4B38-B3EF-EA61F8289473}"/>
              </a:ext>
            </a:extLst>
          </p:cNvPr>
          <p:cNvSpPr>
            <a:spLocks noGrp="1"/>
          </p:cNvSpPr>
          <p:nvPr>
            <p:ph idx="1"/>
          </p:nvPr>
        </p:nvSpPr>
        <p:spPr>
          <a:xfrm>
            <a:off x="76171" y="1838363"/>
            <a:ext cx="9720073" cy="4023360"/>
          </a:xfrm>
        </p:spPr>
        <p:txBody>
          <a:bodyPr/>
          <a:lstStyle/>
          <a:p>
            <a:endParaRPr lang="en-US" sz="2400" dirty="0"/>
          </a:p>
          <a:p>
            <a:pPr lvl="3"/>
            <a:r>
              <a:rPr lang="en-US" sz="2400" dirty="0"/>
              <a:t>Darbuka is a percussion instrument used in the Middle East and the Balkans. Darbuka only gives two sounds, node and single, and is played by hand. It is an instrument especially used in wedding, engagement and circumcision celebrations.</a:t>
            </a:r>
            <a:endParaRPr lang="tr-TR" sz="2400" dirty="0"/>
          </a:p>
        </p:txBody>
      </p:sp>
      <p:pic>
        <p:nvPicPr>
          <p:cNvPr id="5" name="Resim 4">
            <a:extLst>
              <a:ext uri="{FF2B5EF4-FFF2-40B4-BE49-F238E27FC236}">
                <a16:creationId xmlns:a16="http://schemas.microsoft.com/office/drawing/2014/main" id="{B647B213-D73B-487C-9054-17A26DF80E52}"/>
              </a:ext>
            </a:extLst>
          </p:cNvPr>
          <p:cNvPicPr>
            <a:picLocks noChangeAspect="1"/>
          </p:cNvPicPr>
          <p:nvPr/>
        </p:nvPicPr>
        <p:blipFill>
          <a:blip r:embed="rId2"/>
          <a:stretch>
            <a:fillRect/>
          </a:stretch>
        </p:blipFill>
        <p:spPr>
          <a:xfrm>
            <a:off x="7897152" y="3429000"/>
            <a:ext cx="3151148" cy="3151148"/>
          </a:xfrm>
          <a:prstGeom prst="rect">
            <a:avLst/>
          </a:prstGeom>
        </p:spPr>
      </p:pic>
    </p:spTree>
    <p:extLst>
      <p:ext uri="{BB962C8B-B14F-4D97-AF65-F5344CB8AC3E}">
        <p14:creationId xmlns:p14="http://schemas.microsoft.com/office/powerpoint/2010/main" val="1668246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90F3097-3DC1-451C-AC05-B032B94E3C0F}"/>
              </a:ext>
            </a:extLst>
          </p:cNvPr>
          <p:cNvSpPr>
            <a:spLocks noGrp="1"/>
          </p:cNvSpPr>
          <p:nvPr>
            <p:ph type="title"/>
          </p:nvPr>
        </p:nvSpPr>
        <p:spPr/>
        <p:txBody>
          <a:bodyPr/>
          <a:lstStyle/>
          <a:p>
            <a:r>
              <a:rPr lang="tr-TR" dirty="0" err="1"/>
              <a:t>delbek</a:t>
            </a:r>
            <a:endParaRPr lang="tr-TR" dirty="0"/>
          </a:p>
        </p:txBody>
      </p:sp>
      <p:sp>
        <p:nvSpPr>
          <p:cNvPr id="3" name="İçerik Yer Tutucusu 2">
            <a:extLst>
              <a:ext uri="{FF2B5EF4-FFF2-40B4-BE49-F238E27FC236}">
                <a16:creationId xmlns:a16="http://schemas.microsoft.com/office/drawing/2014/main" id="{F4A3ACD2-0576-4A02-AE07-BF9144B13406}"/>
              </a:ext>
            </a:extLst>
          </p:cNvPr>
          <p:cNvSpPr>
            <a:spLocks noGrp="1"/>
          </p:cNvSpPr>
          <p:nvPr>
            <p:ph idx="1"/>
          </p:nvPr>
        </p:nvSpPr>
        <p:spPr>
          <a:xfrm>
            <a:off x="-754338" y="2327945"/>
            <a:ext cx="9720073" cy="4023360"/>
          </a:xfrm>
        </p:spPr>
        <p:txBody>
          <a:bodyPr/>
          <a:lstStyle/>
          <a:p>
            <a:pPr lvl="8"/>
            <a:r>
              <a:rPr lang="en-US" sz="2400" dirty="0" err="1"/>
              <a:t>Yörükler</a:t>
            </a:r>
            <a:r>
              <a:rPr lang="en-US" sz="2400" dirty="0"/>
              <a:t> migrating from Central Asia and an instrument coming to our land, </a:t>
            </a:r>
            <a:r>
              <a:rPr lang="en-US" sz="2400" dirty="0" err="1"/>
              <a:t>delbek</a:t>
            </a:r>
            <a:r>
              <a:rPr lang="en-US" sz="2400" dirty="0"/>
              <a:t>, is similar to def and is mostly used around </a:t>
            </a:r>
            <a:r>
              <a:rPr lang="en-US" sz="2400" dirty="0" err="1"/>
              <a:t>Fethiye</a:t>
            </a:r>
            <a:r>
              <a:rPr lang="en-US" sz="2400" dirty="0"/>
              <a:t>. </a:t>
            </a:r>
            <a:r>
              <a:rPr lang="en-US" sz="2400" dirty="0" err="1"/>
              <a:t>Delbek</a:t>
            </a:r>
            <a:r>
              <a:rPr lang="en-US" sz="2400" dirty="0"/>
              <a:t> is played by women and usually takes part in henna nights and soldier farewell.</a:t>
            </a:r>
          </a:p>
          <a:p>
            <a:endParaRPr lang="en-US" sz="2400" dirty="0"/>
          </a:p>
          <a:p>
            <a:endParaRPr lang="tr-TR" dirty="0"/>
          </a:p>
        </p:txBody>
      </p:sp>
      <p:pic>
        <p:nvPicPr>
          <p:cNvPr id="4" name="Resim 3">
            <a:extLst>
              <a:ext uri="{FF2B5EF4-FFF2-40B4-BE49-F238E27FC236}">
                <a16:creationId xmlns:a16="http://schemas.microsoft.com/office/drawing/2014/main" id="{199BD2AE-4E67-47C4-919C-250995E57976}"/>
              </a:ext>
            </a:extLst>
          </p:cNvPr>
          <p:cNvPicPr>
            <a:picLocks noChangeAspect="1"/>
          </p:cNvPicPr>
          <p:nvPr/>
        </p:nvPicPr>
        <p:blipFill>
          <a:blip r:embed="rId2"/>
          <a:stretch>
            <a:fillRect/>
          </a:stretch>
        </p:blipFill>
        <p:spPr>
          <a:xfrm>
            <a:off x="7919208" y="3429000"/>
            <a:ext cx="3565790" cy="3276967"/>
          </a:xfrm>
          <a:prstGeom prst="rect">
            <a:avLst/>
          </a:prstGeom>
        </p:spPr>
      </p:pic>
    </p:spTree>
    <p:extLst>
      <p:ext uri="{BB962C8B-B14F-4D97-AF65-F5344CB8AC3E}">
        <p14:creationId xmlns:p14="http://schemas.microsoft.com/office/powerpoint/2010/main" val="2176562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D4715CB-9AFD-45B1-BF6A-80388BA4F0DE}"/>
              </a:ext>
            </a:extLst>
          </p:cNvPr>
          <p:cNvSpPr>
            <a:spLocks noGrp="1"/>
          </p:cNvSpPr>
          <p:nvPr>
            <p:ph type="title"/>
          </p:nvPr>
        </p:nvSpPr>
        <p:spPr/>
        <p:txBody>
          <a:bodyPr/>
          <a:lstStyle/>
          <a:p>
            <a:r>
              <a:rPr lang="tr-TR" dirty="0"/>
              <a:t>Kanun (</a:t>
            </a:r>
            <a:r>
              <a:rPr lang="tr-TR" dirty="0" err="1"/>
              <a:t>law</a:t>
            </a:r>
            <a:r>
              <a:rPr lang="tr-TR" dirty="0"/>
              <a:t>)</a:t>
            </a:r>
          </a:p>
        </p:txBody>
      </p:sp>
      <p:sp>
        <p:nvSpPr>
          <p:cNvPr id="3" name="İçerik Yer Tutucusu 2">
            <a:extLst>
              <a:ext uri="{FF2B5EF4-FFF2-40B4-BE49-F238E27FC236}">
                <a16:creationId xmlns:a16="http://schemas.microsoft.com/office/drawing/2014/main" id="{D32C2E62-8583-4955-BB40-4ACDD320393A}"/>
              </a:ext>
            </a:extLst>
          </p:cNvPr>
          <p:cNvSpPr>
            <a:spLocks noGrp="1"/>
          </p:cNvSpPr>
          <p:nvPr>
            <p:ph idx="1"/>
          </p:nvPr>
        </p:nvSpPr>
        <p:spPr>
          <a:xfrm>
            <a:off x="-775353" y="1875615"/>
            <a:ext cx="9720073" cy="4023360"/>
          </a:xfrm>
        </p:spPr>
        <p:txBody>
          <a:bodyPr>
            <a:normAutofit/>
          </a:bodyPr>
          <a:lstStyle/>
          <a:p>
            <a:pPr lvl="8"/>
            <a:r>
              <a:rPr lang="tr-TR" sz="2400" dirty="0"/>
              <a:t>Kanun </a:t>
            </a:r>
            <a:r>
              <a:rPr lang="en-US" sz="2400" dirty="0"/>
              <a:t>is one of the indispensable instruments of Turkish Art Music. It consists of 24 or 27 frets, although this structure resembles the harpsichord used in Western music, but the law used in Turkish Music is different from both the classical music and its counterparts.</a:t>
            </a:r>
            <a:endParaRPr lang="tr-TR" sz="2400" dirty="0"/>
          </a:p>
        </p:txBody>
      </p:sp>
      <p:pic>
        <p:nvPicPr>
          <p:cNvPr id="4" name="Resim 3">
            <a:extLst>
              <a:ext uri="{FF2B5EF4-FFF2-40B4-BE49-F238E27FC236}">
                <a16:creationId xmlns:a16="http://schemas.microsoft.com/office/drawing/2014/main" id="{F3B0F602-E81C-436D-911C-0ED92081AF70}"/>
              </a:ext>
            </a:extLst>
          </p:cNvPr>
          <p:cNvPicPr>
            <a:picLocks noChangeAspect="1"/>
          </p:cNvPicPr>
          <p:nvPr/>
        </p:nvPicPr>
        <p:blipFill>
          <a:blip r:embed="rId2"/>
          <a:stretch>
            <a:fillRect/>
          </a:stretch>
        </p:blipFill>
        <p:spPr>
          <a:xfrm>
            <a:off x="8128846" y="3248449"/>
            <a:ext cx="3431229" cy="3431229"/>
          </a:xfrm>
          <a:prstGeom prst="rect">
            <a:avLst/>
          </a:prstGeom>
        </p:spPr>
      </p:pic>
    </p:spTree>
    <p:extLst>
      <p:ext uri="{BB962C8B-B14F-4D97-AF65-F5344CB8AC3E}">
        <p14:creationId xmlns:p14="http://schemas.microsoft.com/office/powerpoint/2010/main" val="1708155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ED40D6B-3674-4465-BEC4-B82F82ECDD54}"/>
              </a:ext>
            </a:extLst>
          </p:cNvPr>
          <p:cNvSpPr>
            <a:spLocks noGrp="1"/>
          </p:cNvSpPr>
          <p:nvPr>
            <p:ph type="title"/>
          </p:nvPr>
        </p:nvSpPr>
        <p:spPr/>
        <p:txBody>
          <a:bodyPr/>
          <a:lstStyle/>
          <a:p>
            <a:r>
              <a:rPr lang="tr-TR" dirty="0"/>
              <a:t>YAYLI TAMBUR</a:t>
            </a:r>
          </a:p>
        </p:txBody>
      </p:sp>
      <p:sp>
        <p:nvSpPr>
          <p:cNvPr id="3" name="İçerik Yer Tutucusu 2">
            <a:extLst>
              <a:ext uri="{FF2B5EF4-FFF2-40B4-BE49-F238E27FC236}">
                <a16:creationId xmlns:a16="http://schemas.microsoft.com/office/drawing/2014/main" id="{3A0423BF-3C35-48FD-B814-ED6E950F1EA4}"/>
              </a:ext>
            </a:extLst>
          </p:cNvPr>
          <p:cNvSpPr>
            <a:spLocks noGrp="1"/>
          </p:cNvSpPr>
          <p:nvPr>
            <p:ph idx="1"/>
          </p:nvPr>
        </p:nvSpPr>
        <p:spPr>
          <a:xfrm>
            <a:off x="294286" y="1958830"/>
            <a:ext cx="9720073" cy="4023360"/>
          </a:xfrm>
        </p:spPr>
        <p:txBody>
          <a:bodyPr/>
          <a:lstStyle/>
          <a:p>
            <a:endParaRPr lang="en-US" dirty="0"/>
          </a:p>
          <a:p>
            <a:pPr lvl="1"/>
            <a:r>
              <a:rPr lang="tr-TR" sz="2400" dirty="0"/>
              <a:t>Yaylı Tambur </a:t>
            </a:r>
            <a:r>
              <a:rPr lang="en-US" sz="2400" dirty="0"/>
              <a:t>is a type of drum played with a bow and it was invented by </a:t>
            </a:r>
            <a:r>
              <a:rPr lang="en-US" sz="2400" dirty="0" err="1"/>
              <a:t>Tanburi</a:t>
            </a:r>
            <a:r>
              <a:rPr lang="en-US" sz="2400" dirty="0"/>
              <a:t> </a:t>
            </a:r>
            <a:r>
              <a:rPr lang="en-US" sz="2400" dirty="0" err="1"/>
              <a:t>Cemil</a:t>
            </a:r>
            <a:r>
              <a:rPr lang="en-US" sz="2400" dirty="0"/>
              <a:t> Bey. </a:t>
            </a:r>
            <a:r>
              <a:rPr lang="en-US" sz="2400" dirty="0" err="1"/>
              <a:t>Cemil</a:t>
            </a:r>
            <a:r>
              <a:rPr lang="en-US" sz="2400" dirty="0"/>
              <a:t> Bey, one of Turkey's most valuable musicians, music wants to give a voice to the floor and raising the fiddle player with the spring wire of the drum instrument, thereby save the spring drum music world.</a:t>
            </a:r>
            <a:endParaRPr lang="tr-TR" sz="2400" dirty="0"/>
          </a:p>
        </p:txBody>
      </p:sp>
      <p:pic>
        <p:nvPicPr>
          <p:cNvPr id="4" name="Resim 3">
            <a:extLst>
              <a:ext uri="{FF2B5EF4-FFF2-40B4-BE49-F238E27FC236}">
                <a16:creationId xmlns:a16="http://schemas.microsoft.com/office/drawing/2014/main" id="{3B9F0649-8843-48A0-BB36-3207D8BDC0C3}"/>
              </a:ext>
            </a:extLst>
          </p:cNvPr>
          <p:cNvPicPr>
            <a:picLocks noChangeAspect="1"/>
          </p:cNvPicPr>
          <p:nvPr/>
        </p:nvPicPr>
        <p:blipFill>
          <a:blip r:embed="rId2"/>
          <a:stretch>
            <a:fillRect/>
          </a:stretch>
        </p:blipFill>
        <p:spPr>
          <a:xfrm>
            <a:off x="498428" y="3825380"/>
            <a:ext cx="3650251" cy="2726422"/>
          </a:xfrm>
          <a:prstGeom prst="rect">
            <a:avLst/>
          </a:prstGeom>
        </p:spPr>
      </p:pic>
    </p:spTree>
    <p:extLst>
      <p:ext uri="{BB962C8B-B14F-4D97-AF65-F5344CB8AC3E}">
        <p14:creationId xmlns:p14="http://schemas.microsoft.com/office/powerpoint/2010/main" val="3329462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ntegral">
  <a:themeElements>
    <a:clrScheme name="Entegral">
      <a:dk1>
        <a:sysClr val="windowText" lastClr="000000"/>
      </a:dk1>
      <a:lt1>
        <a:sysClr val="window" lastClr="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E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docProps/app.xml><?xml version="1.0" encoding="utf-8"?>
<Properties xmlns="http://schemas.openxmlformats.org/officeDocument/2006/extended-properties" xmlns:vt="http://schemas.openxmlformats.org/officeDocument/2006/docPropsVTypes">
  <Template>Integral</Template>
  <TotalTime>94</TotalTime>
  <Words>322</Words>
  <Application>Microsoft Office PowerPoint</Application>
  <PresentationFormat>Geniş ekran</PresentationFormat>
  <Paragraphs>16</Paragraphs>
  <Slides>7</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7</vt:i4>
      </vt:variant>
    </vt:vector>
  </HeadingPairs>
  <TitlesOfParts>
    <vt:vector size="11" baseType="lpstr">
      <vt:lpstr>Tw Cen MT</vt:lpstr>
      <vt:lpstr>Tw Cen MT Condensed</vt:lpstr>
      <vt:lpstr>Wingdings 3</vt:lpstr>
      <vt:lpstr>Entegral</vt:lpstr>
      <vt:lpstr>Traditional turkish instruments </vt:lpstr>
      <vt:lpstr>ZURNA (CLARION)</vt:lpstr>
      <vt:lpstr>ud</vt:lpstr>
      <vt:lpstr>Darbuka (TOMTOM)</vt:lpstr>
      <vt:lpstr>delbek</vt:lpstr>
      <vt:lpstr>Kanun (law)</vt:lpstr>
      <vt:lpstr>YAYLI TAMBUR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Traditional turkish instruments</dc:title>
  <dc:creator>çataklı</dc:creator>
  <cp:lastModifiedBy>çataklı</cp:lastModifiedBy>
  <cp:revision>5</cp:revision>
  <dcterms:created xsi:type="dcterms:W3CDTF">2020-02-04T15:42:38Z</dcterms:created>
  <dcterms:modified xsi:type="dcterms:W3CDTF">2020-02-04T17:25:43Z</dcterms:modified>
</cp:coreProperties>
</file>