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  <p:sldMasterId id="2147483661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3" r:id="rId12"/>
    <p:sldId id="265" r:id="rId13"/>
    <p:sldId id="264" r:id="rId14"/>
    <p:sldId id="270" r:id="rId15"/>
    <p:sldId id="266" r:id="rId16"/>
    <p:sldId id="271" r:id="rId17"/>
    <p:sldId id="267" r:id="rId18"/>
    <p:sldId id="273" r:id="rId19"/>
    <p:sldId id="274" r:id="rId20"/>
    <p:sldId id="272" r:id="rId21"/>
    <p:sldId id="275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7" autoAdjust="0"/>
    <p:restoredTop sz="94660"/>
  </p:normalViewPr>
  <p:slideViewPr>
    <p:cSldViewPr snapToGrid="0">
      <p:cViewPr varScale="1">
        <p:scale>
          <a:sx n="85" d="100"/>
          <a:sy n="85" d="100"/>
        </p:scale>
        <p:origin x="54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dirty="0"/>
              <a:t>10/17/2019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/>
              <a:t>10/17/2019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/>
              <a:t>10/17/2019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90298CD5-6C1E-4009-B41F-6DF62E31D3BE}" type="datetimeFigureOut">
              <a:rPr lang="en-US" smtClean="0"/>
              <a:pPr/>
              <a:t>10/17/2019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5993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10/17/2019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4546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10/17/2019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1424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10/17/2019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6029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10/17/2019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5529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10/17/2019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7941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10/17/2019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1139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10/17/2019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491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dirty="0"/>
              <a:t>10/17/2019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10/17/2019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9526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10/17/2019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8896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10/17/2019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9164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10/17/2019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4286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10/17/2019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3994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10/17/2019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1111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10/17/2019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0525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90298CD5-6C1E-4009-B41F-6DF62E31D3BE}" type="datetimeFigureOut">
              <a:rPr lang="en-US" smtClean="0"/>
              <a:pPr/>
              <a:t>10/17/2019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5871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90298CD5-6C1E-4009-B41F-6DF62E31D3BE}" type="datetimeFigureOut">
              <a:rPr lang="en-US" smtClean="0"/>
              <a:pPr/>
              <a:t>10/17/2019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39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/>
              <a:t>10/17/2019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/>
              <a:t>10/17/2019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/>
              <a:t>10/17/2019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/>
              <a:t>10/17/2019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dirty="0"/>
              <a:t>10/17/2019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/>
              <a:t>10/17/2019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10/17/2019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10/17/2019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90298CD5-6C1E-4009-B41F-6DF62E31D3BE}" type="datetimeFigureOut">
              <a:rPr lang="en-US" smtClean="0"/>
              <a:pPr/>
              <a:t>10/17/2019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114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B8D726A5-7900-41B4-8D49-49B4A2010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B00C20EE-070D-4DD5-A03A-115DA054FC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</a:blip>
          <a:srcRect t="173" r="-1" b="15535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2" name="Unvan 1">
            <a:extLst>
              <a:ext uri="{FF2B5EF4-FFF2-40B4-BE49-F238E27FC236}">
                <a16:creationId xmlns:a16="http://schemas.microsoft.com/office/drawing/2014/main" id="{0E6B864B-9291-4A1D-961A-5357C489A5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7" y="643467"/>
            <a:ext cx="7164674" cy="5571066"/>
          </a:xfrm>
        </p:spPr>
        <p:txBody>
          <a:bodyPr>
            <a:normAutofit/>
          </a:bodyPr>
          <a:lstStyle/>
          <a:p>
            <a:r>
              <a:rPr lang="tr-TR" sz="6600">
                <a:solidFill>
                  <a:schemeClr val="tx1"/>
                </a:solidFill>
              </a:rPr>
              <a:t>YILDIZ COLLEGE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F75ADA8B-810F-4BAC-9B1C-92AF1FF4FF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51608" y="643467"/>
            <a:ext cx="3096926" cy="5571066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chemeClr val="tx1"/>
                </a:solidFill>
              </a:rPr>
              <a:t>By </a:t>
            </a:r>
            <a:r>
              <a:rPr lang="tr-TR" sz="2000" b="1" dirty="0">
                <a:solidFill>
                  <a:schemeClr val="tx1"/>
                </a:solidFill>
              </a:rPr>
              <a:t>Koray ÖZEL</a:t>
            </a:r>
          </a:p>
          <a:p>
            <a:r>
              <a:rPr lang="tr-TR" sz="2000" b="1" dirty="0">
                <a:solidFill>
                  <a:schemeClr val="tx1"/>
                </a:solidFill>
              </a:rPr>
              <a:t>Class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tr-TR" sz="2000" b="1" dirty="0">
                <a:solidFill>
                  <a:schemeClr val="tx1"/>
                </a:solidFill>
              </a:rPr>
              <a:t>11/</a:t>
            </a:r>
            <a:r>
              <a:rPr lang="en-US" sz="2000" b="1" dirty="0">
                <a:solidFill>
                  <a:schemeClr val="tx1"/>
                </a:solidFill>
              </a:rPr>
              <a:t>B</a:t>
            </a:r>
            <a:endParaRPr lang="tr-TR" sz="2000" b="1" dirty="0">
              <a:solidFill>
                <a:schemeClr val="tx1"/>
              </a:solidFill>
            </a:endParaRPr>
          </a:p>
        </p:txBody>
      </p:sp>
      <p:cxnSp>
        <p:nvCxnSpPr>
          <p:cNvPr id="15" name="Straight Connector 10">
            <a:extLst>
              <a:ext uri="{FF2B5EF4-FFF2-40B4-BE49-F238E27FC236}">
                <a16:creationId xmlns:a16="http://schemas.microsoft.com/office/drawing/2014/main" id="{46E49661-E258-450C-8150-A91A6B30D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39605" y="1828800"/>
            <a:ext cx="0" cy="3200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1372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53C06172-E58E-41B7-AE0C-AFC4DA6C5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3750" y="1568940"/>
            <a:ext cx="3751260" cy="372012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…and this building is our </a:t>
            </a:r>
            <a:r>
              <a:rPr lang="tr-TR" dirty="0">
                <a:solidFill>
                  <a:schemeClr val="tx1"/>
                </a:solidFill>
              </a:rPr>
              <a:t>primary school</a:t>
            </a:r>
            <a:r>
              <a:rPr lang="en-US" dirty="0">
                <a:solidFill>
                  <a:schemeClr val="tx1"/>
                </a:solidFill>
              </a:rPr>
              <a:t>!</a:t>
            </a:r>
            <a:endParaRPr lang="tr-TR" dirty="0">
              <a:solidFill>
                <a:schemeClr val="tx1"/>
              </a:solidFill>
            </a:endParaRP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FCE6FACA-AE01-4B47-ABB8-BA57EB0843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3" r="10809"/>
          <a:stretch/>
        </p:blipFill>
        <p:spPr>
          <a:xfrm>
            <a:off x="-5597" y="10"/>
            <a:ext cx="6101597" cy="6857990"/>
          </a:xfrm>
          <a:prstGeom prst="rect">
            <a:avLst/>
          </a:prstGeom>
        </p:spPr>
      </p:pic>
      <p:sp>
        <p:nvSpPr>
          <p:cNvPr id="73" name="Content Placeholder 8">
            <a:extLst>
              <a:ext uri="{FF2B5EF4-FFF2-40B4-BE49-F238E27FC236}">
                <a16:creationId xmlns:a16="http://schemas.microsoft.com/office/drawing/2014/main" id="{B74758EC-1160-4F7D-ADC6-3B956254E39E}"/>
              </a:ext>
            </a:extLst>
          </p:cNvPr>
          <p:cNvSpPr>
            <a:spLocks noGrp="1"/>
          </p:cNvSpPr>
          <p:nvPr>
            <p:ph idx="1"/>
          </p:nvPr>
        </p:nvSpPr>
        <p:spPr>
          <a:xfrm flipV="1">
            <a:off x="6448425" y="8693833"/>
            <a:ext cx="4598986" cy="126608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26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3E10248-AF0E-477D-B4D2-47C02CE4E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33010C2-2DA5-460F-A40C-5317F567A0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17CB0634-F963-4EC9-A6F6-8EA46BD1F1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73C0A186-7444-4460-9C37-532E7671E9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1ECA4FE-7D2F-4576-B767-3A5F5ABFE9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 useBgFill="1">
          <p:nvSpPr>
            <p:cNvPr id="14" name="Rectangle 13">
              <a:extLst>
                <a:ext uri="{FF2B5EF4-FFF2-40B4-BE49-F238E27FC236}">
                  <a16:creationId xmlns:a16="http://schemas.microsoft.com/office/drawing/2014/main" id="{5969441E-5462-4859-86CD-1737FDE360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596BD4B5-6833-40CC-96FE-EDC6756342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2" name="Unvan 1">
            <a:extLst>
              <a:ext uri="{FF2B5EF4-FFF2-40B4-BE49-F238E27FC236}">
                <a16:creationId xmlns:a16="http://schemas.microsoft.com/office/drawing/2014/main" id="{53897545-463E-4EEE-9F89-8AB8C86D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171" y="1169773"/>
            <a:ext cx="8825658" cy="287016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After the death of A.Hulusi KUZUCU in 1989, his wife, who was a Maths teacher called E.Nafia KUZUCU, gained full responsibility.</a:t>
            </a:r>
            <a:br>
              <a:rPr lang="en-US" sz="2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Their son Ahmet KUZUCU took responsibility between 1992-1998. Later, their daughter Gülnur ATAY became the General Director of the School. The Primary School changed locations last year in 2018. 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81F53E2-F556-42FA-8D24-113839EE1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58249" y="4166888"/>
            <a:ext cx="675502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94439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Image result for yildiz koleji ahmet">
            <a:extLst>
              <a:ext uri="{FF2B5EF4-FFF2-40B4-BE49-F238E27FC236}">
                <a16:creationId xmlns:a16="http://schemas.microsoft.com/office/drawing/2014/main" id="{D322A01A-8941-4567-AE31-0DC00DED44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85" t="5282"/>
          <a:stretch/>
        </p:blipFill>
        <p:spPr bwMode="auto">
          <a:xfrm>
            <a:off x="4187549" y="-1"/>
            <a:ext cx="3565559" cy="637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yildiz koleji ahmet">
            <a:extLst>
              <a:ext uri="{FF2B5EF4-FFF2-40B4-BE49-F238E27FC236}">
                <a16:creationId xmlns:a16="http://schemas.microsoft.com/office/drawing/2014/main" id="{85A54818-141A-41E1-A66B-BED34C107C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62" r="26851"/>
          <a:stretch/>
        </p:blipFill>
        <p:spPr bwMode="auto">
          <a:xfrm>
            <a:off x="0" y="0"/>
            <a:ext cx="4187549" cy="6371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yildiz koleji kuzucu">
            <a:extLst>
              <a:ext uri="{FF2B5EF4-FFF2-40B4-BE49-F238E27FC236}">
                <a16:creationId xmlns:a16="http://schemas.microsoft.com/office/drawing/2014/main" id="{EDFD9E5B-0CB3-4253-8C66-CE6AC00FC1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9" t="12811" r="32893" b="12557"/>
          <a:stretch/>
        </p:blipFill>
        <p:spPr bwMode="auto">
          <a:xfrm>
            <a:off x="7753108" y="-2"/>
            <a:ext cx="4438892" cy="513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579FB36-89B8-4048-9D77-2287BFEEF350}"/>
              </a:ext>
            </a:extLst>
          </p:cNvPr>
          <p:cNvSpPr txBox="1"/>
          <p:nvPr/>
        </p:nvSpPr>
        <p:spPr>
          <a:xfrm>
            <a:off x="7967116" y="5719239"/>
            <a:ext cx="443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Our dear founders and managers</a:t>
            </a:r>
          </a:p>
        </p:txBody>
      </p:sp>
    </p:spTree>
    <p:extLst>
      <p:ext uri="{BB962C8B-B14F-4D97-AF65-F5344CB8AC3E}">
        <p14:creationId xmlns:p14="http://schemas.microsoft.com/office/powerpoint/2010/main" val="41667441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4E372C02-1E59-4C07-A1DA-A6D6144FF0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05"/>
          <a:stretch/>
        </p:blipFill>
        <p:spPr>
          <a:xfrm>
            <a:off x="311377" y="174190"/>
            <a:ext cx="11569246" cy="650961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Unvan 1">
            <a:extLst>
              <a:ext uri="{FF2B5EF4-FFF2-40B4-BE49-F238E27FC236}">
                <a16:creationId xmlns:a16="http://schemas.microsoft.com/office/drawing/2014/main" id="{8898DDEF-FB83-4D9D-BDC0-491DEEF40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-2915478"/>
            <a:ext cx="9905998" cy="1683026"/>
          </a:xfrm>
        </p:spPr>
        <p:txBody>
          <a:bodyPr>
            <a:normAutofit/>
          </a:bodyPr>
          <a:lstStyle/>
          <a:p>
            <a:pPr algn="ctr"/>
            <a:endParaRPr lang="tr-TR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2BE3938-818A-4825-84CD-CC107B581E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3399" y="5301573"/>
            <a:ext cx="7475896" cy="1186774"/>
          </a:xfrm>
          <a:solidFill>
            <a:srgbClr val="000000">
              <a:alpha val="21176"/>
            </a:srgbClr>
          </a:solidFill>
        </p:spPr>
        <p:txBody>
          <a:bodyPr anchor="ctr">
            <a:norm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This is a picture of our conference room, last year.</a:t>
            </a:r>
          </a:p>
        </p:txBody>
      </p:sp>
    </p:spTree>
    <p:extLst>
      <p:ext uri="{BB962C8B-B14F-4D97-AF65-F5344CB8AC3E}">
        <p14:creationId xmlns:p14="http://schemas.microsoft.com/office/powerpoint/2010/main" val="25232828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mage result for yildiz koleji">
            <a:extLst>
              <a:ext uri="{FF2B5EF4-FFF2-40B4-BE49-F238E27FC236}">
                <a16:creationId xmlns:a16="http://schemas.microsoft.com/office/drawing/2014/main" id="{C7EE4C68-F118-4E17-8C54-A3EF0873B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Unvan 1">
            <a:extLst>
              <a:ext uri="{FF2B5EF4-FFF2-40B4-BE49-F238E27FC236}">
                <a16:creationId xmlns:a16="http://schemas.microsoft.com/office/drawing/2014/main" id="{8898DDEF-FB83-4D9D-BDC0-491DEEF40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-2915478"/>
            <a:ext cx="9905998" cy="1683026"/>
          </a:xfrm>
        </p:spPr>
        <p:txBody>
          <a:bodyPr>
            <a:normAutofit/>
          </a:bodyPr>
          <a:lstStyle/>
          <a:p>
            <a:pPr algn="ctr"/>
            <a:endParaRPr lang="tr-TR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2BE3938-818A-4825-84CD-CC107B581E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5448" y="5282118"/>
            <a:ext cx="5608901" cy="1186774"/>
          </a:xfrm>
          <a:solidFill>
            <a:srgbClr val="000000">
              <a:alpha val="21176"/>
            </a:srgbClr>
          </a:solidFill>
        </p:spPr>
        <p:txBody>
          <a:bodyPr anchor="ctr">
            <a:norm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This is a picture of our primary school students.</a:t>
            </a:r>
          </a:p>
        </p:txBody>
      </p:sp>
    </p:spTree>
    <p:extLst>
      <p:ext uri="{BB962C8B-B14F-4D97-AF65-F5344CB8AC3E}">
        <p14:creationId xmlns:p14="http://schemas.microsoft.com/office/powerpoint/2010/main" val="1514814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yildiz koleji mancinik">
            <a:extLst>
              <a:ext uri="{FF2B5EF4-FFF2-40B4-BE49-F238E27FC236}">
                <a16:creationId xmlns:a16="http://schemas.microsoft.com/office/drawing/2014/main" id="{E55AA7DF-71DB-4E33-B648-B771DF1BE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0" cy="507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yildiz koleji mancinik">
            <a:extLst>
              <a:ext uri="{FF2B5EF4-FFF2-40B4-BE49-F238E27FC236}">
                <a16:creationId xmlns:a16="http://schemas.microsoft.com/office/drawing/2014/main" id="{B2A964D7-84A0-4596-9173-81232AD30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208" y="2228368"/>
            <a:ext cx="6948791" cy="462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6EF7B8-A290-4F95-8B50-3C397B60C799}"/>
              </a:ext>
            </a:extLst>
          </p:cNvPr>
          <p:cNvSpPr txBox="1"/>
          <p:nvPr/>
        </p:nvSpPr>
        <p:spPr>
          <a:xfrm>
            <a:off x="369651" y="5515584"/>
            <a:ext cx="4464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Every year we make catapults and have a competition. </a:t>
            </a:r>
          </a:p>
        </p:txBody>
      </p:sp>
      <p:pic>
        <p:nvPicPr>
          <p:cNvPr id="3078" name="Picture 6" descr="Image result for yildiz koleji mancinik">
            <a:extLst>
              <a:ext uri="{FF2B5EF4-FFF2-40B4-BE49-F238E27FC236}">
                <a16:creationId xmlns:a16="http://schemas.microsoft.com/office/drawing/2014/main" id="{C83CA6C0-42C1-4406-A164-96D4ECF0B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0"/>
            <a:ext cx="4572000" cy="304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0705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9A685EE-F824-4225-8B4A-7F29C5E0E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213" y="238327"/>
            <a:ext cx="9824936" cy="654995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6660D8CD-A4CC-4A5C-9919-1BCB967D2A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6590" y="4863828"/>
            <a:ext cx="7475896" cy="1303507"/>
          </a:xfrm>
          <a:solidFill>
            <a:srgbClr val="000000">
              <a:alpha val="21176"/>
            </a:srgbClr>
          </a:solidFill>
        </p:spPr>
        <p:txBody>
          <a:bodyPr anchor="ctr">
            <a:norm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This is a picture of our high school receiving an award from eTwinning, 2018! </a:t>
            </a:r>
          </a:p>
        </p:txBody>
      </p:sp>
    </p:spTree>
    <p:extLst>
      <p:ext uri="{BB962C8B-B14F-4D97-AF65-F5344CB8AC3E}">
        <p14:creationId xmlns:p14="http://schemas.microsoft.com/office/powerpoint/2010/main" val="11214779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71616407-3E4D-4469-BDAF-3837EBF9FD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098" name="Picture 2" descr="Image result for yildiz koleji science">
            <a:extLst>
              <a:ext uri="{FF2B5EF4-FFF2-40B4-BE49-F238E27FC236}">
                <a16:creationId xmlns:a16="http://schemas.microsoft.com/office/drawing/2014/main" id="{39CFF9A0-21A7-48A5-8F0C-6C1ECB5D11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6094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B32DC26D-8B9B-4CC1-B3CC-D3EA0FB16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B7DF6507-2121-497A-918D-9763D00763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</a:blip>
          <a:srcRect t="3349" r="-1" b="12359"/>
          <a:stretch/>
        </p:blipFill>
        <p:spPr>
          <a:xfrm>
            <a:off x="3068" y="0"/>
            <a:ext cx="12188932" cy="6858000"/>
          </a:xfrm>
          <a:prstGeom prst="rect">
            <a:avLst/>
          </a:prstGeom>
        </p:spPr>
      </p:pic>
      <p:sp>
        <p:nvSpPr>
          <p:cNvPr id="2" name="Unvan 1">
            <a:extLst>
              <a:ext uri="{FF2B5EF4-FFF2-40B4-BE49-F238E27FC236}">
                <a16:creationId xmlns:a16="http://schemas.microsoft.com/office/drawing/2014/main" id="{E22AE3C2-66A1-41DC-8430-4A2986458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158" y="643466"/>
            <a:ext cx="3684437" cy="5571066"/>
          </a:xfrm>
        </p:spPr>
        <p:txBody>
          <a:bodyPr>
            <a:normAutofit/>
          </a:bodyPr>
          <a:lstStyle/>
          <a:p>
            <a:pPr algn="r"/>
            <a:br>
              <a:rPr lang="tr-TR" dirty="0"/>
            </a:br>
            <a:r>
              <a:rPr lang="en-US" dirty="0"/>
              <a:t>OUR</a:t>
            </a:r>
            <a:r>
              <a:rPr lang="tr-TR" dirty="0"/>
              <a:t> school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BB7ADC3-53A0-44F2-914A-78CADAF33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49645" y="1828800"/>
            <a:ext cx="0" cy="3200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02EF2E7-8047-4EF6-89C5-AAEDF601A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1371" y="643467"/>
            <a:ext cx="6574112" cy="468156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dirty="0"/>
              <a:t>Our school is a small school with only 100 students. It is a high school combined with a middle school. The building is 3-stories tall. Classes have </a:t>
            </a:r>
            <a:r>
              <a:rPr lang="en-US" dirty="0" err="1"/>
              <a:t>upto</a:t>
            </a:r>
            <a:r>
              <a:rPr lang="en-US" dirty="0"/>
              <a:t> 15 students in them. It`s teachers are really helpful. Our school`s favorite sport is basketball. During breaktime, many students play basketball and listen to music.</a:t>
            </a:r>
            <a:endParaRPr lang="tr-TR" dirty="0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9AC88D3F-C92D-44E2-B92A-E6CE0A231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574" y="957263"/>
            <a:ext cx="2337697" cy="227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4564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BE681B26-9CC5-4A66-95A1-2DFBA33392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Unvan 1">
            <a:extLst>
              <a:ext uri="{FF2B5EF4-FFF2-40B4-BE49-F238E27FC236}">
                <a16:creationId xmlns:a16="http://schemas.microsoft.com/office/drawing/2014/main" id="{8BEFE0C4-8066-41D4-B85C-ADCF49A19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>
            <a:normAutofit/>
          </a:bodyPr>
          <a:lstStyle/>
          <a:p>
            <a:r>
              <a:rPr lang="tr-TR">
                <a:solidFill>
                  <a:srgbClr val="FFFFFF"/>
                </a:solidFill>
              </a:rPr>
              <a:t> </a:t>
            </a:r>
            <a:endParaRPr lang="tr-TR" dirty="0">
              <a:solidFill>
                <a:srgbClr val="FFFFFF"/>
              </a:solidFill>
            </a:endParaRPr>
          </a:p>
        </p:txBody>
      </p:sp>
      <p:cxnSp>
        <p:nvCxnSpPr>
          <p:cNvPr id="21" name="Straight Connector 16">
            <a:extLst>
              <a:ext uri="{FF2B5EF4-FFF2-40B4-BE49-F238E27FC236}">
                <a16:creationId xmlns:a16="http://schemas.microsoft.com/office/drawing/2014/main" id="{FBC3B7EE-8632-4756-A078-1B3B0DF3B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45384ED-2FB7-447B-92A3-2F8027E3F8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7" y="658358"/>
            <a:ext cx="9720073" cy="201168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Our school is 65 years old, and every year we celebrate it`s birthday. Those days are like a festival.</a:t>
            </a:r>
            <a:endParaRPr lang="tr-TR">
              <a:solidFill>
                <a:srgbClr val="FFFFFF"/>
              </a:solidFill>
            </a:endParaRPr>
          </a:p>
          <a:p>
            <a:r>
              <a:rPr lang="en-US">
                <a:solidFill>
                  <a:srgbClr val="FFFFFF"/>
                </a:solidFill>
              </a:rPr>
              <a:t>The photos behind these slides, are from some of our past activities. I'm not in these photos though! </a:t>
            </a:r>
            <a:endParaRPr lang="tr-T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279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05C51D75-5BE3-4B8C-8495-4B97DD8014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</a:blip>
          <a:srcRect t="19702" b="529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Unvan 1">
            <a:extLst>
              <a:ext uri="{FF2B5EF4-FFF2-40B4-BE49-F238E27FC236}">
                <a16:creationId xmlns:a16="http://schemas.microsoft.com/office/drawing/2014/main" id="{C5F477AE-19CE-4717-92CC-DF223FE40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>
            <a:normAutofit/>
          </a:bodyPr>
          <a:lstStyle/>
          <a:p>
            <a:r>
              <a:rPr lang="tr-TR">
                <a:solidFill>
                  <a:srgbClr val="FFFFFF"/>
                </a:solidFill>
              </a:rPr>
              <a:t> </a:t>
            </a:r>
            <a:endParaRPr lang="tr-TR" dirty="0">
              <a:solidFill>
                <a:srgbClr val="FFFFFF"/>
              </a:solidFill>
            </a:endParaRPr>
          </a:p>
        </p:txBody>
      </p:sp>
      <p:cxnSp>
        <p:nvCxnSpPr>
          <p:cNvPr id="26" name="Straight Connector 21">
            <a:extLst>
              <a:ext uri="{FF2B5EF4-FFF2-40B4-BE49-F238E27FC236}">
                <a16:creationId xmlns:a16="http://schemas.microsoft.com/office/drawing/2014/main" id="{FBC3B7EE-8632-4756-A078-1B3B0DF3B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9AD24AF-D7E2-4274-AA7F-3E3199A532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469" y="1283524"/>
            <a:ext cx="9720073" cy="1057835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Our school is in the middle of Istanbul and is easily accessible from anywhere in Istanbul. That's what made me choose this school in the first place!</a:t>
            </a:r>
            <a:endParaRPr lang="tr-T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9028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A9697B55-ED43-40F8-AF7E-E1609747A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Unvan 1">
            <a:extLst>
              <a:ext uri="{FF2B5EF4-FFF2-40B4-BE49-F238E27FC236}">
                <a16:creationId xmlns:a16="http://schemas.microsoft.com/office/drawing/2014/main" id="{12BBC443-72C1-43B1-8E0A-2CF2C37DE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>
            <a:normAutofit/>
          </a:bodyPr>
          <a:lstStyle/>
          <a:p>
            <a:r>
              <a:rPr lang="tr-TR" dirty="0">
                <a:solidFill>
                  <a:srgbClr val="FFFFFF"/>
                </a:solidFill>
              </a:rPr>
              <a:t>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BC3B7EE-8632-4756-A078-1B3B0DF3B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2263B411-D5B6-4F2B-B6A9-BB9132260D91}"/>
              </a:ext>
            </a:extLst>
          </p:cNvPr>
          <p:cNvSpPr/>
          <p:nvPr/>
        </p:nvSpPr>
        <p:spPr>
          <a:xfrm>
            <a:off x="3287949" y="2375884"/>
            <a:ext cx="95768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We have a primary school too, in a different location in Istanbul.</a:t>
            </a:r>
            <a:endParaRPr lang="tr-T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3578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1F96ED31-CB89-4338-A048-984607D0D1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8487" y="1138518"/>
            <a:ext cx="4513792" cy="1443318"/>
          </a:xfrm>
        </p:spPr>
        <p:txBody>
          <a:bodyPr>
            <a:normAutofit/>
          </a:bodyPr>
          <a:lstStyle/>
          <a:p>
            <a:r>
              <a:rPr lang="tr-TR" dirty="0"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Yıldız college 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30B39EB8-6644-47E4-BFC3-E3287D617D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081" y="887182"/>
            <a:ext cx="3942083" cy="525611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6601B27-B2A5-474A-80B2-B181C0CF2AD4}"/>
              </a:ext>
            </a:extLst>
          </p:cNvPr>
          <p:cNvSpPr/>
          <p:nvPr/>
        </p:nvSpPr>
        <p:spPr>
          <a:xfrm>
            <a:off x="834288" y="3429000"/>
            <a:ext cx="47221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By </a:t>
            </a:r>
            <a:r>
              <a:rPr lang="tr-TR" dirty="0">
                <a:solidFill>
                  <a:schemeClr val="bg1"/>
                </a:solidFill>
              </a:rPr>
              <a:t>Çağla Erdoğan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tr-TR" dirty="0">
                <a:solidFill>
                  <a:schemeClr val="bg1"/>
                </a:solidFill>
              </a:rPr>
              <a:t>Cemre Ulusoy</a:t>
            </a:r>
            <a:r>
              <a:rPr lang="en-US" dirty="0">
                <a:solidFill>
                  <a:schemeClr val="bg1"/>
                </a:solidFill>
              </a:rPr>
              <a:t> and </a:t>
            </a:r>
          </a:p>
          <a:p>
            <a:r>
              <a:rPr lang="tr-TR" dirty="0">
                <a:solidFill>
                  <a:schemeClr val="bg1"/>
                </a:solidFill>
                <a:latin typeface="Bahnschrift SemiLight" panose="020B0502040204020203" pitchFamily="34" charset="0"/>
              </a:rPr>
              <a:t>Öznur Şentürk</a:t>
            </a:r>
            <a:endParaRPr lang="en-US" dirty="0">
              <a:solidFill>
                <a:schemeClr val="bg1"/>
              </a:solidFill>
              <a:latin typeface="Bahnschrift SemiLight" panose="020B0502040204020203" pitchFamily="34" charset="0"/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Class</a:t>
            </a:r>
            <a:r>
              <a:rPr lang="tr-TR" dirty="0">
                <a:solidFill>
                  <a:schemeClr val="bg1"/>
                </a:solidFill>
              </a:rPr>
              <a:t> 11</a:t>
            </a:r>
            <a:r>
              <a:rPr lang="en-US" dirty="0">
                <a:solidFill>
                  <a:schemeClr val="bg1"/>
                </a:solidFill>
              </a:rPr>
              <a:t>/</a:t>
            </a:r>
            <a:r>
              <a:rPr lang="tr-TR" dirty="0">
                <a:solidFill>
                  <a:schemeClr val="bg1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3178819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3E10248-AF0E-477D-B4D2-47C02CE4E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33010C2-2DA5-460F-A40C-5317F567A0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17CB0634-F963-4EC9-A6F6-8EA46BD1F1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73C0A186-7444-4460-9C37-532E7671E9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1ECA4FE-7D2F-4576-B767-3A5F5ABFE9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 useBgFill="1">
          <p:nvSpPr>
            <p:cNvPr id="14" name="Rectangle 13">
              <a:extLst>
                <a:ext uri="{FF2B5EF4-FFF2-40B4-BE49-F238E27FC236}">
                  <a16:creationId xmlns:a16="http://schemas.microsoft.com/office/drawing/2014/main" id="{5969441E-5462-4859-86CD-1737FDE360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596BD4B5-6833-40CC-96FE-EDC6756342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2" name="Unvan 1">
            <a:extLst>
              <a:ext uri="{FF2B5EF4-FFF2-40B4-BE49-F238E27FC236}">
                <a16:creationId xmlns:a16="http://schemas.microsoft.com/office/drawing/2014/main" id="{DD6FA30A-77E8-4D8E-998B-111EE988F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171" y="1169773"/>
            <a:ext cx="8825658" cy="287016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Yıldız Koleji was made in 1964, Turkey and is one the oldest educational institutions in Istanbul. </a:t>
            </a:r>
            <a:br>
              <a:rPr lang="en-US" sz="3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800" b="0" i="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81F53E2-F556-42FA-8D24-113839EE1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58249" y="4166888"/>
            <a:ext cx="675502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03005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3E10248-AF0E-477D-B4D2-47C02CE4E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33010C2-2DA5-460F-A40C-5317F567A0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17CB0634-F963-4EC9-A6F6-8EA46BD1F1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73C0A186-7444-4460-9C37-532E7671E9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1ECA4FE-7D2F-4576-B767-3A5F5ABFE9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 useBgFill="1">
          <p:nvSpPr>
            <p:cNvPr id="14" name="Rectangle 13">
              <a:extLst>
                <a:ext uri="{FF2B5EF4-FFF2-40B4-BE49-F238E27FC236}">
                  <a16:creationId xmlns:a16="http://schemas.microsoft.com/office/drawing/2014/main" id="{5969441E-5462-4859-86CD-1737FDE360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596BD4B5-6833-40CC-96FE-EDC6756342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2" name="Unvan 1">
            <a:extLst>
              <a:ext uri="{FF2B5EF4-FFF2-40B4-BE49-F238E27FC236}">
                <a16:creationId xmlns:a16="http://schemas.microsoft.com/office/drawing/2014/main" id="{3DFAB24A-2508-401C-9E7D-26A28CB87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171" y="1169773"/>
            <a:ext cx="8825658" cy="287016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Yıldız Koleji was established in 1963 by a music teacher called A.Hulusi KUZUCU. From the 1970s, the school has been a Primary, Middle and High School, and it has gained a "College" status.</a:t>
            </a:r>
            <a:br>
              <a:rPr lang="en-US" sz="3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Yildiz Koleji translates to `Star College`.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81F53E2-F556-42FA-8D24-113839EE1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58249" y="4166888"/>
            <a:ext cx="675502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8951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53C06172-E58E-41B7-AE0C-AFC4DA6C5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3750" y="1568940"/>
            <a:ext cx="3751260" cy="372012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This building is our middle and high</a:t>
            </a:r>
            <a:r>
              <a:rPr lang="tr-TR">
                <a:solidFill>
                  <a:schemeClr val="tx1"/>
                </a:solidFill>
              </a:rPr>
              <a:t> school</a:t>
            </a:r>
            <a:r>
              <a:rPr lang="en-US">
                <a:solidFill>
                  <a:schemeClr val="tx1"/>
                </a:solidFill>
              </a:rPr>
              <a:t>…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73" name="Content Placeholder 8">
            <a:extLst>
              <a:ext uri="{FF2B5EF4-FFF2-40B4-BE49-F238E27FC236}">
                <a16:creationId xmlns:a16="http://schemas.microsoft.com/office/drawing/2014/main" id="{B74758EC-1160-4F7D-ADC6-3B956254E39E}"/>
              </a:ext>
            </a:extLst>
          </p:cNvPr>
          <p:cNvSpPr>
            <a:spLocks noGrp="1"/>
          </p:cNvSpPr>
          <p:nvPr>
            <p:ph idx="1"/>
          </p:nvPr>
        </p:nvSpPr>
        <p:spPr>
          <a:xfrm flipV="1">
            <a:off x="6448425" y="8693833"/>
            <a:ext cx="4598986" cy="126608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pic>
        <p:nvPicPr>
          <p:cNvPr id="74" name="Resim 4">
            <a:extLst>
              <a:ext uri="{FF2B5EF4-FFF2-40B4-BE49-F238E27FC236}">
                <a16:creationId xmlns:a16="http://schemas.microsoft.com/office/drawing/2014/main" id="{62A51CFD-5CB4-4F8D-B1DC-E6AA0C24A9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76" y="509096"/>
            <a:ext cx="4379854" cy="583980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3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E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Belge" ma:contentTypeID="0x0101006916C5DF3A29B649994BCF8F4F07B839" ma:contentTypeVersion="6" ma:contentTypeDescription="Yeni belge oluşturun." ma:contentTypeScope="" ma:versionID="59ea834dae3c42c8c7560b2925124601">
  <xsd:schema xmlns:xsd="http://www.w3.org/2001/XMLSchema" xmlns:xs="http://www.w3.org/2001/XMLSchema" xmlns:p="http://schemas.microsoft.com/office/2006/metadata/properties" xmlns:ns3="37b392d6-6363-4e79-93ea-06171be46079" targetNamespace="http://schemas.microsoft.com/office/2006/metadata/properties" ma:root="true" ma:fieldsID="e1db9bb585f54c5fd09dcb9571a82a85" ns3:_="">
    <xsd:import namespace="37b392d6-6363-4e79-93ea-06171be4607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b392d6-6363-4e79-93ea-06171be4607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İçerik Türü"/>
        <xsd:element ref="dc:title" minOccurs="0" maxOccurs="1" ma:index="4" ma:displayName="Başlı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41174F4-D85D-4319-B0DC-31A0B96F8714}">
  <ds:schemaRefs>
    <ds:schemaRef ds:uri="http://purl.org/dc/elements/1.1/"/>
    <ds:schemaRef ds:uri="http://schemas.openxmlformats.org/package/2006/metadata/core-properties"/>
    <ds:schemaRef ds:uri="http://purl.org/dc/terms/"/>
    <ds:schemaRef ds:uri="37b392d6-6363-4e79-93ea-06171be46079"/>
    <ds:schemaRef ds:uri="http://schemas.microsoft.com/office/2006/documentManagement/types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DAB78AC-88DE-43EF-A06B-73FBB1296CB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F4D71B3-D814-4D49-A917-246B5013B6B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7b392d6-6363-4e79-93ea-06171be4607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340</Words>
  <Application>Microsoft Office PowerPoint</Application>
  <PresentationFormat>Widescreen</PresentationFormat>
  <Paragraphs>27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Bahnschrift SemiLight</vt:lpstr>
      <vt:lpstr>Century Gothic</vt:lpstr>
      <vt:lpstr>Tw Cen MT</vt:lpstr>
      <vt:lpstr>Tw Cen MT Condensed</vt:lpstr>
      <vt:lpstr>Wingdings 3</vt:lpstr>
      <vt:lpstr>Entegral</vt:lpstr>
      <vt:lpstr>Ion Boardroom</vt:lpstr>
      <vt:lpstr>YILDIZ COLLEGE</vt:lpstr>
      <vt:lpstr> OUR school</vt:lpstr>
      <vt:lpstr> </vt:lpstr>
      <vt:lpstr> </vt:lpstr>
      <vt:lpstr> </vt:lpstr>
      <vt:lpstr>Yıldız college </vt:lpstr>
      <vt:lpstr>Yıldız Koleji was made in 1964, Turkey and is one the oldest educational institutions in Istanbul.  </vt:lpstr>
      <vt:lpstr>Yıldız Koleji was established in 1963 by a music teacher called A.Hulusi KUZUCU. From the 1970s, the school has been a Primary, Middle and High School, and it has gained a "College" status. Yildiz Koleji translates to `Star College`.</vt:lpstr>
      <vt:lpstr>This building is our middle and high school…</vt:lpstr>
      <vt:lpstr>…and this building is our primary school!</vt:lpstr>
      <vt:lpstr>After the death of A.Hulusi KUZUCU in 1989, his wife, who was a Maths teacher called E.Nafia KUZUCU, gained full responsibility.  Their son Ahmet KUZUCU took responsibility between 1992-1998. Later, their daughter Gülnur ATAY became the General Director of the School. The Primary School changed locations last year in 2018.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YILDIZ COLLEGE</dc:title>
  <dc:creator>Yabancı Dil Zümresi</dc:creator>
  <cp:lastModifiedBy>Yabancı Dil Zümresi</cp:lastModifiedBy>
  <cp:revision>1</cp:revision>
  <dcterms:created xsi:type="dcterms:W3CDTF">2019-10-17T13:36:25Z</dcterms:created>
  <dcterms:modified xsi:type="dcterms:W3CDTF">2019-10-17T13:44:17Z</dcterms:modified>
</cp:coreProperties>
</file>